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7"/>
    <p:restoredTop sz="93076"/>
  </p:normalViewPr>
  <p:slideViewPr>
    <p:cSldViewPr snapToGrid="0" snapToObjects="1">
      <p:cViewPr varScale="1">
        <p:scale>
          <a:sx n="101" d="100"/>
          <a:sy n="101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8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88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55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9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55622" y="3105834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Changing Improper Fractions to Mixed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527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Example 3: </a:t>
                </a:r>
                <a:r>
                  <a:rPr lang="en-US" dirty="0"/>
                  <a:t>Change the mixed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to an improper fraction.</a:t>
                </a:r>
              </a:p>
              <a:p>
                <a:pPr marL="0" indent="0" algn="just">
                  <a:buNone/>
                </a:pPr>
                <a:r>
                  <a:rPr lang="en-US" dirty="0"/>
                  <a:t>	Here are the simple steps to change a mixed number to an improper  fraction.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Step 3:	</a:t>
                </a:r>
                <a:r>
                  <a:rPr lang="en-US" dirty="0"/>
                  <a:t>Write the sum over the same denominator.</a:t>
                </a:r>
              </a:p>
              <a:p>
                <a:pPr marL="0" indent="0" algn="just">
                  <a:buNone/>
                </a:pPr>
                <a:r>
                  <a:rPr lang="en-US" dirty="0"/>
                  <a:t>				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Or, you can execute the process in this manner.</a:t>
                </a:r>
                <a:endParaRPr lang="en-PH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5273"/>
              </a:xfrm>
              <a:blipFill>
                <a:blip r:embed="rId3"/>
                <a:stretch>
                  <a:fillRect l="-1086" t="-575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A233D6A-B4D5-4443-BD1D-E7185C53205F}"/>
              </a:ext>
            </a:extLst>
          </p:cNvPr>
          <p:cNvSpPr txBox="1"/>
          <p:nvPr/>
        </p:nvSpPr>
        <p:spPr>
          <a:xfrm>
            <a:off x="3998727" y="517805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(2 × 5) + 3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3B300-DE2E-BF42-A52A-A50C43E33E9C}"/>
              </a:ext>
            </a:extLst>
          </p:cNvPr>
          <p:cNvSpPr txBox="1"/>
          <p:nvPr/>
        </p:nvSpPr>
        <p:spPr>
          <a:xfrm>
            <a:off x="4542640" y="562781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B052D1-56DF-684B-85B7-2A9AAEB19876}"/>
              </a:ext>
            </a:extLst>
          </p:cNvPr>
          <p:cNvCxnSpPr>
            <a:cxnSpLocks/>
          </p:cNvCxnSpPr>
          <p:nvPr/>
        </p:nvCxnSpPr>
        <p:spPr>
          <a:xfrm flipH="1">
            <a:off x="3953757" y="5633768"/>
            <a:ext cx="14719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67F07D-3364-C543-8C54-1D6ADD430497}"/>
              </a:ext>
            </a:extLst>
          </p:cNvPr>
          <p:cNvSpPr txBox="1"/>
          <p:nvPr/>
        </p:nvSpPr>
        <p:spPr>
          <a:xfrm>
            <a:off x="5831941" y="5178057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 + 3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4F4C0C-4BE6-F441-A06C-0B8CE6E08627}"/>
              </a:ext>
            </a:extLst>
          </p:cNvPr>
          <p:cNvSpPr txBox="1"/>
          <p:nvPr/>
        </p:nvSpPr>
        <p:spPr>
          <a:xfrm>
            <a:off x="7055370" y="517805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FD7518-D3DD-6F4C-B009-91C6D0F9DF84}"/>
              </a:ext>
            </a:extLst>
          </p:cNvPr>
          <p:cNvCxnSpPr>
            <a:cxnSpLocks/>
          </p:cNvCxnSpPr>
          <p:nvPr/>
        </p:nvCxnSpPr>
        <p:spPr>
          <a:xfrm flipH="1">
            <a:off x="7040720" y="5633734"/>
            <a:ext cx="5102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2B066A7-CAAD-D647-81A5-80730C99E299}"/>
              </a:ext>
            </a:extLst>
          </p:cNvPr>
          <p:cNvSpPr txBox="1"/>
          <p:nvPr/>
        </p:nvSpPr>
        <p:spPr>
          <a:xfrm>
            <a:off x="6171849" y="56277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0DC6A2-42A3-624B-A65D-FB88B74C38B5}"/>
              </a:ext>
            </a:extLst>
          </p:cNvPr>
          <p:cNvSpPr txBox="1"/>
          <p:nvPr/>
        </p:nvSpPr>
        <p:spPr>
          <a:xfrm>
            <a:off x="7133115" y="56277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44F67B-9081-3545-A587-3AD5856B2F9A}"/>
              </a:ext>
            </a:extLst>
          </p:cNvPr>
          <p:cNvCxnSpPr>
            <a:cxnSpLocks/>
          </p:cNvCxnSpPr>
          <p:nvPr/>
        </p:nvCxnSpPr>
        <p:spPr>
          <a:xfrm flipH="1">
            <a:off x="5870000" y="5639722"/>
            <a:ext cx="9048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355503B-7532-C94A-BDED-533064491339}"/>
              </a:ext>
            </a:extLst>
          </p:cNvPr>
          <p:cNvSpPr txBox="1"/>
          <p:nvPr/>
        </p:nvSpPr>
        <p:spPr>
          <a:xfrm>
            <a:off x="5500382" y="53969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94E8CD-8932-6244-B8F7-5A01DE2F87E3}"/>
              </a:ext>
            </a:extLst>
          </p:cNvPr>
          <p:cNvSpPr txBox="1"/>
          <p:nvPr/>
        </p:nvSpPr>
        <p:spPr>
          <a:xfrm>
            <a:off x="6778441" y="53969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32DD1D-A1FA-8343-A31E-C10CA9F5EC2B}"/>
              </a:ext>
            </a:extLst>
          </p:cNvPr>
          <p:cNvSpPr txBox="1"/>
          <p:nvPr/>
        </p:nvSpPr>
        <p:spPr>
          <a:xfrm>
            <a:off x="3644053" y="53969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19DAB-E3C4-2E43-8207-DC08CCBED6CE}"/>
              </a:ext>
            </a:extLst>
          </p:cNvPr>
          <p:cNvCxnSpPr>
            <a:cxnSpLocks/>
          </p:cNvCxnSpPr>
          <p:nvPr/>
        </p:nvCxnSpPr>
        <p:spPr>
          <a:xfrm flipH="1">
            <a:off x="3342806" y="5639722"/>
            <a:ext cx="3012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C35B40-35C4-4146-873A-01831FEDD48D}"/>
              </a:ext>
            </a:extLst>
          </p:cNvPr>
          <p:cNvSpPr txBox="1"/>
          <p:nvPr/>
        </p:nvSpPr>
        <p:spPr>
          <a:xfrm>
            <a:off x="3356564" y="52020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C501D4-F2C9-CF41-B0AD-6D756E0AD112}"/>
              </a:ext>
            </a:extLst>
          </p:cNvPr>
          <p:cNvSpPr txBox="1"/>
          <p:nvPr/>
        </p:nvSpPr>
        <p:spPr>
          <a:xfrm>
            <a:off x="3347165" y="55988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AC7C79-DF66-DE41-9FE1-8908E37B3D90}"/>
              </a:ext>
            </a:extLst>
          </p:cNvPr>
          <p:cNvSpPr txBox="1"/>
          <p:nvPr/>
        </p:nvSpPr>
        <p:spPr>
          <a:xfrm>
            <a:off x="3048303" y="539694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986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0F69F6-F63E-084E-BC4D-757918606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PH" dirty="0"/>
              <a:t>	You can easily remember this process by applying the M-A-D (Multiply-Add-Denominator) method.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0DE869-FF2C-624D-A83B-3253D8DA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983" y="2743200"/>
            <a:ext cx="3720033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4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7CB2F-E139-6F4B-8775-E8EBD193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009"/>
            <a:ext cx="10515600" cy="4202978"/>
          </a:xfrm>
        </p:spPr>
        <p:txBody>
          <a:bodyPr/>
          <a:lstStyle/>
          <a:p>
            <a:pPr algn="just"/>
            <a:r>
              <a:rPr lang="en-PH" dirty="0"/>
              <a:t>To change an improper fraction to a mixed number:</a:t>
            </a:r>
          </a:p>
          <a:p>
            <a:pPr marL="0" indent="0" algn="just">
              <a:buNone/>
            </a:pPr>
            <a:r>
              <a:rPr lang="en-PH" dirty="0"/>
              <a:t>	1. Divide the numerator by the denominator.</a:t>
            </a:r>
          </a:p>
          <a:p>
            <a:pPr marL="0" indent="0" algn="just">
              <a:buNone/>
            </a:pPr>
            <a:r>
              <a:rPr lang="en-PH" dirty="0"/>
              <a:t>	2. The quotient will be the whole number, the remainder will be 	     the new numerator over the same </a:t>
            </a:r>
            <a:r>
              <a:rPr lang="en-PH" b="1" dirty="0"/>
              <a:t>denominator.</a:t>
            </a:r>
          </a:p>
          <a:p>
            <a:pPr algn="just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83EFF0-293B-BC4D-8A96-15EE4A9041B3}"/>
              </a:ext>
            </a:extLst>
          </p:cNvPr>
          <p:cNvSpPr txBox="1"/>
          <p:nvPr/>
        </p:nvSpPr>
        <p:spPr>
          <a:xfrm>
            <a:off x="3584931" y="4497048"/>
            <a:ext cx="13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Quotient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F18445-0911-1D48-A695-8F4FC95F265D}"/>
              </a:ext>
            </a:extLst>
          </p:cNvPr>
          <p:cNvSpPr txBox="1"/>
          <p:nvPr/>
        </p:nvSpPr>
        <p:spPr>
          <a:xfrm>
            <a:off x="4919271" y="4266216"/>
            <a:ext cx="158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Remainder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1E6D0-DD13-9D4F-9B60-6706325625F6}"/>
              </a:ext>
            </a:extLst>
          </p:cNvPr>
          <p:cNvSpPr txBox="1"/>
          <p:nvPr/>
        </p:nvSpPr>
        <p:spPr>
          <a:xfrm>
            <a:off x="4919271" y="4719369"/>
            <a:ext cx="188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Denominator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E88459-E079-4948-B4FE-79A1DC5086B3}"/>
              </a:ext>
            </a:extLst>
          </p:cNvPr>
          <p:cNvCxnSpPr/>
          <p:nvPr/>
        </p:nvCxnSpPr>
        <p:spPr>
          <a:xfrm flipH="1">
            <a:off x="4919271" y="4719369"/>
            <a:ext cx="1882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0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4407D-DA70-D543-8904-112E50FB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15566"/>
            <a:ext cx="10779177" cy="4351338"/>
          </a:xfrm>
        </p:spPr>
        <p:txBody>
          <a:bodyPr/>
          <a:lstStyle/>
          <a:p>
            <a:r>
              <a:rPr lang="en-PH" dirty="0"/>
              <a:t>To change a mixed number to an improper fraction:</a:t>
            </a:r>
          </a:p>
          <a:p>
            <a:pPr marL="0" indent="0">
              <a:buNone/>
            </a:pPr>
            <a:r>
              <a:rPr lang="en-PH" dirty="0"/>
              <a:t>	1. Multiply the whole number by the denominator of the fraction.</a:t>
            </a:r>
          </a:p>
          <a:p>
            <a:pPr marL="0" indent="0">
              <a:buNone/>
            </a:pPr>
            <a:r>
              <a:rPr lang="en-PH" dirty="0"/>
              <a:t>	2. Add the numerator of the fraction to the product, then write the 	     sum over the same denominator.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543CB5-B636-B941-90F7-464591FE72E0}"/>
              </a:ext>
            </a:extLst>
          </p:cNvPr>
          <p:cNvSpPr txBox="1"/>
          <p:nvPr/>
        </p:nvSpPr>
        <p:spPr>
          <a:xfrm>
            <a:off x="3219239" y="4263658"/>
            <a:ext cx="601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(Whole Number × Denominator) + Numerator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2CB0B-E4A4-994E-9652-344307617672}"/>
              </a:ext>
            </a:extLst>
          </p:cNvPr>
          <p:cNvSpPr txBox="1"/>
          <p:nvPr/>
        </p:nvSpPr>
        <p:spPr>
          <a:xfrm>
            <a:off x="5069171" y="4719369"/>
            <a:ext cx="1882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Denominator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9DFCE3-CD46-894C-B39F-3E9262298109}"/>
              </a:ext>
            </a:extLst>
          </p:cNvPr>
          <p:cNvCxnSpPr>
            <a:cxnSpLocks/>
          </p:cNvCxnSpPr>
          <p:nvPr/>
        </p:nvCxnSpPr>
        <p:spPr>
          <a:xfrm flipH="1">
            <a:off x="3174269" y="4719369"/>
            <a:ext cx="60170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84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4407D-DA70-D543-8904-112E50FB5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365"/>
            <a:ext cx="5982325" cy="3645810"/>
          </a:xfrm>
        </p:spPr>
        <p:txBody>
          <a:bodyPr/>
          <a:lstStyle/>
          <a:p>
            <a:pPr marL="0" indent="0" algn="just">
              <a:buNone/>
            </a:pPr>
            <a:r>
              <a:rPr lang="en-PH" dirty="0"/>
              <a:t>	Lemon juice is rich in vitamin C. It helps to keep you healthy. To maintain his healthy lifestyle, Josh uses 7 lemon halves to make a pitcher of juice. How many lemons does he use in making juice? How do you write 7 halves as a fraction and as a mixed number?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13EAE-EB4E-3943-B957-AA266C780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270" y="1496651"/>
            <a:ext cx="4135530" cy="4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7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4F340C-D5B7-A14B-87B4-8F002B77E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4548" y="1365042"/>
            <a:ext cx="3504909" cy="16403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4297D8-D218-AD45-9707-B966B1CBD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88" y="3672222"/>
            <a:ext cx="2546207" cy="1984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887DAD-4CC9-9E4F-9F53-9D8FAB8AD23D}"/>
                  </a:ext>
                </a:extLst>
              </p:cNvPr>
              <p:cNvSpPr txBox="1"/>
              <p:nvPr/>
            </p:nvSpPr>
            <p:spPr>
              <a:xfrm>
                <a:off x="9726783" y="3009988"/>
                <a:ext cx="330219" cy="79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887DAD-4CC9-9E4F-9F53-9D8FAB8AD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783" y="3009988"/>
                <a:ext cx="330219" cy="793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D8B969-4959-554E-8CD8-98A81859EF86}"/>
                  </a:ext>
                </a:extLst>
              </p:cNvPr>
              <p:cNvSpPr txBox="1"/>
              <p:nvPr/>
            </p:nvSpPr>
            <p:spPr>
              <a:xfrm>
                <a:off x="9891891" y="5661270"/>
                <a:ext cx="371064" cy="7956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D8B969-4959-554E-8CD8-98A81859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891" y="5661270"/>
                <a:ext cx="371064" cy="795602"/>
              </a:xfrm>
              <a:prstGeom prst="rect">
                <a:avLst/>
              </a:prstGeom>
              <a:blipFill>
                <a:blip r:embed="rId6"/>
                <a:stretch>
                  <a:fillRect l="-10000" t="-3175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81248D-1B01-7A4A-9D38-AA7993DB76F2}"/>
                  </a:ext>
                </a:extLst>
              </p:cNvPr>
              <p:cNvSpPr txBox="1"/>
              <p:nvPr/>
            </p:nvSpPr>
            <p:spPr>
              <a:xfrm>
                <a:off x="592101" y="1550616"/>
                <a:ext cx="6875790" cy="442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PH" sz="2800" dirty="0"/>
                  <a:t>	Each slice of lemon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800" dirty="0"/>
                  <a:t>of the whole lemon. The improper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PH" sz="2800" dirty="0"/>
                  <a:t> tells you that there are 7 slices of lemon.</a:t>
                </a:r>
              </a:p>
              <a:p>
                <a:pPr algn="just"/>
                <a:r>
                  <a:rPr lang="en-PH" sz="2800" dirty="0"/>
                  <a:t>	From this, you can see that the number represented by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800" dirty="0"/>
                  <a:t> is the same as the number represented by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PH" sz="2800" dirty="0"/>
                  <a:t>.</a:t>
                </a:r>
              </a:p>
              <a:p>
                <a:pPr algn="just"/>
                <a:endParaRPr lang="en-PH" sz="2800" dirty="0"/>
              </a:p>
              <a:p>
                <a:pPr algn="just"/>
                <a:r>
                  <a:rPr lang="en-PH" sz="2800" dirty="0"/>
                  <a:t>Therefore,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81248D-1B01-7A4A-9D38-AA7993DB7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01" y="1550616"/>
                <a:ext cx="6875790" cy="4420697"/>
              </a:xfrm>
              <a:prstGeom prst="rect">
                <a:avLst/>
              </a:prstGeom>
              <a:blipFill>
                <a:blip r:embed="rId7"/>
                <a:stretch>
                  <a:fillRect l="-1845" r="-1845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7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Example 1: </a:t>
                </a:r>
                <a:r>
                  <a:rPr lang="en-US" dirty="0"/>
                  <a:t>The shaded parts of the squares can be expressed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an improper fraction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mixed number.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E21DD5-1417-644B-BA39-95101893C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095" y="3296836"/>
            <a:ext cx="9433810" cy="8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39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EB670-58DD-D942-9ECE-7E2941910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2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Example 2: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840FB-7AE9-4244-8258-DCA1B8BA8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258" y="1959964"/>
            <a:ext cx="7125324" cy="1173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57FD28-CA94-BB44-978C-E99339A1A9A1}"/>
                  </a:ext>
                </a:extLst>
              </p:cNvPr>
              <p:cNvSpPr txBox="1"/>
              <p:nvPr/>
            </p:nvSpPr>
            <p:spPr>
              <a:xfrm>
                <a:off x="572123" y="3159987"/>
                <a:ext cx="11287593" cy="3465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PH" sz="2800" dirty="0"/>
                  <a:t>	The shaded parts of the figures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PH" sz="2800" dirty="0"/>
                  <a:t>. The improper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sz="2800" dirty="0"/>
                  <a:t>also represents a whole number 5.</a:t>
                </a:r>
              </a:p>
              <a:p>
                <a:pPr algn="just"/>
                <a:r>
                  <a:rPr lang="en-PH" sz="2800" dirty="0"/>
                  <a:t>	This means that an improper fraction has a corresponding equivalent mixed or whole number.</a:t>
                </a:r>
              </a:p>
              <a:p>
                <a:pPr algn="just"/>
                <a:r>
                  <a:rPr lang="en-PH" sz="2800" dirty="0"/>
                  <a:t>	Another way to write an improper fraction as a mixed number without the use of drawing is to divide the numerator by its denominator.</a:t>
                </a:r>
              </a:p>
              <a:p>
                <a:pPr algn="just"/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57FD28-CA94-BB44-978C-E99339A1A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3" y="3159987"/>
                <a:ext cx="11287593" cy="3465308"/>
              </a:xfrm>
              <a:prstGeom prst="rect">
                <a:avLst/>
              </a:prstGeom>
              <a:blipFill>
                <a:blip r:embed="rId4"/>
                <a:stretch>
                  <a:fillRect l="-1011" r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29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C708D-1FD7-AA41-9C84-52683F0B4572}"/>
              </a:ext>
            </a:extLst>
          </p:cNvPr>
          <p:cNvSpPr txBox="1"/>
          <p:nvPr/>
        </p:nvSpPr>
        <p:spPr>
          <a:xfrm>
            <a:off x="838200" y="2327461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 ÷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C2D694-B4DD-A54A-8761-3B23143578BF}"/>
              </a:ext>
            </a:extLst>
          </p:cNvPr>
          <p:cNvSpPr txBox="1"/>
          <p:nvPr/>
        </p:nvSpPr>
        <p:spPr>
          <a:xfrm>
            <a:off x="2413416" y="1942740"/>
            <a:ext cx="8771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     3</a:t>
            </a:r>
          </a:p>
          <a:p>
            <a:pPr marL="342900" indent="-342900">
              <a:buAutoNum type="arabicPlain" startAt="2"/>
            </a:pPr>
            <a:r>
              <a:rPr lang="en-US" sz="2800" dirty="0"/>
              <a:t>  7</a:t>
            </a:r>
          </a:p>
          <a:p>
            <a:r>
              <a:rPr lang="en-US" sz="2800" dirty="0"/>
              <a:t>   – 6</a:t>
            </a:r>
          </a:p>
          <a:p>
            <a:r>
              <a:rPr lang="en-US" sz="2800" dirty="0"/>
              <a:t>      1</a:t>
            </a: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F80C35E8-603C-2648-A0A9-644359E55857}"/>
              </a:ext>
            </a:extLst>
          </p:cNvPr>
          <p:cNvSpPr/>
          <p:nvPr/>
        </p:nvSpPr>
        <p:spPr>
          <a:xfrm>
            <a:off x="2732077" y="2391407"/>
            <a:ext cx="674557" cy="489254"/>
          </a:xfrm>
          <a:prstGeom prst="halfFrame">
            <a:avLst>
              <a:gd name="adj1" fmla="val 1745"/>
              <a:gd name="adj2" fmla="val 230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15D714-3B2D-5849-9C24-73B4F9D3211A}"/>
              </a:ext>
            </a:extLst>
          </p:cNvPr>
          <p:cNvCxnSpPr>
            <a:cxnSpLocks/>
          </p:cNvCxnSpPr>
          <p:nvPr/>
        </p:nvCxnSpPr>
        <p:spPr>
          <a:xfrm flipH="1">
            <a:off x="2732077" y="3280313"/>
            <a:ext cx="5585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D9423E-940F-DB47-9D4B-F21EF2244B1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731393" y="2589071"/>
            <a:ext cx="6820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D018DE-BCE5-2244-9252-8EB8781F5ABE}"/>
              </a:ext>
            </a:extLst>
          </p:cNvPr>
          <p:cNvCxnSpPr>
            <a:cxnSpLocks/>
          </p:cNvCxnSpPr>
          <p:nvPr/>
        </p:nvCxnSpPr>
        <p:spPr>
          <a:xfrm flipH="1">
            <a:off x="3406635" y="1956551"/>
            <a:ext cx="565967" cy="2942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28BB76-08CD-034A-874F-B8AB18BD0F7F}"/>
              </a:ext>
            </a:extLst>
          </p:cNvPr>
          <p:cNvCxnSpPr>
            <a:cxnSpLocks/>
          </p:cNvCxnSpPr>
          <p:nvPr/>
        </p:nvCxnSpPr>
        <p:spPr>
          <a:xfrm flipH="1">
            <a:off x="3290579" y="3505079"/>
            <a:ext cx="68202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05904EA-A21C-8B4F-BA97-B26D872812CC}"/>
              </a:ext>
            </a:extLst>
          </p:cNvPr>
          <p:cNvCxnSpPr>
            <a:cxnSpLocks/>
          </p:cNvCxnSpPr>
          <p:nvPr/>
        </p:nvCxnSpPr>
        <p:spPr>
          <a:xfrm flipV="1">
            <a:off x="2586042" y="2875199"/>
            <a:ext cx="0" cy="13320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D52C10-04EA-114C-A59F-E3B8449BF34B}"/>
              </a:ext>
            </a:extLst>
          </p:cNvPr>
          <p:cNvSpPr txBox="1"/>
          <p:nvPr/>
        </p:nvSpPr>
        <p:spPr>
          <a:xfrm>
            <a:off x="4030630" y="1695221"/>
            <a:ext cx="2201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whole number part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38E4FA-BDA3-B54A-AB51-562E7477F233}"/>
              </a:ext>
            </a:extLst>
          </p:cNvPr>
          <p:cNvSpPr txBox="1"/>
          <p:nvPr/>
        </p:nvSpPr>
        <p:spPr>
          <a:xfrm>
            <a:off x="3972602" y="3365595"/>
            <a:ext cx="180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new numerator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5640A-E96F-8748-B905-6C2F021FDCB7}"/>
              </a:ext>
            </a:extLst>
          </p:cNvPr>
          <p:cNvSpPr txBox="1"/>
          <p:nvPr/>
        </p:nvSpPr>
        <p:spPr>
          <a:xfrm>
            <a:off x="1742639" y="4241468"/>
            <a:ext cx="2161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same denominator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5D9B32-7A89-A04D-A490-4F8A63C1B09C}"/>
              </a:ext>
            </a:extLst>
          </p:cNvPr>
          <p:cNvSpPr txBox="1"/>
          <p:nvPr/>
        </p:nvSpPr>
        <p:spPr>
          <a:xfrm>
            <a:off x="6855869" y="1942740"/>
            <a:ext cx="4488176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Steps: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Divide the numerator by the denominator.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The quotient will be the whole number part.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The remainder will be the new numerator of the fraction over the same denominator.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D23403-4D0E-5344-995A-EEB5DD88CF00}"/>
                  </a:ext>
                </a:extLst>
              </p:cNvPr>
              <p:cNvSpPr txBox="1"/>
              <p:nvPr/>
            </p:nvSpPr>
            <p:spPr>
              <a:xfrm>
                <a:off x="3855905" y="2507325"/>
                <a:ext cx="877162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= </a:t>
                </a:r>
                <a:r>
                  <a:rPr lang="en-PH" sz="2800" dirty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D23403-4D0E-5344-995A-EEB5DD88C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05" y="2507325"/>
                <a:ext cx="877162" cy="700705"/>
              </a:xfrm>
              <a:prstGeom prst="rect">
                <a:avLst/>
              </a:prstGeom>
              <a:blipFill>
                <a:blip r:embed="rId3"/>
                <a:stretch>
                  <a:fillRect l="-14286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98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Changing Improper Fractions to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42527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Example 3: </a:t>
                </a:r>
                <a:r>
                  <a:rPr lang="en-US" dirty="0"/>
                  <a:t>Change the mixed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to an improper fraction.</a:t>
                </a:r>
              </a:p>
              <a:p>
                <a:pPr marL="0" indent="0" algn="just">
                  <a:buNone/>
                </a:pPr>
                <a:r>
                  <a:rPr lang="en-US" dirty="0"/>
                  <a:t>	Here are the simple steps to change a mixed number to an improper  fraction.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Step 1:	</a:t>
                </a:r>
                <a:r>
                  <a:rPr lang="en-US" dirty="0"/>
                  <a:t>Multiply the whole number by the denominator.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				</a:t>
                </a:r>
                <a:r>
                  <a:rPr lang="en-PH" b="1" dirty="0"/>
                  <a:t> 2 × 5 = 10</a:t>
                </a:r>
              </a:p>
              <a:p>
                <a:pPr marL="0" indent="0" algn="just">
                  <a:buNone/>
                </a:pPr>
                <a:endParaRPr lang="en-PH" b="1" dirty="0"/>
              </a:p>
              <a:p>
                <a:pPr marL="0" indent="0" algn="just">
                  <a:buNone/>
                </a:pPr>
                <a:r>
                  <a:rPr lang="en-PH" b="1" dirty="0"/>
                  <a:t>Step 2:</a:t>
                </a:r>
                <a:r>
                  <a:rPr lang="en-PH" dirty="0"/>
                  <a:t>	 Add the product to the numerator.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	</a:t>
                </a:r>
                <a:r>
                  <a:rPr lang="en-PH" b="1" dirty="0"/>
                  <a:t> 10 + 3 = 13</a:t>
                </a:r>
              </a:p>
              <a:p>
                <a:pPr marL="0" indent="0" algn="just">
                  <a:buNone/>
                </a:pPr>
                <a:endParaRPr lang="en-PH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EEB670-58DD-D942-9ECE-7E29419106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425273"/>
              </a:xfrm>
              <a:blipFill>
                <a:blip r:embed="rId3"/>
                <a:stretch>
                  <a:fillRect l="-1086" t="-575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06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248</Words>
  <Application>Microsoft Macintosh PowerPoint</Application>
  <PresentationFormat>Widescreen</PresentationFormat>
  <Paragraphs>86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Changing Improper Fractions to Mixed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214</cp:revision>
  <cp:lastPrinted>2023-03-16T06:30:06Z</cp:lastPrinted>
  <dcterms:created xsi:type="dcterms:W3CDTF">2019-04-16T02:10:14Z</dcterms:created>
  <dcterms:modified xsi:type="dcterms:W3CDTF">2023-03-24T08:52:44Z</dcterms:modified>
</cp:coreProperties>
</file>