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  <p:sldMasterId id="2147483672" r:id="rId3"/>
  </p:sldMasterIdLst>
  <p:notesMasterIdLst>
    <p:notesMasterId r:id="rId16"/>
  </p:notesMasterIdLst>
  <p:sldIdLst>
    <p:sldId id="256" r:id="rId4"/>
    <p:sldId id="269" r:id="rId5"/>
    <p:sldId id="270" r:id="rId6"/>
    <p:sldId id="272" r:id="rId7"/>
    <p:sldId id="273" r:id="rId8"/>
    <p:sldId id="274" r:id="rId9"/>
    <p:sldId id="275" r:id="rId10"/>
    <p:sldId id="276" r:id="rId11"/>
    <p:sldId id="277" r:id="rId12"/>
    <p:sldId id="278" r:id="rId13"/>
    <p:sldId id="279" r:id="rId14"/>
    <p:sldId id="262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C0000"/>
    <a:srgbClr val="DE9000"/>
    <a:srgbClr val="F2CA2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817"/>
    <p:restoredTop sz="93076"/>
  </p:normalViewPr>
  <p:slideViewPr>
    <p:cSldViewPr snapToGrid="0" snapToObjects="1">
      <p:cViewPr varScale="1">
        <p:scale>
          <a:sx n="101" d="100"/>
          <a:sy n="101" d="100"/>
        </p:scale>
        <p:origin x="200" y="6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B237C5-8472-414C-82E6-99FE7E8DADF6}" type="datetimeFigureOut">
              <a:rPr lang="en-US" smtClean="0"/>
              <a:t>3/24/23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DA1108-CEFC-5D4D-9EB2-416F2139CA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28112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858795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91514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46884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272945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8665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238255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725594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006071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039901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46269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1FB899-220F-D644-A02F-3C0A591CFF5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3E574E8-EBE5-204B-86B6-6542A84D0E8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035C4B-3BF6-C942-928A-00E8CAC2318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3/24/23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D82DB0-94EB-FA4B-8785-0BA6F3077C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55BF44-F5E9-1B4C-ABC8-7B0C325965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17827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C0C574-4E73-4847-AEC3-1CDB4B441E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EC626C5-3958-544F-9308-0CC731F3E31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155297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475274-C687-E14B-B662-3BEB2692540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3/24/23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CB72A6-7EC9-7F42-B79E-803697C8EB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309A86-952E-7348-92EA-A86F9974DD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47572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A003979-0BB7-8641-85BC-9A074EC7EFA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15B1912-0D0E-EF48-9242-54CE8B7E606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69FA51-D306-934B-9C55-282BA3959A1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3/24/23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2195C6-E1BF-A942-B64A-5B6485B59C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6A32A8-9DA5-4B4D-BADE-EFA36ED471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64351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5FD9E4-94FC-A747-B72A-F6E146CFE3F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95DF18B-DF3D-CE4E-8773-91A9659BF87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2EC475-8CBA-2C40-9457-9BADFD7B32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3/24/23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30CC0A-3107-B74D-A5E7-B394E3AA1F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F766CC-3AE2-3E48-A047-AB39563BBF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87061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8CF1D1-52DE-BA41-826D-76E2F68289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11B595-C087-BC49-9F02-F3B713EF24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800"/>
            </a:lvl1pPr>
            <a:lvl2pPr>
              <a:defRPr sz="2800"/>
            </a:lvl2pPr>
            <a:lvl3pPr>
              <a:defRPr sz="2800"/>
            </a:lvl3pPr>
            <a:lvl4pPr>
              <a:defRPr sz="2800"/>
            </a:lvl4pPr>
            <a:lvl5pPr>
              <a:defRPr sz="28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D1AA79-5FB7-9C4E-9F06-36B7840001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3/24/23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A3962C-74F2-F946-9029-A1A9EE1E45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49F7BF-1C4F-B54F-A381-7439F01CB0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042678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362FC8-5829-3145-9294-4520F0DA87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831DD0A-0D8C-284D-8E1F-AE055220E1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CFC86D-FF8B-4143-9D1D-339A27A116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3/24/23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613577-F423-754C-BACF-D4A5333D00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F4629C-2E2E-0548-B7E5-3ECE01CA11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49101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9FD996-6E92-8446-90BD-EA5D030075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142BB0-90B1-2B4F-9338-4019C512444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A91D7C2-21EB-0445-9208-5AC93D2375C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5559C60-DCAF-8F45-8964-640466F0B2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3/24/23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7FAE303-FEC8-824F-BF74-2825473662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429BFF4-B444-D748-AD1F-DCDD735580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290850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AFFBEE-C9ED-4148-B282-343AC2EC98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D03DC5D-CF69-9E4F-8900-CDF825BBF0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FFCF518-9D9B-1C4E-AF76-A5BA9924D6E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38DD7CB-79D9-254C-A236-895B5B36A64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277415D-88BC-C244-8AB6-00A216D2F56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15E8A28-B9EB-4443-BC97-830498B742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3/24/23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B94F270-1DDC-0C46-846F-E1CBD4F3A6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B6D67AF-38E0-6C45-BC35-B603692730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04998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DF32BF-E20C-324D-BCDD-28DA534228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F181271-1B7B-4745-A39B-D53568FEEC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3/24/23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8552EBD-E2C2-8C43-8438-0C73A79E42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BD5CA70-A297-DE49-B931-88F5C49F8D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977454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F59985E-A054-0A4B-A6E2-04DA7B3FBB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3/24/23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B00CB2F-4E26-754A-9247-ADF0571158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82B38EF-C4AA-CB45-8396-DA6770D0B1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019184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A2489B-4B21-EF45-86DC-864199DF29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239998-FD94-AC44-98A6-FA858A2A9B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7ED3787-BE03-A14B-8DDC-18E039711B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D95F885-28BA-F843-A319-DBB0127AB2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3/24/23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44E580F-74E9-7A49-8287-102443F7E0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2D5A858-621D-9743-95B1-CEBF5684CB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954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5F1F71-EBFB-7844-A5C2-E3D961BC61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49D7B1-4146-1A44-B32F-C75E4C48D1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15529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3D9B759-BB43-CA43-B002-F039B2FE7FD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3/24/23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192A43-6FE1-E244-A313-868A1F5FE9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663624-B94E-514E-B63D-A1B2EEE6C3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300704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C6F0E5-BD0F-B849-B119-1FAF478E66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E2F4A7E-E6FE-BC4B-8FAE-E488EA88201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3E1549A-C4A4-E543-A006-66F090F3C92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7B4803D-0EBC-2E46-ACFE-83CAC4CF41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3/24/23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77CA03C-4620-A744-A398-C601F9CCED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4AE9864-B3A9-D44C-82CF-CA84A0ADF7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470090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9491CB-0E82-4942-AC84-7D82E53CC8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4927C99-EBD9-564A-8C3B-5A5C51C6AD4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1900E7-4F26-2948-854B-6F8F13526C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3/24/23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899BC5-EA17-9040-98A3-56C679E4F2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CE04C8-DBD7-AD4A-AA98-ED89D6BED6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737560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9C243C3-94D2-6A40-9D62-6D2CD92C81F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B7C0B0A-1248-E843-B3D6-AC11E3C2D9E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AD0D184-C475-A341-BD80-9599EA8430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3/24/23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C2B153-A7DE-084C-B9B8-72137AF5AB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29FC46-285D-5545-B6B3-D3BDE37925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346904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F1A333-2CB7-5048-81B6-8046E319811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07875CA-FCB6-6B4C-A889-9E566258FBB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354BDD-AACA-DF45-9BAF-BE35083BDD4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3/24/23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D35881-855E-3E49-BDBD-EFA49B6FD2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984B9D-6CE8-764B-8828-EF0BC8D8CD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735026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EC9066-43FD-C34F-B680-198F00292C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7381C8-10DF-4F40-8193-BF578DE4CB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0BB234-FED7-164A-AFF1-EBD36D21641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3/24/23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E3E851-49BC-8547-AA4B-8821A74E0B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8C7F1F-0382-6740-8F39-CC321E11BF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668252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CA7D5C-4BEF-6E41-8791-7082D27725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C5C9A54-89D1-0642-9896-3ECF4292AA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09BD8A-BA8A-2946-A5D7-6DA730A70D7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3/24/23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44977C-7CCB-694B-A9C9-1F68A10C45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4582BC-409E-5148-BB7E-C9DB642C1F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004664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2A3641-7C60-4642-BFEE-50E4A04133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1E2573-A84A-F049-B397-1D07572B8C3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EFE6381-BA68-CF4F-8202-4CEC9DF5F81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235F33D-D2E7-C341-A1CA-D8DC7FC7109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3/24/23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C1F8C02-8C85-F548-97D5-D4FBEB24D2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11A0B22-F31D-D549-8072-836EB1EE1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001649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033E52-A1FB-924B-AE8A-17D4B55B15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5907FCD-BA0A-C549-B501-CFE3FB0F3A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605928C-12CD-DC44-A8B1-EA08EA6162D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5BAB19A-54AA-BF49-BCD2-59C112A0BB7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49BF5BB-0BF6-ED49-B1A8-E7C05026DBA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1EB8F31-7AFE-BE40-92FE-A9195C83710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3/24/23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7FC937C-6C6B-084B-9500-111AB153C0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8E8E42B-D76D-A544-BDEB-33ABCEF580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667634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3660C-22EF-B948-AF8D-96242F53EB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F6BB157-BD85-284A-AA81-8F53ECF5E83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3/24/23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C61D091-725B-0C42-A734-E6A2D14DF3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DDBF9F4-73CE-CD49-A6B5-EA74B6CDAB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304477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7D0F481-E25D-EE40-926F-CEF310CCC0A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3/24/23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EF618CA-4364-FD42-A5DE-559BAB430D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9A75E03-DB0F-6448-8AB0-B2FDC92029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62320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61B658-19BD-7E4E-85CC-F61F7D51B9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CA0BB22-A9A5-3348-8B39-8948DFB209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660CBF2-8E90-C347-B3CC-6E649843981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3/24/23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3F15ABF-5318-3D46-8AC9-7DB6B31712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556873-625D-6A4E-A2BA-023E6F171C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806139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0935A6-C395-B64B-9226-0F69B13C25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562465-E4B6-DA4E-8F56-ECC210031E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B7B8F41-030D-DA40-A61C-23B8CCE59A1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5810003-CDD0-FE41-939C-DE6FA6B4928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3/24/23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4E1AA0F-56FD-4E49-9F94-8639D71F9B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F929A80-A44B-254A-8AB6-FBF2C0573E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152965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A5023C-2A8E-D04E-B859-C8D84E6258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3B83197-5812-134A-8DC0-3DB0624529F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00CDBF1-CFF5-8548-A0CA-71B5EF1B030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AA7E561-A3E9-3F4E-8FD6-D4BE4AF6204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3/24/23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E9BF000-BB18-7D41-8B78-256129C4D7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B411A77-434D-AF4B-B3AD-AACFA91B6C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787402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B09BF1-A27A-7A49-ACBC-4517A88FD0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6AD5DB5-88AF-9446-BB2B-DFB990B1171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EB0620-F840-F942-8C30-6663B5AACD2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3/24/23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121ED9-F275-494E-800D-7A35C46067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52E177-8431-4547-A691-A3EF8B1438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269060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3ABA1A8-A74A-F549-B974-A197CCF2BF6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7DB38FF-10B8-2B4A-9ECA-FFEDE21E955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E410EA-BB45-714A-938A-960010D14CA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3/24/23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2741AD-6708-F940-84CB-5649C6E286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BF0213-3B9A-5745-BFFA-9F62C1C739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61057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74163A-C618-4646-A4B8-2657108A5F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AB958B-EF6E-2345-9426-79D0AE43380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09566E4-1841-0945-AE1A-E25B51E8E63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0A3469C-5574-E145-A33A-6F8080BF2CF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3/24/23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676E3F9-16F1-9C4E-B644-1962CC7E41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ADCB029-CDCB-424D-9449-F68571D8DE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91736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AEB11A-682E-9846-8BCA-29AB969DE4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174738-AE95-B542-AF61-FB10DF56B8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629BB3D-44F6-F548-A814-7836CF09DF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A783535-E38F-3C4A-9CAE-86C52321E88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527598E-FE61-9B4F-9B08-C60F14A968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41AC350-7F28-724A-A096-C12DE19EE44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3/24/23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C0ABCF8-1F76-874A-B4F0-0206D8DE72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D456734-E543-2343-BD4A-6203B96EA4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89955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804657-B169-534D-953C-A12653DF79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BFE017F-0205-BB4B-B668-B87E5D8DAA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3/24/23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AB9C329-99DD-E64D-A3B0-55E68E6294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89BE883-C6F5-7C40-97DE-C5B9A24EEE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85247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3E5F3F4-1FFC-9845-BE9F-83473FCC493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3/24/23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DC81A09-3A44-DA4D-A70F-318D3713B4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DA72DF2-2AB0-C145-85E3-913AFAB4B1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35596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25FD71-D705-064F-B501-ABAF00C0AF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C4C072-17E2-BB4C-8851-04E8787277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7E11D34-F2E2-6442-B4BF-06C14EDDE3B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FF6CB6B-BB4F-AA4F-A52B-99007173A45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3/24/23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340AF8A-13FA-FE4F-8343-897FA06638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B7F2CAE-896A-4646-A26E-566B69367E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46326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60D727-2B92-7E4A-9769-A50707EC79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CEFF1DC-A61D-6F49-84B2-CCF218574C4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FCB2CEE-91E6-2544-A5B0-59F662732FA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DA1B5BE-CB7A-AC48-9373-68E2C9E5742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3/24/23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54DCD57-20F8-D945-9989-F894F25250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2319BDB-5FD5-BE49-831E-92940A2555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39186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4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5.pn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A63537A-8A4C-0143-8D46-089F62AAA6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6F327DD-3AB4-2649-9474-0805BB9D61FE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C00000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026" y="1800964"/>
            <a:ext cx="2799149" cy="2799149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36A4CEF3-5455-0943-B2B6-B491C8823EEF}"/>
              </a:ext>
            </a:extLst>
          </p:cNvPr>
          <p:cNvSpPr/>
          <p:nvPr userDrawn="1"/>
        </p:nvSpPr>
        <p:spPr>
          <a:xfrm>
            <a:off x="3487479" y="1475194"/>
            <a:ext cx="8704521" cy="3862350"/>
          </a:xfrm>
          <a:prstGeom prst="rect">
            <a:avLst/>
          </a:prstGeom>
          <a:solidFill>
            <a:srgbClr val="9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1BBCE12-BF67-6B4B-A024-868559619427}"/>
              </a:ext>
            </a:extLst>
          </p:cNvPr>
          <p:cNvSpPr/>
          <p:nvPr userDrawn="1"/>
        </p:nvSpPr>
        <p:spPr>
          <a:xfrm>
            <a:off x="3487479" y="5337544"/>
            <a:ext cx="8704522" cy="384050"/>
          </a:xfrm>
          <a:prstGeom prst="rect">
            <a:avLst/>
          </a:prstGeom>
          <a:gradFill flip="none" rotWithShape="1">
            <a:gsLst>
              <a:gs pos="16000">
                <a:srgbClr val="9C0000"/>
              </a:gs>
              <a:gs pos="43000">
                <a:srgbClr val="C00000"/>
              </a:gs>
              <a:gs pos="99000">
                <a:srgbClr val="F2CA20">
                  <a:lumMod val="90000"/>
                  <a:alpha val="83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32586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9C101F47-4B88-CA43-863C-0BCC2733DE0B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0" y="6242659"/>
            <a:ext cx="12192000" cy="635000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95A33D6-D6F3-1846-AFB6-993119D0F3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4DB48D-49A5-DA4B-907D-9BA628E410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F9E8AA-F1C7-0D48-AE56-7B7D0BD5F7C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A78B72-6520-7C48-9EC9-C3366CDF2022}" type="datetimeFigureOut">
              <a:rPr lang="en-US" smtClean="0"/>
              <a:t>3/24/23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A67A56-C345-BC4B-9CA9-B380E4F87DE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085126-2EE4-0346-9663-F89A8510AE4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F50EEC6-258B-B04B-8D2F-AE39B527D255}"/>
              </a:ext>
            </a:extLst>
          </p:cNvPr>
          <p:cNvSpPr/>
          <p:nvPr userDrawn="1"/>
        </p:nvSpPr>
        <p:spPr>
          <a:xfrm>
            <a:off x="10868608" y="0"/>
            <a:ext cx="970384" cy="970384"/>
          </a:xfrm>
          <a:prstGeom prst="rect">
            <a:avLst/>
          </a:prstGeom>
          <a:solidFill>
            <a:srgbClr val="9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7067" y="-64332"/>
            <a:ext cx="1034716" cy="1034716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5A67430-E954-1146-960D-CFAD9A660D84}"/>
              </a:ext>
            </a:extLst>
          </p:cNvPr>
          <p:cNvSpPr txBox="1"/>
          <p:nvPr userDrawn="1"/>
        </p:nvSpPr>
        <p:spPr>
          <a:xfrm>
            <a:off x="185530" y="6362241"/>
            <a:ext cx="46917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1800" kern="1200" dirty="0">
                <a:solidFill>
                  <a:schemeClr val="bg1"/>
                </a:solidFill>
                <a:effectLst/>
                <a:latin typeface="Montserrat Medium" pitchFamily="2" charset="77"/>
                <a:ea typeface="+mn-ea"/>
                <a:cs typeface="+mn-cs"/>
              </a:rPr>
              <a:t>Rex Curriculum Resource 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DA7BAE3-1328-D34C-90D4-DC955FE34F07}"/>
              </a:ext>
            </a:extLst>
          </p:cNvPr>
          <p:cNvSpPr txBox="1"/>
          <p:nvPr userDrawn="1"/>
        </p:nvSpPr>
        <p:spPr>
          <a:xfrm>
            <a:off x="9452660" y="6352143"/>
            <a:ext cx="26232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1800" b="0" kern="1200" dirty="0">
                <a:solidFill>
                  <a:schemeClr val="bg1"/>
                </a:solidFill>
                <a:effectLst/>
                <a:latin typeface="Montserrat Medium" pitchFamily="2" charset="77"/>
                <a:ea typeface="+mn-ea"/>
                <a:cs typeface="+mn-cs"/>
              </a:rPr>
              <a:t>WWW.REX.COM.PH</a:t>
            </a:r>
            <a:endParaRPr lang="en-PH" sz="1800" kern="1200" dirty="0">
              <a:solidFill>
                <a:schemeClr val="bg1"/>
              </a:solidFill>
              <a:effectLst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706530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Montserrat Medium" pitchFamily="2" charset="77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Lato" panose="020F0502020204030203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Lato" panose="020F0502020204030203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Lato" panose="020F0502020204030203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Lato" panose="020F0502020204030203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Lato" panose="020F0502020204030203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New REX Education Mission Logo V.png" descr="New REX Education Mission Logo V.png"/>
          <p:cNvPicPr>
            <a:picLocks noChangeAspect="1"/>
          </p:cNvPicPr>
          <p:nvPr userDrawn="1"/>
        </p:nvPicPr>
        <p:blipFill>
          <a:blip r:embed="rId13">
            <a:extLst/>
          </a:blip>
          <a:stretch>
            <a:fillRect/>
          </a:stretch>
        </p:blipFill>
        <p:spPr>
          <a:xfrm>
            <a:off x="2755939" y="1508902"/>
            <a:ext cx="6616364" cy="3384894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8205312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tif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9.tif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tif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E164826F-9698-C044-8B09-B880D705E0C1}"/>
              </a:ext>
            </a:extLst>
          </p:cNvPr>
          <p:cNvSpPr txBox="1"/>
          <p:nvPr/>
        </p:nvSpPr>
        <p:spPr>
          <a:xfrm>
            <a:off x="4255622" y="3105834"/>
            <a:ext cx="749530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chemeClr val="bg1"/>
                </a:solidFill>
                <a:latin typeface="Montserrat Medium" pitchFamily="2" charset="77"/>
              </a:rPr>
              <a:t>Changing Improper Fractions to Mixed Numbers</a:t>
            </a:r>
          </a:p>
        </p:txBody>
      </p:sp>
    </p:spTree>
    <p:extLst>
      <p:ext uri="{BB962C8B-B14F-4D97-AF65-F5344CB8AC3E}">
        <p14:creationId xmlns:p14="http://schemas.microsoft.com/office/powerpoint/2010/main" val="11543415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D4578-C8FE-FE47-B785-17E2FE4352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134600" cy="1325563"/>
          </a:xfrm>
        </p:spPr>
        <p:txBody>
          <a:bodyPr>
            <a:normAutofit/>
          </a:bodyPr>
          <a:lstStyle/>
          <a:p>
            <a:r>
              <a:rPr lang="en-US" b="1" dirty="0"/>
              <a:t>Changing Improper Fractions to Mixed Numbers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CAEEB670-58DD-D942-9ECE-7E29419106BC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825624"/>
                <a:ext cx="10515600" cy="4425273"/>
              </a:xfrm>
            </p:spPr>
            <p:txBody>
              <a:bodyPr/>
              <a:lstStyle/>
              <a:p>
                <a:pPr marL="0" indent="0" algn="just">
                  <a:buNone/>
                </a:pPr>
                <a:r>
                  <a:rPr lang="en-US" b="1" dirty="0"/>
                  <a:t>Example 3: </a:t>
                </a:r>
                <a:r>
                  <a:rPr lang="en-US" dirty="0"/>
                  <a:t>Change the mixed number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2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en-US" dirty="0"/>
                  <a:t> to an improper fraction.</a:t>
                </a:r>
              </a:p>
              <a:p>
                <a:pPr marL="0" indent="0" algn="just">
                  <a:buNone/>
                </a:pPr>
                <a:r>
                  <a:rPr lang="en-US" dirty="0"/>
                  <a:t>	Here are the simple steps to change a mixed number to an improper  fraction.</a:t>
                </a:r>
              </a:p>
              <a:p>
                <a:pPr marL="0" indent="0" algn="just">
                  <a:buNone/>
                </a:pPr>
                <a:r>
                  <a:rPr lang="en-US" b="1" dirty="0"/>
                  <a:t>Step 3:	</a:t>
                </a:r>
                <a:r>
                  <a:rPr lang="en-US" dirty="0"/>
                  <a:t>Write the sum over the same denominator.</a:t>
                </a:r>
              </a:p>
              <a:p>
                <a:pPr marL="0" indent="0" algn="just">
                  <a:buNone/>
                </a:pPr>
                <a:r>
                  <a:rPr lang="en-US" dirty="0"/>
                  <a:t>				 	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13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</m:oMath>
                </a14:m>
                <a:endParaRPr lang="en-US" dirty="0"/>
              </a:p>
              <a:p>
                <a:pPr marL="0" indent="0" algn="just">
                  <a:buNone/>
                </a:pPr>
                <a:r>
                  <a:rPr lang="en-US" b="1" dirty="0"/>
                  <a:t>	</a:t>
                </a:r>
                <a:r>
                  <a:rPr lang="en-US" dirty="0"/>
                  <a:t>Or, you can execute the process in this manner.</a:t>
                </a:r>
                <a:endParaRPr lang="en-PH" dirty="0"/>
              </a:p>
            </p:txBody>
          </p:sp>
        </mc:Choice>
        <mc:Fallback xmlns=""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CAEEB670-58DD-D942-9ECE-7E29419106B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825624"/>
                <a:ext cx="10515600" cy="4425273"/>
              </a:xfrm>
              <a:blipFill>
                <a:blip r:embed="rId3"/>
                <a:stretch>
                  <a:fillRect l="-1086" t="-575" r="-108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>
            <a:extLst>
              <a:ext uri="{FF2B5EF4-FFF2-40B4-BE49-F238E27FC236}">
                <a16:creationId xmlns:a16="http://schemas.microsoft.com/office/drawing/2014/main" id="{5A233D6A-B4D5-4443-BD1D-E7185C53205F}"/>
              </a:ext>
            </a:extLst>
          </p:cNvPr>
          <p:cNvSpPr txBox="1"/>
          <p:nvPr/>
        </p:nvSpPr>
        <p:spPr>
          <a:xfrm>
            <a:off x="3998727" y="5178057"/>
            <a:ext cx="142699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(2 × 5) + 3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EC3B300-DE2E-BF42-A52A-A50C43E33E9C}"/>
              </a:ext>
            </a:extLst>
          </p:cNvPr>
          <p:cNvSpPr txBox="1"/>
          <p:nvPr/>
        </p:nvSpPr>
        <p:spPr>
          <a:xfrm>
            <a:off x="4542640" y="5627815"/>
            <a:ext cx="340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5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BCB052D1-56DF-684B-85B7-2A9AAEB19876}"/>
              </a:ext>
            </a:extLst>
          </p:cNvPr>
          <p:cNvCxnSpPr>
            <a:cxnSpLocks/>
          </p:cNvCxnSpPr>
          <p:nvPr/>
        </p:nvCxnSpPr>
        <p:spPr>
          <a:xfrm flipH="1">
            <a:off x="3953757" y="5633768"/>
            <a:ext cx="1471964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0067F07D-3364-C543-8C54-1D6ADD430497}"/>
              </a:ext>
            </a:extLst>
          </p:cNvPr>
          <p:cNvSpPr txBox="1"/>
          <p:nvPr/>
        </p:nvSpPr>
        <p:spPr>
          <a:xfrm>
            <a:off x="5831941" y="5178057"/>
            <a:ext cx="94288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10 + 3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F4F4C0C-4BE6-F441-A06C-0B8CE6E08627}"/>
              </a:ext>
            </a:extLst>
          </p:cNvPr>
          <p:cNvSpPr txBox="1"/>
          <p:nvPr/>
        </p:nvSpPr>
        <p:spPr>
          <a:xfrm>
            <a:off x="7055370" y="5178057"/>
            <a:ext cx="4956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13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7FD7518-D3DD-6F4C-B009-91C6D0F9DF84}"/>
              </a:ext>
            </a:extLst>
          </p:cNvPr>
          <p:cNvCxnSpPr>
            <a:cxnSpLocks/>
          </p:cNvCxnSpPr>
          <p:nvPr/>
        </p:nvCxnSpPr>
        <p:spPr>
          <a:xfrm flipH="1">
            <a:off x="7040720" y="5633734"/>
            <a:ext cx="510299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02B066A7-CAAD-D647-81A5-80730C99E299}"/>
              </a:ext>
            </a:extLst>
          </p:cNvPr>
          <p:cNvSpPr txBox="1"/>
          <p:nvPr/>
        </p:nvSpPr>
        <p:spPr>
          <a:xfrm>
            <a:off x="6171849" y="5627781"/>
            <a:ext cx="340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5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20DC6A2-42A3-624B-A65D-FB88B74C38B5}"/>
              </a:ext>
            </a:extLst>
          </p:cNvPr>
          <p:cNvSpPr txBox="1"/>
          <p:nvPr/>
        </p:nvSpPr>
        <p:spPr>
          <a:xfrm>
            <a:off x="7133115" y="5627780"/>
            <a:ext cx="340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5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7144F67B-9081-3545-A587-3AD5856B2F9A}"/>
              </a:ext>
            </a:extLst>
          </p:cNvPr>
          <p:cNvCxnSpPr>
            <a:cxnSpLocks/>
          </p:cNvCxnSpPr>
          <p:nvPr/>
        </p:nvCxnSpPr>
        <p:spPr>
          <a:xfrm flipH="1">
            <a:off x="5870000" y="5639722"/>
            <a:ext cx="904828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0355503B-7532-C94A-BDED-533064491339}"/>
              </a:ext>
            </a:extLst>
          </p:cNvPr>
          <p:cNvSpPr txBox="1"/>
          <p:nvPr/>
        </p:nvSpPr>
        <p:spPr>
          <a:xfrm>
            <a:off x="5500382" y="5396947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=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D94E8CD-8932-6244-B8F7-5A01DE2F87E3}"/>
              </a:ext>
            </a:extLst>
          </p:cNvPr>
          <p:cNvSpPr txBox="1"/>
          <p:nvPr/>
        </p:nvSpPr>
        <p:spPr>
          <a:xfrm>
            <a:off x="6778441" y="5396946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=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932DD1D-A1FA-8343-A31E-C10CA9F5EC2B}"/>
              </a:ext>
            </a:extLst>
          </p:cNvPr>
          <p:cNvSpPr txBox="1"/>
          <p:nvPr/>
        </p:nvSpPr>
        <p:spPr>
          <a:xfrm>
            <a:off x="3644053" y="5396946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=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5D419DAB-E3C4-2E43-8207-DC08CCBED6CE}"/>
              </a:ext>
            </a:extLst>
          </p:cNvPr>
          <p:cNvCxnSpPr>
            <a:cxnSpLocks/>
          </p:cNvCxnSpPr>
          <p:nvPr/>
        </p:nvCxnSpPr>
        <p:spPr>
          <a:xfrm flipH="1">
            <a:off x="3342806" y="5639722"/>
            <a:ext cx="301248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34C35B40-35C4-4146-873A-01831FEDD48D}"/>
              </a:ext>
            </a:extLst>
          </p:cNvPr>
          <p:cNvSpPr txBox="1"/>
          <p:nvPr/>
        </p:nvSpPr>
        <p:spPr>
          <a:xfrm>
            <a:off x="3356564" y="5202050"/>
            <a:ext cx="340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3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3DC501D4-F2C9-CF41-B0AD-6D756E0AD112}"/>
              </a:ext>
            </a:extLst>
          </p:cNvPr>
          <p:cNvSpPr txBox="1"/>
          <p:nvPr/>
        </p:nvSpPr>
        <p:spPr>
          <a:xfrm>
            <a:off x="3347165" y="5598847"/>
            <a:ext cx="340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5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9FAC7C79-DF66-DE41-9FE1-8908E37B3D90}"/>
              </a:ext>
            </a:extLst>
          </p:cNvPr>
          <p:cNvSpPr txBox="1"/>
          <p:nvPr/>
        </p:nvSpPr>
        <p:spPr>
          <a:xfrm>
            <a:off x="3048303" y="5396945"/>
            <a:ext cx="340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39598641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D4578-C8FE-FE47-B785-17E2FE4352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134600" cy="1325563"/>
          </a:xfrm>
        </p:spPr>
        <p:txBody>
          <a:bodyPr>
            <a:normAutofit/>
          </a:bodyPr>
          <a:lstStyle/>
          <a:p>
            <a:r>
              <a:rPr lang="en-US" b="1" dirty="0"/>
              <a:t>Changing Improper Fractions to Mixed Numbers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760F69F6-F63E-084E-BC4D-757918606E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en-PH" dirty="0"/>
              <a:t>	You can easily remember this process by applying the M-A-D (Multiply-Add-Denominator) method.</a:t>
            </a:r>
          </a:p>
          <a:p>
            <a:pPr marL="0" indent="0" algn="just">
              <a:buNone/>
            </a:pPr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170DE869-FF2C-624D-A83B-3253D8DA20F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35983" y="2743200"/>
            <a:ext cx="3720033" cy="3327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26249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226763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D4578-C8FE-FE47-B785-17E2FE4352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134600" cy="1325563"/>
          </a:xfrm>
        </p:spPr>
        <p:txBody>
          <a:bodyPr>
            <a:normAutofit/>
          </a:bodyPr>
          <a:lstStyle/>
          <a:p>
            <a:r>
              <a:rPr lang="en-US" b="1" dirty="0"/>
              <a:t>Changing Improper Fractions to Mixed Numbers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137CB2F-E139-6F4B-8775-E8EBD19305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13009"/>
            <a:ext cx="10515600" cy="4202978"/>
          </a:xfrm>
        </p:spPr>
        <p:txBody>
          <a:bodyPr/>
          <a:lstStyle/>
          <a:p>
            <a:pPr algn="just"/>
            <a:r>
              <a:rPr lang="en-PH" dirty="0"/>
              <a:t>To change an improper fraction to a mixed number:</a:t>
            </a:r>
          </a:p>
          <a:p>
            <a:pPr marL="0" indent="0" algn="just">
              <a:buNone/>
            </a:pPr>
            <a:r>
              <a:rPr lang="en-PH" dirty="0"/>
              <a:t>	1. Divide the numerator by the denominator.</a:t>
            </a:r>
          </a:p>
          <a:p>
            <a:pPr marL="0" indent="0" algn="just">
              <a:buNone/>
            </a:pPr>
            <a:r>
              <a:rPr lang="en-PH" dirty="0"/>
              <a:t>	2. The quotient will be the whole number, the remainder will be 	     the new numerator over the same </a:t>
            </a:r>
            <a:r>
              <a:rPr lang="en-PH" b="1" dirty="0"/>
              <a:t>denominator.</a:t>
            </a:r>
          </a:p>
          <a:p>
            <a:pPr algn="just"/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B83EFF0-293B-BC4D-8A96-15EE4A9041B3}"/>
              </a:ext>
            </a:extLst>
          </p:cNvPr>
          <p:cNvSpPr txBox="1"/>
          <p:nvPr/>
        </p:nvSpPr>
        <p:spPr>
          <a:xfrm>
            <a:off x="3584931" y="4497048"/>
            <a:ext cx="133434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Quotient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1F18445-0911-1D48-A695-8F4FC95F265D}"/>
              </a:ext>
            </a:extLst>
          </p:cNvPr>
          <p:cNvSpPr txBox="1"/>
          <p:nvPr/>
        </p:nvSpPr>
        <p:spPr>
          <a:xfrm>
            <a:off x="4919271" y="4266216"/>
            <a:ext cx="15812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Remainder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381E6D0-DD13-9D4F-9B60-6706325625F6}"/>
              </a:ext>
            </a:extLst>
          </p:cNvPr>
          <p:cNvSpPr txBox="1"/>
          <p:nvPr/>
        </p:nvSpPr>
        <p:spPr>
          <a:xfrm>
            <a:off x="4919271" y="4719369"/>
            <a:ext cx="188276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Denominator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0AE88459-E079-4948-B4FE-79A1DC5086B3}"/>
              </a:ext>
            </a:extLst>
          </p:cNvPr>
          <p:cNvCxnSpPr/>
          <p:nvPr/>
        </p:nvCxnSpPr>
        <p:spPr>
          <a:xfrm flipH="1">
            <a:off x="4919271" y="4719369"/>
            <a:ext cx="188276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496093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D4578-C8FE-FE47-B785-17E2FE4352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134600" cy="1325563"/>
          </a:xfrm>
        </p:spPr>
        <p:txBody>
          <a:bodyPr>
            <a:normAutofit/>
          </a:bodyPr>
          <a:lstStyle/>
          <a:p>
            <a:r>
              <a:rPr lang="en-US" b="1" dirty="0"/>
              <a:t>Changing Improper Fractions to Mixed Numbers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EC44407D-DA70-D543-8904-112E50FB50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915566"/>
            <a:ext cx="10779177" cy="4351338"/>
          </a:xfrm>
        </p:spPr>
        <p:txBody>
          <a:bodyPr/>
          <a:lstStyle/>
          <a:p>
            <a:r>
              <a:rPr lang="en-PH" dirty="0"/>
              <a:t>To change a mixed number to an improper fraction:</a:t>
            </a:r>
          </a:p>
          <a:p>
            <a:pPr marL="0" indent="0">
              <a:buNone/>
            </a:pPr>
            <a:r>
              <a:rPr lang="en-PH" dirty="0"/>
              <a:t>	1. Multiply the whole number by the denominator of the fraction.</a:t>
            </a:r>
          </a:p>
          <a:p>
            <a:pPr marL="0" indent="0">
              <a:buNone/>
            </a:pPr>
            <a:r>
              <a:rPr lang="en-PH" dirty="0"/>
              <a:t>	2. Add the numerator of the fraction to the product, then write the 	     sum over the same denominator.</a:t>
            </a:r>
          </a:p>
          <a:p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5543CB5-B636-B941-90F7-464591FE72E0}"/>
              </a:ext>
            </a:extLst>
          </p:cNvPr>
          <p:cNvSpPr txBox="1"/>
          <p:nvPr/>
        </p:nvSpPr>
        <p:spPr>
          <a:xfrm>
            <a:off x="3219239" y="4263658"/>
            <a:ext cx="60170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(Whole Number × Denominator) + Numerator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FA2CB0B-E4A4-994E-9652-344307617672}"/>
              </a:ext>
            </a:extLst>
          </p:cNvPr>
          <p:cNvSpPr txBox="1"/>
          <p:nvPr/>
        </p:nvSpPr>
        <p:spPr>
          <a:xfrm>
            <a:off x="5069171" y="4719369"/>
            <a:ext cx="188276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Denominator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319DFCE3-CD46-894C-B39F-3E9262298109}"/>
              </a:ext>
            </a:extLst>
          </p:cNvPr>
          <p:cNvCxnSpPr>
            <a:cxnSpLocks/>
          </p:cNvCxnSpPr>
          <p:nvPr/>
        </p:nvCxnSpPr>
        <p:spPr>
          <a:xfrm flipH="1">
            <a:off x="3174269" y="4719369"/>
            <a:ext cx="6017096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628413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D4578-C8FE-FE47-B785-17E2FE4352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134600" cy="1325563"/>
          </a:xfrm>
        </p:spPr>
        <p:txBody>
          <a:bodyPr>
            <a:normAutofit/>
          </a:bodyPr>
          <a:lstStyle/>
          <a:p>
            <a:r>
              <a:rPr lang="en-US" b="1" dirty="0"/>
              <a:t>Changing Improper Fractions to Mixed Numbers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EC44407D-DA70-D543-8904-112E50FB50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58365"/>
            <a:ext cx="5982325" cy="3645810"/>
          </a:xfrm>
        </p:spPr>
        <p:txBody>
          <a:bodyPr/>
          <a:lstStyle/>
          <a:p>
            <a:pPr marL="0" indent="0" algn="just">
              <a:buNone/>
            </a:pPr>
            <a:r>
              <a:rPr lang="en-PH" dirty="0"/>
              <a:t>	Lemon juice is rich in vitamin C. It helps to keep you healthy. To maintain his healthy lifestyle, Josh uses 7 lemon halves to make a pitcher of juice. How many lemons does he use in making juice? How do you write 7 halves as a fraction and as a mixed number?</a:t>
            </a:r>
          </a:p>
          <a:p>
            <a:pPr algn="just"/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4A13EAE-EB4E-3943-B957-AA266C7804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18270" y="1496651"/>
            <a:ext cx="4135530" cy="4996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46784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D4578-C8FE-FE47-B785-17E2FE4352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134600" cy="1325563"/>
          </a:xfrm>
        </p:spPr>
        <p:txBody>
          <a:bodyPr>
            <a:normAutofit/>
          </a:bodyPr>
          <a:lstStyle/>
          <a:p>
            <a:r>
              <a:rPr lang="en-US" b="1" dirty="0"/>
              <a:t>Changing Improper Fractions to Mixed Numbers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7F4F340C-D5B7-A14B-87B4-8F002B77E36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8304548" y="1365042"/>
            <a:ext cx="3504909" cy="1640388"/>
          </a:xfr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74297D8-D218-AD45-9707-B966B1CBDA7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18788" y="3672222"/>
            <a:ext cx="2546207" cy="198449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7A887DAD-4CC9-9E4F-9F53-9D8FAB8AD23D}"/>
                  </a:ext>
                </a:extLst>
              </p:cNvPr>
              <p:cNvSpPr txBox="1"/>
              <p:nvPr/>
            </p:nvSpPr>
            <p:spPr>
              <a:xfrm>
                <a:off x="9726783" y="3009988"/>
                <a:ext cx="330219" cy="7937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7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US" b="0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7A887DAD-4CC9-9E4F-9F53-9D8FAB8AD23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26783" y="3009988"/>
                <a:ext cx="330219" cy="79374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A8D8B969-4959-554E-8CD8-98A81859EF86}"/>
                  </a:ext>
                </a:extLst>
              </p:cNvPr>
              <p:cNvSpPr txBox="1"/>
              <p:nvPr/>
            </p:nvSpPr>
            <p:spPr>
              <a:xfrm>
                <a:off x="9891891" y="5661270"/>
                <a:ext cx="371064" cy="79560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 panose="02040503050406030204" pitchFamily="18" charset="0"/>
                        </a:rPr>
                        <m:t>3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US" b="0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A8D8B969-4959-554E-8CD8-98A81859EF8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91891" y="5661270"/>
                <a:ext cx="371064" cy="795602"/>
              </a:xfrm>
              <a:prstGeom prst="rect">
                <a:avLst/>
              </a:prstGeom>
              <a:blipFill>
                <a:blip r:embed="rId6"/>
                <a:stretch>
                  <a:fillRect l="-10000" t="-3175" r="-10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1A81248D-1B01-7A4A-9D38-AA7993DB76F2}"/>
                  </a:ext>
                </a:extLst>
              </p:cNvPr>
              <p:cNvSpPr txBox="1"/>
              <p:nvPr/>
            </p:nvSpPr>
            <p:spPr>
              <a:xfrm>
                <a:off x="592101" y="1550616"/>
                <a:ext cx="6875790" cy="44206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PH" sz="2800" dirty="0"/>
                  <a:t>	Each slice of lemon is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 sz="2800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PH" sz="2800" dirty="0"/>
                  <a:t>of the whole lemon. The improper fraction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7</m:t>
                        </m:r>
                      </m:num>
                      <m:den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PH" sz="2800" dirty="0"/>
                  <a:t> tells you that there are 7 slices of lemon.</a:t>
                </a:r>
              </a:p>
              <a:p>
                <a:pPr algn="just"/>
                <a:r>
                  <a:rPr lang="en-PH" sz="2800" dirty="0"/>
                  <a:t>	From this, you can see that the number represented by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7</m:t>
                        </m:r>
                      </m:num>
                      <m:den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 sz="2800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PH" sz="2800" dirty="0"/>
                  <a:t> is the same as the number represented by 3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PH" sz="2800" dirty="0"/>
                  <a:t>.</a:t>
                </a:r>
              </a:p>
              <a:p>
                <a:pPr algn="just"/>
                <a:endParaRPr lang="en-PH" sz="2800" dirty="0"/>
              </a:p>
              <a:p>
                <a:pPr algn="just"/>
                <a:r>
                  <a:rPr lang="en-PH" sz="2800" dirty="0"/>
                  <a:t>Therefore, 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7</m:t>
                        </m:r>
                      </m:num>
                      <m:den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 sz="2800" b="0" i="0" smtClean="0">
                        <a:latin typeface="Cambria Math" panose="02040503050406030204" pitchFamily="18" charset="0"/>
                      </a:rPr>
                      <m:t>=3</m:t>
                    </m:r>
                    <m:f>
                      <m:fPr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0" i="0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800" b="0" i="0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endParaRPr lang="en-US" sz="2800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1A81248D-1B01-7A4A-9D38-AA7993DB76F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2101" y="1550616"/>
                <a:ext cx="6875790" cy="4420697"/>
              </a:xfrm>
              <a:prstGeom prst="rect">
                <a:avLst/>
              </a:prstGeom>
              <a:blipFill>
                <a:blip r:embed="rId7"/>
                <a:stretch>
                  <a:fillRect l="-1845" r="-1845" b="-86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208795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D4578-C8FE-FE47-B785-17E2FE4352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134600" cy="1325563"/>
          </a:xfrm>
        </p:spPr>
        <p:txBody>
          <a:bodyPr>
            <a:normAutofit/>
          </a:bodyPr>
          <a:lstStyle/>
          <a:p>
            <a:r>
              <a:rPr lang="en-US" b="1" dirty="0"/>
              <a:t>Changing Improper Fractions to Mixed Numbers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CAEEB670-58DD-D942-9ECE-7E29419106BC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US" b="1" dirty="0"/>
                  <a:t>Example 1: </a:t>
                </a:r>
                <a:r>
                  <a:rPr lang="en-US" dirty="0"/>
                  <a:t>The shaded parts of the squares can be expressed as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13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US" b="1" dirty="0"/>
                  <a:t> </a:t>
                </a:r>
                <a:r>
                  <a:rPr lang="en-US" dirty="0"/>
                  <a:t>as an improper fraction and </a:t>
                </a:r>
                <a14:m>
                  <m:oMath xmlns:m="http://schemas.openxmlformats.org/officeDocument/2006/math">
                    <m:r>
                      <a:rPr lang="en-US" b="0" i="0" smtClean="0">
                        <a:latin typeface="Cambria Math" panose="02040503050406030204" pitchFamily="18" charset="0"/>
                      </a:rPr>
                      <m:t>3</m:t>
                    </m:r>
                    <m:f>
                      <m:f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US" b="1" dirty="0"/>
                  <a:t> </a:t>
                </a:r>
                <a:r>
                  <a:rPr lang="en-US" dirty="0"/>
                  <a:t>as mixed number.</a:t>
                </a:r>
              </a:p>
              <a:p>
                <a:pPr marL="0" indent="0">
                  <a:buNone/>
                </a:pPr>
                <a:endParaRPr lang="en-US" b="1" dirty="0"/>
              </a:p>
              <a:p>
                <a:pPr marL="0" indent="0">
                  <a:buNone/>
                </a:pPr>
                <a:endParaRPr lang="en-US" b="1" dirty="0"/>
              </a:p>
              <a:p>
                <a:pPr marL="0" indent="0">
                  <a:buNone/>
                </a:pPr>
                <a:endParaRPr lang="en-US" b="1" dirty="0"/>
              </a:p>
              <a:p>
                <a:pPr marL="0" indent="0">
                  <a:buNone/>
                </a:pPr>
                <a:r>
                  <a:rPr lang="en-US" dirty="0"/>
                  <a:t>Therefore,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13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US" dirty="0"/>
                  <a:t>  = </a:t>
                </a:r>
                <a14:m>
                  <m:oMath xmlns:m="http://schemas.openxmlformats.org/officeDocument/2006/math">
                    <m:r>
                      <a:rPr lang="en-US">
                        <a:latin typeface="Cambria Math" panose="02040503050406030204" pitchFamily="18" charset="0"/>
                      </a:rPr>
                      <m:t>3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CAEEB670-58DD-D942-9ECE-7E29419106B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1086" t="-58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>
            <a:extLst>
              <a:ext uri="{FF2B5EF4-FFF2-40B4-BE49-F238E27FC236}">
                <a16:creationId xmlns:a16="http://schemas.microsoft.com/office/drawing/2014/main" id="{77E21DD5-1417-644B-BA39-95101893C71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79095" y="3296836"/>
            <a:ext cx="9433810" cy="8955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95394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D4578-C8FE-FE47-B785-17E2FE4352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134600" cy="1325563"/>
          </a:xfrm>
        </p:spPr>
        <p:txBody>
          <a:bodyPr>
            <a:normAutofit/>
          </a:bodyPr>
          <a:lstStyle/>
          <a:p>
            <a:r>
              <a:rPr lang="en-US" b="1" dirty="0"/>
              <a:t>Changing Improper Fractions to Mixed Numbers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AEEB670-58DD-D942-9ECE-7E29419106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88268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en-US" b="1" dirty="0"/>
              <a:t>Example 2:</a:t>
            </a: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1F840FB-7AE9-4244-8258-DCA1B8BA81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53258" y="1959964"/>
            <a:ext cx="7125324" cy="117376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6457FD28-CA94-BB44-978C-E99339A1A9A1}"/>
                  </a:ext>
                </a:extLst>
              </p:cNvPr>
              <p:cNvSpPr txBox="1"/>
              <p:nvPr/>
            </p:nvSpPr>
            <p:spPr>
              <a:xfrm>
                <a:off x="572123" y="3159987"/>
                <a:ext cx="11287593" cy="346530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PH" sz="2800" dirty="0"/>
                  <a:t>	The shaded parts of the figures can be written as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10</m:t>
                        </m:r>
                      </m:num>
                      <m:den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PH" sz="2800" dirty="0"/>
                  <a:t>. The improper fraction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10</m:t>
                        </m:r>
                      </m:num>
                      <m:den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 sz="2800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PH" sz="2800" dirty="0"/>
                  <a:t>also represents a whole number 5.</a:t>
                </a:r>
              </a:p>
              <a:p>
                <a:pPr algn="just"/>
                <a:r>
                  <a:rPr lang="en-PH" sz="2800" dirty="0"/>
                  <a:t>	This means that an improper fraction has a corresponding equivalent mixed or whole number.</a:t>
                </a:r>
              </a:p>
              <a:p>
                <a:pPr algn="just"/>
                <a:r>
                  <a:rPr lang="en-PH" sz="2800" dirty="0"/>
                  <a:t>	Another way to write an improper fraction as a mixed number without the use of drawing is to divide the numerator by its denominator.</a:t>
                </a:r>
              </a:p>
              <a:p>
                <a:pPr algn="just"/>
                <a:endParaRPr lang="en-US" sz="28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6457FD28-CA94-BB44-978C-E99339A1A9A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2123" y="3159987"/>
                <a:ext cx="11287593" cy="3465308"/>
              </a:xfrm>
              <a:prstGeom prst="rect">
                <a:avLst/>
              </a:prstGeom>
              <a:blipFill>
                <a:blip r:embed="rId4"/>
                <a:stretch>
                  <a:fillRect l="-1011" r="-10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442946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D4578-C8FE-FE47-B785-17E2FE4352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134600" cy="1325563"/>
          </a:xfrm>
        </p:spPr>
        <p:txBody>
          <a:bodyPr>
            <a:normAutofit/>
          </a:bodyPr>
          <a:lstStyle/>
          <a:p>
            <a:r>
              <a:rPr lang="en-US" b="1" dirty="0"/>
              <a:t>Changing Improper Fractions to Mixed Numbers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0EC708D-1FD7-AA41-9C84-52683F0B4572}"/>
              </a:ext>
            </a:extLst>
          </p:cNvPr>
          <p:cNvSpPr txBox="1"/>
          <p:nvPr/>
        </p:nvSpPr>
        <p:spPr>
          <a:xfrm>
            <a:off x="838200" y="2327461"/>
            <a:ext cx="89319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7 ÷ 2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BC2D694-B4DD-A54A-8761-3B23143578BF}"/>
              </a:ext>
            </a:extLst>
          </p:cNvPr>
          <p:cNvSpPr txBox="1"/>
          <p:nvPr/>
        </p:nvSpPr>
        <p:spPr>
          <a:xfrm>
            <a:off x="2413416" y="1942740"/>
            <a:ext cx="877163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      3</a:t>
            </a:r>
          </a:p>
          <a:p>
            <a:pPr marL="342900" indent="-342900">
              <a:buAutoNum type="arabicPlain" startAt="2"/>
            </a:pPr>
            <a:r>
              <a:rPr lang="en-US" sz="2800" dirty="0"/>
              <a:t>  7</a:t>
            </a:r>
          </a:p>
          <a:p>
            <a:r>
              <a:rPr lang="en-US" sz="2800" dirty="0"/>
              <a:t>   – 6</a:t>
            </a:r>
          </a:p>
          <a:p>
            <a:r>
              <a:rPr lang="en-US" sz="2800" dirty="0"/>
              <a:t>      1</a:t>
            </a:r>
          </a:p>
        </p:txBody>
      </p:sp>
      <p:sp>
        <p:nvSpPr>
          <p:cNvPr id="8" name="Half Frame 7">
            <a:extLst>
              <a:ext uri="{FF2B5EF4-FFF2-40B4-BE49-F238E27FC236}">
                <a16:creationId xmlns:a16="http://schemas.microsoft.com/office/drawing/2014/main" id="{F80C35E8-603C-2648-A0A9-644359E55857}"/>
              </a:ext>
            </a:extLst>
          </p:cNvPr>
          <p:cNvSpPr/>
          <p:nvPr/>
        </p:nvSpPr>
        <p:spPr>
          <a:xfrm>
            <a:off x="2732077" y="2391407"/>
            <a:ext cx="674557" cy="489254"/>
          </a:xfrm>
          <a:prstGeom prst="halfFrame">
            <a:avLst>
              <a:gd name="adj1" fmla="val 1745"/>
              <a:gd name="adj2" fmla="val 2309"/>
            </a:avLst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EE15D714-3B2D-5849-9C24-73B4F9D3211A}"/>
              </a:ext>
            </a:extLst>
          </p:cNvPr>
          <p:cNvCxnSpPr>
            <a:cxnSpLocks/>
          </p:cNvCxnSpPr>
          <p:nvPr/>
        </p:nvCxnSpPr>
        <p:spPr>
          <a:xfrm flipH="1">
            <a:off x="2732077" y="3280313"/>
            <a:ext cx="558502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C6D9423E-940F-DB47-9D4B-F21EF2244B15}"/>
              </a:ext>
            </a:extLst>
          </p:cNvPr>
          <p:cNvCxnSpPr>
            <a:cxnSpLocks/>
            <a:stCxn id="5" idx="3"/>
          </p:cNvCxnSpPr>
          <p:nvPr/>
        </p:nvCxnSpPr>
        <p:spPr>
          <a:xfrm>
            <a:off x="1731393" y="2589071"/>
            <a:ext cx="682023" cy="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33D018DE-BCE5-2244-9252-8EB8781F5ABE}"/>
              </a:ext>
            </a:extLst>
          </p:cNvPr>
          <p:cNvCxnSpPr>
            <a:cxnSpLocks/>
          </p:cNvCxnSpPr>
          <p:nvPr/>
        </p:nvCxnSpPr>
        <p:spPr>
          <a:xfrm flipH="1">
            <a:off x="3406635" y="1956551"/>
            <a:ext cx="565967" cy="29423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A028BB76-08CD-034A-874F-B8AB18BD0F7F}"/>
              </a:ext>
            </a:extLst>
          </p:cNvPr>
          <p:cNvCxnSpPr>
            <a:cxnSpLocks/>
          </p:cNvCxnSpPr>
          <p:nvPr/>
        </p:nvCxnSpPr>
        <p:spPr>
          <a:xfrm flipH="1">
            <a:off x="3290579" y="3505079"/>
            <a:ext cx="682023" cy="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505904EA-A21C-8B4F-BA97-B26D872812CC}"/>
              </a:ext>
            </a:extLst>
          </p:cNvPr>
          <p:cNvCxnSpPr>
            <a:cxnSpLocks/>
          </p:cNvCxnSpPr>
          <p:nvPr/>
        </p:nvCxnSpPr>
        <p:spPr>
          <a:xfrm flipV="1">
            <a:off x="2586042" y="2875199"/>
            <a:ext cx="0" cy="133209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C0D52C10-04EA-114C-A59F-E3B8449BF34B}"/>
              </a:ext>
            </a:extLst>
          </p:cNvPr>
          <p:cNvSpPr txBox="1"/>
          <p:nvPr/>
        </p:nvSpPr>
        <p:spPr>
          <a:xfrm>
            <a:off x="4030630" y="1695221"/>
            <a:ext cx="220124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whole number part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538E4FA-BDA3-B54A-AB51-562E7477F233}"/>
              </a:ext>
            </a:extLst>
          </p:cNvPr>
          <p:cNvSpPr txBox="1"/>
          <p:nvPr/>
        </p:nvSpPr>
        <p:spPr>
          <a:xfrm>
            <a:off x="3972602" y="3365595"/>
            <a:ext cx="180350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new numerator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BC45640A-E96F-8748-B905-6C2F021FDCB7}"/>
              </a:ext>
            </a:extLst>
          </p:cNvPr>
          <p:cNvSpPr txBox="1"/>
          <p:nvPr/>
        </p:nvSpPr>
        <p:spPr>
          <a:xfrm>
            <a:off x="1742639" y="4241468"/>
            <a:ext cx="21611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same denominator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285D9B32-7A89-A04D-A490-4F8A63C1B09C}"/>
              </a:ext>
            </a:extLst>
          </p:cNvPr>
          <p:cNvSpPr txBox="1"/>
          <p:nvPr/>
        </p:nvSpPr>
        <p:spPr>
          <a:xfrm>
            <a:off x="6855869" y="1942740"/>
            <a:ext cx="4488176" cy="304698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2400" dirty="0"/>
              <a:t>Steps: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en-US" sz="2400" dirty="0"/>
              <a:t>Divide the numerator by the denominator.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en-US" sz="2400" dirty="0"/>
              <a:t>The quotient will be the whole number part.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en-US" sz="2400" dirty="0"/>
              <a:t>The remainder will be the new numerator of the fraction over the same denominator.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17D23403-4D0E-5344-995A-EEB5DD88CF00}"/>
                  </a:ext>
                </a:extLst>
              </p:cNvPr>
              <p:cNvSpPr txBox="1"/>
              <p:nvPr/>
            </p:nvSpPr>
            <p:spPr>
              <a:xfrm>
                <a:off x="3855905" y="2507325"/>
                <a:ext cx="877162" cy="70070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/>
                  <a:t>= </a:t>
                </a:r>
                <a:r>
                  <a:rPr lang="en-PH" sz="2800" dirty="0"/>
                  <a:t>3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endParaRPr lang="en-US" sz="2800" dirty="0"/>
              </a:p>
            </p:txBody>
          </p:sp>
        </mc:Choice>
        <mc:Fallback xmlns="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17D23403-4D0E-5344-995A-EEB5DD88CF0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55905" y="2507325"/>
                <a:ext cx="877162" cy="700705"/>
              </a:xfrm>
              <a:prstGeom prst="rect">
                <a:avLst/>
              </a:prstGeom>
              <a:blipFill>
                <a:blip r:embed="rId3"/>
                <a:stretch>
                  <a:fillRect l="-14286" b="-877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689852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D4578-C8FE-FE47-B785-17E2FE4352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134600" cy="1325563"/>
          </a:xfrm>
        </p:spPr>
        <p:txBody>
          <a:bodyPr>
            <a:normAutofit/>
          </a:bodyPr>
          <a:lstStyle/>
          <a:p>
            <a:r>
              <a:rPr lang="en-US" b="1" dirty="0"/>
              <a:t>Changing Improper Fractions to Mixed Numbers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CAEEB670-58DD-D942-9ECE-7E29419106BC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825624"/>
                <a:ext cx="10515600" cy="4425273"/>
              </a:xfrm>
            </p:spPr>
            <p:txBody>
              <a:bodyPr/>
              <a:lstStyle/>
              <a:p>
                <a:pPr marL="0" indent="0" algn="just">
                  <a:buNone/>
                </a:pPr>
                <a:r>
                  <a:rPr lang="en-US" b="1" dirty="0"/>
                  <a:t>Example 3: </a:t>
                </a:r>
                <a:r>
                  <a:rPr lang="en-US" dirty="0"/>
                  <a:t>Change the mixed number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2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en-US" dirty="0"/>
                  <a:t> to an improper fraction.</a:t>
                </a:r>
              </a:p>
              <a:p>
                <a:pPr marL="0" indent="0" algn="just">
                  <a:buNone/>
                </a:pPr>
                <a:r>
                  <a:rPr lang="en-US" dirty="0"/>
                  <a:t>	Here are the simple steps to change a mixed number to an improper  fraction.</a:t>
                </a:r>
              </a:p>
              <a:p>
                <a:pPr marL="0" indent="0" algn="just">
                  <a:buNone/>
                </a:pPr>
                <a:r>
                  <a:rPr lang="en-US" b="1" dirty="0"/>
                  <a:t>Step 1:	</a:t>
                </a:r>
                <a:r>
                  <a:rPr lang="en-US" dirty="0"/>
                  <a:t>Multiply the whole number by the denominator.</a:t>
                </a:r>
              </a:p>
              <a:p>
                <a:pPr marL="0" indent="0" algn="just">
                  <a:buNone/>
                </a:pPr>
                <a:r>
                  <a:rPr lang="en-US" b="1" dirty="0"/>
                  <a:t>				</a:t>
                </a:r>
                <a:r>
                  <a:rPr lang="en-PH" b="1" dirty="0"/>
                  <a:t> 2 × 5 = 10</a:t>
                </a:r>
              </a:p>
              <a:p>
                <a:pPr marL="0" indent="0" algn="just">
                  <a:buNone/>
                </a:pPr>
                <a:endParaRPr lang="en-PH" b="1" dirty="0"/>
              </a:p>
              <a:p>
                <a:pPr marL="0" indent="0" algn="just">
                  <a:buNone/>
                </a:pPr>
                <a:r>
                  <a:rPr lang="en-PH" b="1" dirty="0"/>
                  <a:t>Step 2:</a:t>
                </a:r>
                <a:r>
                  <a:rPr lang="en-PH" dirty="0"/>
                  <a:t>	 Add the product to the numerator.</a:t>
                </a:r>
              </a:p>
              <a:p>
                <a:pPr marL="0" indent="0" algn="just">
                  <a:buNone/>
                </a:pPr>
                <a:r>
                  <a:rPr lang="en-PH" dirty="0"/>
                  <a:t>				</a:t>
                </a:r>
                <a:r>
                  <a:rPr lang="en-PH" b="1" dirty="0"/>
                  <a:t> 10 + 3 = 13</a:t>
                </a:r>
              </a:p>
              <a:p>
                <a:pPr marL="0" indent="0" algn="just">
                  <a:buNone/>
                </a:pPr>
                <a:endParaRPr lang="en-PH" dirty="0"/>
              </a:p>
            </p:txBody>
          </p:sp>
        </mc:Choice>
        <mc:Fallback xmlns=""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CAEEB670-58DD-D942-9ECE-7E29419106B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825624"/>
                <a:ext cx="10515600" cy="4425273"/>
              </a:xfrm>
              <a:blipFill>
                <a:blip r:embed="rId3"/>
                <a:stretch>
                  <a:fillRect l="-1086" t="-575" r="-108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0806380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2765</TotalTime>
  <Words>248</Words>
  <Application>Microsoft Macintosh PowerPoint</Application>
  <PresentationFormat>Widescreen</PresentationFormat>
  <Paragraphs>86</Paragraphs>
  <Slides>12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12</vt:i4>
      </vt:variant>
    </vt:vector>
  </HeadingPairs>
  <TitlesOfParts>
    <vt:vector size="21" baseType="lpstr">
      <vt:lpstr>Arial</vt:lpstr>
      <vt:lpstr>Calibri</vt:lpstr>
      <vt:lpstr>Calibri Light</vt:lpstr>
      <vt:lpstr>Cambria Math</vt:lpstr>
      <vt:lpstr>Lato</vt:lpstr>
      <vt:lpstr>Montserrat Medium</vt:lpstr>
      <vt:lpstr>Office Theme</vt:lpstr>
      <vt:lpstr>Custom Design</vt:lpstr>
      <vt:lpstr>1_Custom Design</vt:lpstr>
      <vt:lpstr>PowerPoint Presentation</vt:lpstr>
      <vt:lpstr>Changing Improper Fractions to Mixed Numbers</vt:lpstr>
      <vt:lpstr>Changing Improper Fractions to Mixed Numbers</vt:lpstr>
      <vt:lpstr>Changing Improper Fractions to Mixed Numbers</vt:lpstr>
      <vt:lpstr>Changing Improper Fractions to Mixed Numbers</vt:lpstr>
      <vt:lpstr>Changing Improper Fractions to Mixed Numbers</vt:lpstr>
      <vt:lpstr>Changing Improper Fractions to Mixed Numbers</vt:lpstr>
      <vt:lpstr>Changing Improper Fractions to Mixed Numbers</vt:lpstr>
      <vt:lpstr>Changing Improper Fractions to Mixed Numbers</vt:lpstr>
      <vt:lpstr>Changing Improper Fractions to Mixed Numbers</vt:lpstr>
      <vt:lpstr>Changing Improper Fractions to Mixed Numbers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Microsoft Office User</cp:lastModifiedBy>
  <cp:revision>214</cp:revision>
  <cp:lastPrinted>2023-03-16T06:30:06Z</cp:lastPrinted>
  <dcterms:created xsi:type="dcterms:W3CDTF">2019-04-16T02:10:14Z</dcterms:created>
  <dcterms:modified xsi:type="dcterms:W3CDTF">2023-03-24T08:52:44Z</dcterms:modified>
</cp:coreProperties>
</file>