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E1FBE4F4-E678-46BE-AF07-72DD5D7097A4}"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75002D5-950E-46DA-9610-A186D5B11AD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39DBADC5-1A71-4952-B6F7-87DD8A0D8501}"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68495154-A21C-454C-927B-88ACB4EBF65D}"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45735FCD-2268-470F-9D77-03EE1F5B0F46}"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9F40CB8-6BA5-449E-B25A-75E2809D4B4D}"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32FB361E-18D4-4185-969C-E12A16E578A1}"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F57B33E-BDD6-449F-A4CF-0EBD63D7DD17}"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C26CE2F-7CDC-478E-9400-C2CE6AC4FEA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D1A2B18-2156-43B4-AE2B-6862256B1DE4}"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6D5D7D6-9C6F-40BA-885C-009367EB494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2F7CEBB-F854-498C-9D92-A947763D4BCF}"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8A2E072-8824-4131-B887-10FB4E8BC4D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2142A49-768F-4253-A290-DB86189EA74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16030FD-7577-41EC-B301-4B45C92B712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A774DF86-2E5E-4923-BBBF-382DC6F95BC6}"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2D9BDD01-65F7-431F-A410-7B9BE536D5A7}"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E4A58A81-5FEB-450C-9FF5-E5318B5F6DB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3EEBCE3-588E-42EB-82D2-2D0E0F8C5CA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3823B3A-008D-4436-9FB2-A17C8537D58A}"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04F7C8F-E841-41DF-9D30-58AB63ECE78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916D49C-EC3B-4736-9982-6275AEAD185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99C3040-94B1-4CE0-8CBC-BE0877290E2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6B5CF4A-C986-4E84-9FB2-63172A599496}"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EDBEC23-C5E7-47F3-953A-0CDE4CCCA49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E4EEB5D-57B5-4654-B5D2-853072DCECC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DCF68D0-6504-4216-9D78-B5AC82B6F6D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9501ED2-2766-4187-91E5-BDB476A09360}"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8061D400-9119-41A7-BF1B-1C00FB0D3EDA}"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5D029194-FF02-4382-9E25-EB7595DCBB9E}"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1470471-432F-4BAD-BA63-519A904E1948}"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AC6872D-CCF8-4934-83BB-9910D3B6500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21D33B6-BC3F-4050-A80B-6A1CA019FD9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9952EEE-BB4B-4D08-BE31-FCC7D1D12F4F}"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60110BD-B0D9-4D2F-BB20-6DBFE917ADC8}"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76B7F5B-91A0-47EB-8B67-52943F104E02}"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EA33BB4F-0895-4C34-9D01-AA8AB3D7233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95C22C0E-2437-4B9E-9E98-93EAE7F56CBA}"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DB317BA4-6EB4-4C70-805B-13F275A048BE}"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119840" y="2879640"/>
            <a:ext cx="7446960" cy="158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Lahi, Pangkat-etnolingguwistiko, at Relihiyon sa Daigdig</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Rectangle 1"/>
          <p:cNvSpPr/>
          <p:nvPr/>
        </p:nvSpPr>
        <p:spPr>
          <a:xfrm>
            <a:off x="-113040" y="552240"/>
            <a:ext cx="56916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9" name="Rectangle 2"/>
          <p:cNvSpPr/>
          <p:nvPr/>
        </p:nvSpPr>
        <p:spPr>
          <a:xfrm>
            <a:off x="426960" y="527760"/>
            <a:ext cx="4941000" cy="676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0"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71" name=""/>
          <p:cNvSpPr txBox="1"/>
          <p:nvPr/>
        </p:nvSpPr>
        <p:spPr>
          <a:xfrm>
            <a:off x="945720" y="1700280"/>
            <a:ext cx="2059920" cy="1441440"/>
          </a:xfrm>
          <a:prstGeom prst="rect">
            <a:avLst/>
          </a:prstGeom>
          <a:noFill/>
          <a:ln w="0">
            <a:noFill/>
          </a:ln>
        </p:spPr>
        <p:txBody>
          <a:bodyPr lIns="90000" rIns="90000" tIns="45000" bIns="45000" anchor="t">
            <a:noAutofit/>
          </a:bodyPr>
          <a:p>
            <a:pPr>
              <a:lnSpc>
                <a:spcPct val="100000"/>
              </a:lnSpc>
              <a:spcBef>
                <a:spcPts val="850"/>
              </a:spcBef>
              <a:spcAft>
                <a:spcPts val="850"/>
              </a:spcAft>
            </a:pPr>
            <a:r>
              <a:rPr b="0" lang="en-PH" sz="1800" spc="-1" strike="noStrike">
                <a:solidFill>
                  <a:srgbClr val="000000"/>
                </a:solidFill>
                <a:latin typeface="Lato"/>
                <a:ea typeface="AppleSystemUIFont"/>
              </a:rPr>
              <a:t>1. wika </a:t>
            </a:r>
            <a:endParaRPr b="0" lang="en-PH" sz="1800" spc="-1" strike="noStrike">
              <a:solidFill>
                <a:srgbClr val="000000"/>
              </a:solidFill>
              <a:latin typeface="Lato"/>
              <a:ea typeface="AppleSystemUIFont"/>
            </a:endParaRPr>
          </a:p>
          <a:p>
            <a:pPr>
              <a:lnSpc>
                <a:spcPct val="100000"/>
              </a:lnSpc>
              <a:spcBef>
                <a:spcPts val="850"/>
              </a:spcBef>
              <a:spcAft>
                <a:spcPts val="850"/>
              </a:spcAft>
            </a:pPr>
            <a:r>
              <a:rPr b="0" lang="en-PH" sz="1800" spc="-1" strike="noStrike">
                <a:solidFill>
                  <a:srgbClr val="000000"/>
                </a:solidFill>
                <a:latin typeface="Lato"/>
                <a:ea typeface="AppleSystemUIFont"/>
              </a:rPr>
              <a:t>2. relihiyon </a:t>
            </a:r>
            <a:endParaRPr b="0" lang="en-PH" sz="1800" spc="-1" strike="noStrike">
              <a:solidFill>
                <a:srgbClr val="000000"/>
              </a:solidFill>
              <a:latin typeface="Lato"/>
              <a:ea typeface="AppleSystemUIFont"/>
            </a:endParaRPr>
          </a:p>
          <a:p>
            <a:pPr>
              <a:lnSpc>
                <a:spcPct val="100000"/>
              </a:lnSpc>
              <a:spcBef>
                <a:spcPts val="850"/>
              </a:spcBef>
              <a:spcAft>
                <a:spcPts val="850"/>
              </a:spcAft>
            </a:pPr>
            <a:r>
              <a:rPr b="0" lang="en-PH" sz="1800" spc="-1" strike="noStrike">
                <a:solidFill>
                  <a:srgbClr val="000000"/>
                </a:solidFill>
                <a:latin typeface="Lato"/>
                <a:ea typeface="AppleSystemUIFont"/>
              </a:rPr>
              <a:t>3. etniko</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56732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Heograpiyang Pantao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929520" y="1649880"/>
            <a:ext cx="10314720" cy="205164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0" lang="en-PH" sz="1800" spc="-1" strike="noStrike">
                <a:solidFill>
                  <a:srgbClr val="000000"/>
                </a:solidFill>
                <a:latin typeface="Lato"/>
              </a:rPr>
              <a:t>Ito ang sangay na tumutukoy sa mga pag-aaral sa mga aspe ktong kultural na matatagpuan sa daigdig. Kabilang dito ang pakikipag-ugnayan ng tao sa kaniyang paligid, mga paraan kung paano niya ito binabago, at kung paano rin siya nababago nito. Pinagaaralan dito ang wika, relihiyon, medisina, ekonomiya, politika, lungsod, populasyon, kultura, at iba pang aspektong kultural na maaaring magbigay-liwanag kung bakit kumikilos ang mga tao sa isang lugar tulad ng ginagawa nila sa kanilang buhay.</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20800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5"/>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Wika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929520" y="1649880"/>
            <a:ext cx="10314720" cy="107604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0" lang="en-PH" sz="1800" spc="-1" strike="noStrike">
                <a:solidFill>
                  <a:srgbClr val="000000"/>
                </a:solidFill>
                <a:latin typeface="Lato"/>
                <a:ea typeface="AppleSystemUIFont"/>
              </a:rPr>
              <a:t>Sinasabi na ang wika ay isang tanda ng kultura. Sinasalamin ng wika ang pagkakakilanlan ng kultura. Palaging ninanais ng pamahalaan na magkaroon ng iisang kultura. Pumipili sila ng isa o dalawang wika na maaaring ituring na wikang opisyal sa mga paaralan at negosyo.</a:t>
            </a:r>
            <a:endParaRPr b="0" lang="en-PH" sz="1800" spc="-1" strike="noStrike">
              <a:solidFill>
                <a:srgbClr val="000000"/>
              </a:solidFill>
              <a:latin typeface="AppleSystemUIFont"/>
              <a:ea typeface="AppleSystemUIFont"/>
            </a:endParaRPr>
          </a:p>
        </p:txBody>
      </p:sp>
      <p:graphicFrame>
        <p:nvGraphicFramePr>
          <p:cNvPr id="140" name=""/>
          <p:cNvGraphicFramePr/>
          <p:nvPr/>
        </p:nvGraphicFramePr>
        <p:xfrm>
          <a:off x="1223640" y="2787840"/>
          <a:ext cx="9896400" cy="2944800"/>
        </p:xfrm>
        <a:graphic>
          <a:graphicData uri="http://schemas.openxmlformats.org/drawingml/2006/table">
            <a:tbl>
              <a:tblPr/>
              <a:tblGrid>
                <a:gridCol w="3298320"/>
                <a:gridCol w="3298320"/>
                <a:gridCol w="3300120"/>
              </a:tblGrid>
              <a:tr h="417240">
                <a:tc>
                  <a:txBody>
                    <a:bodyPr lIns="90000" rIns="90000" tIns="46800" bIns="46800" anchor="ctr">
                      <a:noAutofit/>
                    </a:bodyPr>
                    <a:p>
                      <a:pPr algn="ctr"/>
                      <a:r>
                        <a:rPr b="1" lang="en-PH" sz="1800" spc="-1" strike="noStrike">
                          <a:solidFill>
                            <a:srgbClr val="000000"/>
                          </a:solidFill>
                          <a:latin typeface="Lato"/>
                        </a:rPr>
                        <a:t>Pamilya ng Wika</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Buhay na Wika</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Porsiyento</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7240">
                <a:tc>
                  <a:txBody>
                    <a:bodyPr lIns="90000" rIns="90000" tIns="46800" bIns="46800" anchor="ctr">
                      <a:noAutofit/>
                    </a:bodyPr>
                    <a:p>
                      <a:pPr algn="ctr"/>
                      <a:r>
                        <a:rPr b="0" lang="en-PH" sz="1800" spc="-1" strike="noStrike">
                          <a:solidFill>
                            <a:srgbClr val="000000"/>
                          </a:solidFill>
                          <a:latin typeface="Lato"/>
                        </a:rPr>
                        <a:t>Afro-Asiatic</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366</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5.16</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7240">
                <a:tc>
                  <a:txBody>
                    <a:bodyPr lIns="90000" rIns="90000" tIns="46800" bIns="46800" anchor="ctr">
                      <a:noAutofit/>
                    </a:bodyPr>
                    <a:p>
                      <a:pPr algn="ctr"/>
                      <a:r>
                        <a:rPr b="0" lang="en-PH" sz="1800" spc="-1" strike="noStrike">
                          <a:solidFill>
                            <a:srgbClr val="000000"/>
                          </a:solidFill>
                          <a:latin typeface="Lato"/>
                        </a:rPr>
                        <a:t>Austronesian</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1,224</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17.24</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7240">
                <a:tc>
                  <a:txBody>
                    <a:bodyPr lIns="90000" rIns="90000" tIns="46800" bIns="46800" anchor="ctr">
                      <a:noAutofit/>
                    </a:bodyPr>
                    <a:p>
                      <a:pPr algn="ctr"/>
                      <a:r>
                        <a:rPr b="0" lang="en-PH" sz="1800" spc="-1" strike="noStrike">
                          <a:solidFill>
                            <a:srgbClr val="000000"/>
                          </a:solidFill>
                          <a:latin typeface="Lato"/>
                        </a:rPr>
                        <a:t>Indo-European</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440</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6.20</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7240">
                <a:tc>
                  <a:txBody>
                    <a:bodyPr lIns="90000" rIns="90000" tIns="46800" bIns="46800" anchor="ctr">
                      <a:noAutofit/>
                    </a:bodyPr>
                    <a:p>
                      <a:pPr algn="ctr"/>
                      <a:r>
                        <a:rPr b="0" lang="en-PH" sz="1800" spc="-1" strike="noStrike">
                          <a:solidFill>
                            <a:srgbClr val="000000"/>
                          </a:solidFill>
                          <a:latin typeface="Lato"/>
                        </a:rPr>
                        <a:t>Niger-Congo</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1,526</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21.50</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17240">
                <a:tc>
                  <a:txBody>
                    <a:bodyPr lIns="90000" rIns="90000" tIns="46800" bIns="46800" anchor="ctr">
                      <a:noAutofit/>
                    </a:bodyPr>
                    <a:p>
                      <a:pPr algn="ctr"/>
                      <a:r>
                        <a:rPr b="0" lang="en-PH" sz="1800" spc="-1" strike="noStrike">
                          <a:solidFill>
                            <a:srgbClr val="000000"/>
                          </a:solidFill>
                          <a:latin typeface="Lato"/>
                        </a:rPr>
                        <a:t>Sino-Tibetan</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452</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6.37</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1360">
                <a:tc>
                  <a:txBody>
                    <a:bodyPr lIns="90000" rIns="90000" tIns="46800" bIns="46800" anchor="ctr">
                      <a:noAutofit/>
                    </a:bodyPr>
                    <a:p>
                      <a:pPr algn="ctr"/>
                      <a:r>
                        <a:rPr b="0" lang="en-PH" sz="1800" spc="-1" strike="noStrike">
                          <a:solidFill>
                            <a:srgbClr val="000000"/>
                          </a:solidFill>
                          <a:latin typeface="Lato"/>
                        </a:rPr>
                        <a:t>Trans-New Guinea</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478</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6.73</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
        <p:nvSpPr>
          <p:cNvPr id="141" name=""/>
          <p:cNvSpPr txBox="1"/>
          <p:nvPr/>
        </p:nvSpPr>
        <p:spPr>
          <a:xfrm>
            <a:off x="6421680" y="5749200"/>
            <a:ext cx="5607720" cy="382680"/>
          </a:xfrm>
          <a:prstGeom prst="rect">
            <a:avLst/>
          </a:prstGeom>
          <a:noFill/>
          <a:ln w="0">
            <a:noFill/>
          </a:ln>
        </p:spPr>
        <p:txBody>
          <a:bodyPr lIns="90000" rIns="90000" tIns="45000" bIns="45000" anchor="t">
            <a:noAutofit/>
          </a:bodyPr>
          <a:p>
            <a:r>
              <a:rPr b="0" lang="en-PH" sz="1400" spc="-1" strike="noStrike">
                <a:solidFill>
                  <a:srgbClr val="000000"/>
                </a:solidFill>
                <a:latin typeface="Lato"/>
                <a:ea typeface="AppleSystemUIFont"/>
              </a:rPr>
              <a:t>Pinagkunan: https://www.primaryhomeworkhelps.co.ukhtm</a:t>
            </a:r>
            <a:endParaRPr b="0" lang="en-PH" sz="14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Rectangle 8"/>
          <p:cNvSpPr/>
          <p:nvPr/>
        </p:nvSpPr>
        <p:spPr>
          <a:xfrm>
            <a:off x="-113040" y="532080"/>
            <a:ext cx="5044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3" name="Rectangle 9"/>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Sining at Panitikan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4" name=""/>
          <p:cNvSpPr txBox="1"/>
          <p:nvPr/>
        </p:nvSpPr>
        <p:spPr>
          <a:xfrm>
            <a:off x="929520" y="1649880"/>
            <a:ext cx="10314720" cy="107604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0" lang="en-PH" sz="1800" spc="-1" strike="noStrike">
                <a:solidFill>
                  <a:srgbClr val="000000"/>
                </a:solidFill>
                <a:latin typeface="Lato"/>
                <a:ea typeface="AppleSystemUIFont"/>
              </a:rPr>
              <a:t>Sa pamamagitan ng sining, musika, at panitikan, naipakikita ang kultura at pagpapahalaga ng mga tao. Halimbawa nito ay ang kuwentong-bayan o </a:t>
            </a:r>
            <a:r>
              <a:rPr b="0" i="1" lang="en-PH" sz="1800" spc="-1" strike="noStrike">
                <a:solidFill>
                  <a:srgbClr val="000000"/>
                </a:solidFill>
                <a:latin typeface="Lato"/>
                <a:ea typeface="AppleSystemUIFont"/>
              </a:rPr>
              <a:t>folktale</a:t>
            </a:r>
            <a:r>
              <a:rPr b="0" lang="en-PH" sz="1800" spc="-1" strike="noStrike">
                <a:solidFill>
                  <a:srgbClr val="000000"/>
                </a:solidFill>
                <a:latin typeface="Lato"/>
                <a:ea typeface="AppleSystemUIFont"/>
              </a:rPr>
              <a:t> na isinasalin sa iba’t ibang henerasyon.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10"/>
          <p:cNvSpPr/>
          <p:nvPr/>
        </p:nvSpPr>
        <p:spPr>
          <a:xfrm>
            <a:off x="-113040" y="532080"/>
            <a:ext cx="311256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6" name="Rectangle 11"/>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Relihiyon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txBox="1"/>
          <p:nvPr/>
        </p:nvSpPr>
        <p:spPr>
          <a:xfrm>
            <a:off x="929520" y="1361880"/>
            <a:ext cx="10378440" cy="162216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0" lang="en-PH" sz="1650" spc="-1" strike="noStrike">
                <a:solidFill>
                  <a:srgbClr val="000000"/>
                </a:solidFill>
                <a:latin typeface="Lato"/>
                <a:ea typeface="AppleSystemUIFont"/>
              </a:rPr>
              <a:t>Ang relihiyon ay isang organisadong paraan ng pagsamba at pagpupugay sa isang bagay na espiritwal o kaisipan sa buhay. Sinasagot ng relihiyon ang pinakakahulugan at layunin ng buhay. May iba’t ibang paniniwalang panrelihiyon tulad ng </a:t>
            </a:r>
            <a:r>
              <a:rPr b="1" lang="en-PH" sz="1650" spc="-1" strike="noStrike">
                <a:solidFill>
                  <a:srgbClr val="000000"/>
                </a:solidFill>
                <a:latin typeface="Lato"/>
                <a:ea typeface="AppleSystemUIFont"/>
              </a:rPr>
              <a:t>monoteismo</a:t>
            </a:r>
            <a:r>
              <a:rPr b="0" lang="en-PH" sz="1650" spc="-1" strike="noStrike">
                <a:solidFill>
                  <a:srgbClr val="000000"/>
                </a:solidFill>
                <a:latin typeface="Lato"/>
                <a:ea typeface="AppleSystemUIFont"/>
              </a:rPr>
              <a:t> (iisang diyos) at </a:t>
            </a:r>
            <a:r>
              <a:rPr b="1" lang="en-PH" sz="1650" spc="-1" strike="noStrike">
                <a:solidFill>
                  <a:srgbClr val="000000"/>
                </a:solidFill>
                <a:latin typeface="Lato"/>
                <a:ea typeface="AppleSystemUIFont"/>
              </a:rPr>
              <a:t>politeismo</a:t>
            </a:r>
            <a:r>
              <a:rPr b="0" lang="en-PH" sz="1650" spc="-1" strike="noStrike">
                <a:solidFill>
                  <a:srgbClr val="000000"/>
                </a:solidFill>
                <a:latin typeface="Lato"/>
                <a:ea typeface="AppleSystemUIFont"/>
              </a:rPr>
              <a:t> (maraming diyos). Kung babalikan ang kasaysayan, maraming pangyayari na rin na naging mitsa o dahilan ang relihiyon sa mga digmaan, bagaman hindi naman ito ang naging punong dahilan.</a:t>
            </a:r>
            <a:endParaRPr b="0" lang="en-PH" sz="1650" spc="-1" strike="noStrike">
              <a:solidFill>
                <a:srgbClr val="000000"/>
              </a:solidFill>
              <a:latin typeface="AppleSystemUIFont"/>
              <a:ea typeface="AppleSystemUIFont"/>
            </a:endParaRPr>
          </a:p>
        </p:txBody>
      </p:sp>
      <p:graphicFrame>
        <p:nvGraphicFramePr>
          <p:cNvPr id="148" name=""/>
          <p:cNvGraphicFramePr/>
          <p:nvPr/>
        </p:nvGraphicFramePr>
        <p:xfrm>
          <a:off x="961920" y="2929680"/>
          <a:ext cx="9812880" cy="2698920"/>
        </p:xfrm>
        <a:graphic>
          <a:graphicData uri="http://schemas.openxmlformats.org/drawingml/2006/table">
            <a:tbl>
              <a:tblPr/>
              <a:tblGrid>
                <a:gridCol w="4905000"/>
                <a:gridCol w="4908240"/>
              </a:tblGrid>
              <a:tr h="336240">
                <a:tc>
                  <a:txBody>
                    <a:bodyPr lIns="90000" rIns="90000" tIns="46800" bIns="46800" anchor="t">
                      <a:noAutofit/>
                    </a:bodyPr>
                    <a:p>
                      <a:pPr algn="ctr"/>
                      <a:r>
                        <a:rPr b="1" lang="en-PH" sz="1700" spc="-1" strike="noStrike">
                          <a:solidFill>
                            <a:srgbClr val="000000"/>
                          </a:solidFill>
                          <a:latin typeface="Lato"/>
                        </a:rPr>
                        <a:t>Relihiyon</a:t>
                      </a:r>
                      <a:endParaRPr b="1"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1" lang="en-PH" sz="1700" spc="-1" strike="noStrike">
                          <a:solidFill>
                            <a:srgbClr val="000000"/>
                          </a:solidFill>
                          <a:latin typeface="Lato"/>
                        </a:rPr>
                        <a:t>Populasyon</a:t>
                      </a:r>
                      <a:endParaRPr b="1"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tIns="46800" bIns="46800" anchor="t">
                      <a:noAutofit/>
                    </a:bodyPr>
                    <a:p>
                      <a:pPr algn="ctr"/>
                      <a:r>
                        <a:rPr b="0" lang="en-PH" sz="1700" spc="-1" strike="noStrike">
                          <a:solidFill>
                            <a:srgbClr val="000000"/>
                          </a:solidFill>
                          <a:latin typeface="Lato"/>
                        </a:rPr>
                        <a:t>Christianity</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700" spc="-1" strike="noStrike">
                          <a:solidFill>
                            <a:srgbClr val="000000"/>
                          </a:solidFill>
                          <a:latin typeface="Lato"/>
                        </a:rPr>
                        <a:t>2.38 bilyon</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tIns="46800" bIns="46800" anchor="t">
                      <a:noAutofit/>
                    </a:bodyPr>
                    <a:p>
                      <a:pPr algn="ctr"/>
                      <a:r>
                        <a:rPr b="0" lang="en-PH" sz="1700" spc="-1" strike="noStrike">
                          <a:solidFill>
                            <a:srgbClr val="000000"/>
                          </a:solidFill>
                          <a:latin typeface="Lato"/>
                        </a:rPr>
                        <a:t>Islam</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700" spc="-1" strike="noStrike">
                          <a:solidFill>
                            <a:srgbClr val="000000"/>
                          </a:solidFill>
                          <a:latin typeface="Lato"/>
                        </a:rPr>
                        <a:t>1.91 bilyon</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tIns="46800" bIns="46800" anchor="t">
                      <a:noAutofit/>
                    </a:bodyPr>
                    <a:p>
                      <a:pPr algn="ctr"/>
                      <a:r>
                        <a:rPr b="0" lang="en-PH" sz="1700" spc="-1" strike="noStrike">
                          <a:solidFill>
                            <a:srgbClr val="000000"/>
                          </a:solidFill>
                          <a:latin typeface="Lato"/>
                        </a:rPr>
                        <a:t>Hinduism</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700" spc="-1" strike="noStrike">
                          <a:solidFill>
                            <a:srgbClr val="000000"/>
                          </a:solidFill>
                          <a:latin typeface="Lato"/>
                        </a:rPr>
                        <a:t>1.61 bilyon</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tIns="46800" bIns="46800" anchor="t">
                      <a:noAutofit/>
                    </a:bodyPr>
                    <a:p>
                      <a:pPr algn="ctr"/>
                      <a:r>
                        <a:rPr b="0" lang="en-PH" sz="1700" spc="-1" strike="noStrike">
                          <a:solidFill>
                            <a:srgbClr val="000000"/>
                          </a:solidFill>
                          <a:latin typeface="Lato"/>
                        </a:rPr>
                        <a:t>Buddhism</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700" spc="-1" strike="noStrike">
                          <a:solidFill>
                            <a:srgbClr val="000000"/>
                          </a:solidFill>
                          <a:latin typeface="Lato"/>
                        </a:rPr>
                        <a:t>507 milyon</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tIns="46800" bIns="46800" anchor="t">
                      <a:noAutofit/>
                    </a:bodyPr>
                    <a:p>
                      <a:pPr algn="ctr"/>
                      <a:r>
                        <a:rPr b="0" i="1" lang="en-PH" sz="1700" spc="-1" strike="noStrike">
                          <a:solidFill>
                            <a:srgbClr val="000000"/>
                          </a:solidFill>
                          <a:latin typeface="Lato"/>
                        </a:rPr>
                        <a:t>Folk religions</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700" spc="-1" strike="noStrike">
                          <a:solidFill>
                            <a:srgbClr val="000000"/>
                          </a:solidFill>
                          <a:latin typeface="Lato"/>
                        </a:rPr>
                        <a:t>430 milyon</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tIns="46800" bIns="46800" anchor="t">
                      <a:noAutofit/>
                    </a:bodyPr>
                    <a:p>
                      <a:pPr algn="ctr"/>
                      <a:r>
                        <a:rPr b="0" lang="en-PH" sz="1700" spc="-1" strike="noStrike">
                          <a:solidFill>
                            <a:srgbClr val="000000"/>
                          </a:solidFill>
                          <a:latin typeface="Lato"/>
                        </a:rPr>
                        <a:t>Iba pang mga relihiyon</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700" spc="-1" strike="noStrike">
                          <a:solidFill>
                            <a:srgbClr val="000000"/>
                          </a:solidFill>
                          <a:latin typeface="Lato"/>
                        </a:rPr>
                        <a:t>61 milyon</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tIns="46800" bIns="46800" anchor="t">
                      <a:noAutofit/>
                    </a:bodyPr>
                    <a:p>
                      <a:pPr algn="ctr"/>
                      <a:r>
                        <a:rPr b="0" i="1" lang="en-PH" sz="1700" spc="-1" strike="noStrike">
                          <a:solidFill>
                            <a:srgbClr val="000000"/>
                          </a:solidFill>
                          <a:latin typeface="Lato"/>
                        </a:rPr>
                        <a:t>Unaffiliated</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0" lang="en-PH" sz="1700" spc="-1" strike="noStrike">
                          <a:solidFill>
                            <a:srgbClr val="000000"/>
                          </a:solidFill>
                          <a:latin typeface="Lato"/>
                        </a:rPr>
                        <a:t>1.19 bilyon</a:t>
                      </a:r>
                      <a:endParaRPr b="0" lang="en-PH" sz="17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
        <p:nvSpPr>
          <p:cNvPr id="149" name=""/>
          <p:cNvSpPr txBox="1"/>
          <p:nvPr/>
        </p:nvSpPr>
        <p:spPr>
          <a:xfrm>
            <a:off x="4460760" y="5945760"/>
            <a:ext cx="7039080" cy="329760"/>
          </a:xfrm>
          <a:prstGeom prst="rect">
            <a:avLst/>
          </a:prstGeom>
          <a:noFill/>
          <a:ln w="0">
            <a:noFill/>
          </a:ln>
        </p:spPr>
        <p:txBody>
          <a:bodyPr lIns="90000" rIns="90000" tIns="45000" bIns="45000" anchor="t">
            <a:noAutofit/>
          </a:bodyPr>
          <a:p>
            <a:r>
              <a:rPr b="0" lang="en-PH" sz="1400" spc="-1" strike="noStrike">
                <a:solidFill>
                  <a:srgbClr val="000000"/>
                </a:solidFill>
                <a:latin typeface="Lato"/>
                <a:ea typeface="AppleSystemUIFont"/>
              </a:rPr>
              <a:t>Pinagkunan: https://worldpopulationreview.com/country-rankings/religion-by-country</a:t>
            </a:r>
            <a:endParaRPr b="0" lang="en-PH" sz="14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2"/>
          <p:cNvSpPr/>
          <p:nvPr/>
        </p:nvSpPr>
        <p:spPr>
          <a:xfrm>
            <a:off x="-113040" y="532080"/>
            <a:ext cx="42670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1" name="Rectangle 13"/>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Pangkat-etniko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txBox="1"/>
          <p:nvPr/>
        </p:nvSpPr>
        <p:spPr>
          <a:xfrm>
            <a:off x="929520" y="1649880"/>
            <a:ext cx="10314720" cy="1076040"/>
          </a:xfrm>
          <a:prstGeom prst="rect">
            <a:avLst/>
          </a:prstGeom>
          <a:noFill/>
          <a:ln w="0">
            <a:noFill/>
          </a:ln>
        </p:spPr>
        <p:txBody>
          <a:bodyPr lIns="90000" rIns="90000" tIns="45000" bIns="45000" anchor="t">
            <a:noAutofit/>
          </a:bodyPr>
          <a:p>
            <a:pPr marL="216000" indent="-216000">
              <a:buClr>
                <a:srgbClr val="000000"/>
              </a:buClr>
              <a:buSzPct val="45000"/>
              <a:buFont typeface="Symbol" charset="2"/>
              <a:buChar char=""/>
            </a:pPr>
            <a:r>
              <a:rPr b="0" lang="en-PH" sz="1800" spc="-1" strike="noStrike">
                <a:solidFill>
                  <a:srgbClr val="000000"/>
                </a:solidFill>
                <a:latin typeface="Lato"/>
                <a:ea typeface="AppleSystemUIFont"/>
              </a:rPr>
              <a:t>Ito ay tumutukoy sa mga taong may iisang pagkakakilanlan. Sila ay makikilala sa taglay nilang kultura na kanilang namana sa mga nagdaan na panahon.</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4"/>
          <p:cNvSpPr/>
          <p:nvPr/>
        </p:nvSpPr>
        <p:spPr>
          <a:xfrm>
            <a:off x="-113040" y="532080"/>
            <a:ext cx="641376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4" name="Rectangle 16"/>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Estrukturang Panlipunan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
          <p:cNvSpPr txBox="1"/>
          <p:nvPr/>
        </p:nvSpPr>
        <p:spPr>
          <a:xfrm>
            <a:off x="929520" y="1649880"/>
            <a:ext cx="10314720" cy="2072520"/>
          </a:xfrm>
          <a:prstGeom prst="rect">
            <a:avLst/>
          </a:prstGeom>
          <a:noFill/>
          <a:ln w="0">
            <a:noFill/>
          </a:ln>
        </p:spPr>
        <p:txBody>
          <a:bodyPr lIns="90000" rIns="90000" tIns="45000" bIns="45000" anchor="t">
            <a:noAutofit/>
          </a:bodyPr>
          <a:p>
            <a:pPr marL="216000" indent="-216000">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Ang estrukturang panlipunan ay mahahati sa tatlo upang lubusang maipaliwanag ang paksang ito: family pattern, antas ng tao, at gobyerno.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Sa </a:t>
            </a:r>
            <a:r>
              <a:rPr b="0" i="1" lang="en-PH" sz="1800" spc="-1" strike="noStrike">
                <a:solidFill>
                  <a:srgbClr val="000000"/>
                </a:solidFill>
                <a:latin typeface="Lato"/>
                <a:ea typeface="AppleSystemUIFont"/>
              </a:rPr>
              <a:t>family pattern</a:t>
            </a:r>
            <a:r>
              <a:rPr b="0" lang="en-PH" sz="1800" spc="-1" strike="noStrike">
                <a:solidFill>
                  <a:srgbClr val="000000"/>
                </a:solidFill>
                <a:latin typeface="Lato"/>
                <a:ea typeface="AppleSystemUIFont"/>
              </a:rPr>
              <a:t>, pinahahalagahan dito ang konsepto na ang pamilya ang pinakaimportanteng yunit ng lipunan. Sa pamilya unang natututo ang bata ng mga kaugalian, pagpapahalaga, at pagkilos na siyang kaniyang ikikilos sa lipunan. Ang pamilya ay maaaring iuri sa dalawa: </a:t>
            </a:r>
            <a:r>
              <a:rPr b="1" lang="en-PH" sz="1800" spc="-1" strike="noStrike">
                <a:solidFill>
                  <a:srgbClr val="000000"/>
                </a:solidFill>
                <a:latin typeface="Lato"/>
                <a:ea typeface="AppleSystemUIFont"/>
              </a:rPr>
              <a:t>nuclear </a:t>
            </a:r>
            <a:r>
              <a:rPr b="0" lang="en-PH" sz="1800" spc="-1" strike="noStrike">
                <a:solidFill>
                  <a:srgbClr val="000000"/>
                </a:solidFill>
                <a:latin typeface="Lato"/>
                <a:ea typeface="AppleSystemUIFont"/>
              </a:rPr>
              <a:t>at</a:t>
            </a:r>
            <a:r>
              <a:rPr b="1" lang="en-PH" sz="1800" spc="-1" strike="noStrike">
                <a:solidFill>
                  <a:srgbClr val="000000"/>
                </a:solidFill>
                <a:latin typeface="Lato"/>
                <a:ea typeface="AppleSystemUIFont"/>
              </a:rPr>
              <a:t> extended. </a:t>
            </a:r>
            <a:endParaRPr b="0" lang="en-PH" sz="1800" spc="-1" strike="noStrike">
              <a:solidFill>
                <a:srgbClr val="000000"/>
              </a:solidFill>
              <a:latin typeface="Lato"/>
              <a:ea typeface="AppleSystemUIFont"/>
            </a:endParaRPr>
          </a:p>
        </p:txBody>
      </p:sp>
      <p:graphicFrame>
        <p:nvGraphicFramePr>
          <p:cNvPr id="156" name=""/>
          <p:cNvGraphicFramePr/>
          <p:nvPr/>
        </p:nvGraphicFramePr>
        <p:xfrm>
          <a:off x="1232640" y="3889080"/>
          <a:ext cx="9890640" cy="1973520"/>
        </p:xfrm>
        <a:graphic>
          <a:graphicData uri="http://schemas.openxmlformats.org/drawingml/2006/table">
            <a:tbl>
              <a:tblPr/>
              <a:tblGrid>
                <a:gridCol w="3296520"/>
                <a:gridCol w="3296520"/>
                <a:gridCol w="3297960"/>
              </a:tblGrid>
              <a:tr h="482400">
                <a:tc>
                  <a:txBody>
                    <a:bodyPr lIns="90000" rIns="90000" tIns="46800" bIns="46800" anchor="ctr">
                      <a:noAutofit/>
                    </a:bodyPr>
                    <a:p>
                      <a:pPr algn="ct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i="1" lang="en-PH" sz="1800" spc="-1" strike="noStrike">
                          <a:solidFill>
                            <a:srgbClr val="000000"/>
                          </a:solidFill>
                          <a:latin typeface="Lato"/>
                        </a:rPr>
                        <a:t>Nuclear</a:t>
                      </a:r>
                      <a:endParaRPr b="1" i="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i="1" lang="en-PH" sz="1800" spc="-1" strike="noStrike">
                          <a:solidFill>
                            <a:srgbClr val="000000"/>
                          </a:solidFill>
                          <a:latin typeface="Lato"/>
                        </a:rPr>
                        <a:t>Extended</a:t>
                      </a:r>
                      <a:endParaRPr b="1" i="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007280">
                <a:tc>
                  <a:txBody>
                    <a:bodyPr lIns="90000" rIns="90000" tIns="46800" bIns="46800" anchor="ctr">
                      <a:noAutofit/>
                    </a:bodyPr>
                    <a:p>
                      <a:pPr algn="ctr"/>
                      <a:r>
                        <a:rPr b="0" lang="en-PH" sz="1800" spc="-1" strike="noStrike">
                          <a:solidFill>
                            <a:srgbClr val="000000"/>
                          </a:solidFill>
                          <a:latin typeface="Lato"/>
                        </a:rPr>
                        <a:t>Bumubuo</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Mag-asawa at mga anak</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Lolo, lola, mag-asawa, mga anak, at minsan ay kasama ang tiyo, tiya, at mga pinsan</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83840">
                <a:tc>
                  <a:txBody>
                    <a:bodyPr lIns="90000" rIns="90000" tIns="46800" bIns="46800" anchor="ctr">
                      <a:noAutofit/>
                    </a:bodyPr>
                    <a:p>
                      <a:pPr algn="ctr"/>
                      <a:r>
                        <a:rPr b="0" lang="en-PH" sz="1800" spc="-1" strike="noStrike">
                          <a:solidFill>
                            <a:srgbClr val="000000"/>
                          </a:solidFill>
                          <a:latin typeface="Lato"/>
                        </a:rPr>
                        <a:t>Lugar</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Industriyal na lipunan</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lang="en-PH" sz="1800" spc="-1" strike="noStrike">
                          <a:solidFill>
                            <a:srgbClr val="000000"/>
                          </a:solidFill>
                          <a:latin typeface="Lato"/>
                        </a:rPr>
                        <a:t>Agrikultural na lugar</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7"/>
          <p:cNvSpPr/>
          <p:nvPr/>
        </p:nvSpPr>
        <p:spPr>
          <a:xfrm>
            <a:off x="-113040" y="532080"/>
            <a:ext cx="641376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8" name="Rectangle 18"/>
          <p:cNvSpPr/>
          <p:nvPr/>
        </p:nvSpPr>
        <p:spPr>
          <a:xfrm>
            <a:off x="426960" y="532080"/>
            <a:ext cx="63270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Estrukturang Panlipunan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9" name=""/>
          <p:cNvSpPr txBox="1"/>
          <p:nvPr/>
        </p:nvSpPr>
        <p:spPr>
          <a:xfrm>
            <a:off x="929520" y="1649880"/>
            <a:ext cx="10314720" cy="398268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Sa </a:t>
            </a:r>
            <a:r>
              <a:rPr b="1" lang="en-PH" sz="1800" spc="-1" strike="noStrike">
                <a:solidFill>
                  <a:srgbClr val="000000"/>
                </a:solidFill>
                <a:latin typeface="Lato"/>
                <a:ea typeface="AppleSystemUIFont"/>
              </a:rPr>
              <a:t>pamilyang </a:t>
            </a:r>
            <a:r>
              <a:rPr b="1" i="1" lang="en-PH" sz="1800" spc="-1" strike="noStrike">
                <a:solidFill>
                  <a:srgbClr val="000000"/>
                </a:solidFill>
                <a:latin typeface="Lato"/>
                <a:ea typeface="AppleSystemUIFont"/>
              </a:rPr>
              <a:t>extended</a:t>
            </a:r>
            <a:r>
              <a:rPr b="0" lang="en-PH" sz="1800" spc="-1" strike="noStrike">
                <a:solidFill>
                  <a:srgbClr val="000000"/>
                </a:solidFill>
                <a:latin typeface="Lato"/>
                <a:ea typeface="AppleSystemUIFont"/>
              </a:rPr>
              <a:t>, kadalasan ay natututo ang mga bata ng paggalang sa nakatatanda at ipinapasa naman ng nakatatanda ang kanilang mga kaalaman sa mga bata. Sa makalumang panahon, ang may hawak ng kapangyarihan sa pamilya ay nasa kamay ng lalaki kompara sa babae. Maaaring ang ama o ang panganay na anak na lalaki ang kadalasang nagdedesiyon sa mahahalagang pangyayari sa pamilya. Ngunit sa makabagong panahon, nababago na rin ang uri ng kapangyarihan na ito sa pamilya. Marami na ring kababaihan ang naghahanapbuhay sa labas ng tahanan.</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Kung pag-uusapan naman ang </a:t>
            </a:r>
            <a:r>
              <a:rPr b="1" lang="en-PH" sz="1800" spc="-1" strike="noStrike">
                <a:solidFill>
                  <a:srgbClr val="000000"/>
                </a:solidFill>
                <a:latin typeface="Lato"/>
                <a:ea typeface="AppleSystemUIFont"/>
              </a:rPr>
              <a:t>gobyerno</a:t>
            </a:r>
            <a:r>
              <a:rPr b="0" lang="en-PH" sz="1800" spc="-1" strike="noStrike">
                <a:solidFill>
                  <a:srgbClr val="000000"/>
                </a:solidFill>
                <a:latin typeface="Lato"/>
                <a:ea typeface="AppleSystemUIFont"/>
              </a:rPr>
              <a:t>, ang anyo nito ay sumasalamin sa kultura at pagpapahalaga nito sa mga tao sa isang lugar. Sa mga </a:t>
            </a:r>
            <a:r>
              <a:rPr b="1" lang="en-PH" sz="1800" spc="-1" strike="noStrike">
                <a:solidFill>
                  <a:srgbClr val="000000"/>
                </a:solidFill>
                <a:latin typeface="Lato"/>
                <a:ea typeface="AppleSystemUIFont"/>
              </a:rPr>
              <a:t>demokratikong bansa</a:t>
            </a:r>
            <a:r>
              <a:rPr b="0" lang="en-PH" sz="1800" spc="-1" strike="noStrike">
                <a:solidFill>
                  <a:srgbClr val="000000"/>
                </a:solidFill>
                <a:latin typeface="Lato"/>
                <a:ea typeface="AppleSystemUIFont"/>
              </a:rPr>
              <a:t>, sumasalamin ito sa kagustuhan ng mga tao sa konsepto ng malayang pamamahayag at pagpili ng lider. May mga bansa rin namang nasa ilalim ng </a:t>
            </a:r>
            <a:r>
              <a:rPr b="1" lang="en-PH" sz="1800" spc="-1" strike="noStrike">
                <a:solidFill>
                  <a:srgbClr val="000000"/>
                </a:solidFill>
                <a:latin typeface="Lato"/>
                <a:ea typeface="AppleSystemUIFont"/>
              </a:rPr>
              <a:t>diktadura</a:t>
            </a:r>
            <a:r>
              <a:rPr b="0" lang="en-PH" sz="1800" spc="-1" strike="noStrike">
                <a:solidFill>
                  <a:srgbClr val="000000"/>
                </a:solidFill>
                <a:latin typeface="Lato"/>
                <a:ea typeface="AppleSystemUIFont"/>
              </a:rPr>
              <a:t> kung saan ay napasusunod ang mga tao ayon sa kagustuhan ng gobyerno.</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1" name="Rectangle 192"/>
          <p:cNvSpPr/>
          <p:nvPr/>
        </p:nvSpPr>
        <p:spPr>
          <a:xfrm>
            <a:off x="540000" y="552240"/>
            <a:ext cx="2868480" cy="652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2"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pic>
        <p:nvPicPr>
          <p:cNvPr id="163" name="" descr=""/>
          <p:cNvPicPr/>
          <p:nvPr/>
        </p:nvPicPr>
        <p:blipFill>
          <a:blip r:embed="rId1"/>
          <a:stretch/>
        </p:blipFill>
        <p:spPr>
          <a:xfrm>
            <a:off x="1238040" y="2667600"/>
            <a:ext cx="2887920" cy="3074400"/>
          </a:xfrm>
          <a:prstGeom prst="rect">
            <a:avLst/>
          </a:prstGeom>
          <a:ln w="0">
            <a:noFill/>
          </a:ln>
        </p:spPr>
      </p:pic>
      <p:sp>
        <p:nvSpPr>
          <p:cNvPr id="164" name=""/>
          <p:cNvSpPr txBox="1"/>
          <p:nvPr/>
        </p:nvSpPr>
        <p:spPr>
          <a:xfrm>
            <a:off x="1126080" y="1590840"/>
            <a:ext cx="10136520" cy="1009440"/>
          </a:xfrm>
          <a:prstGeom prst="rect">
            <a:avLst/>
          </a:prstGeom>
          <a:noFill/>
          <a:ln w="0">
            <a:noFill/>
          </a:ln>
        </p:spPr>
        <p:txBody>
          <a:bodyPr lIns="90000" rIns="90000" tIns="45000" bIns="45000" anchor="t">
            <a:noAutofit/>
          </a:bodyPr>
          <a:p>
            <a:pPr algn="just"/>
            <a:r>
              <a:rPr b="1" lang="en-PH" sz="1800" spc="-1" strike="noStrike">
                <a:solidFill>
                  <a:srgbClr val="000000"/>
                </a:solidFill>
                <a:latin typeface="Lato"/>
                <a:ea typeface=""/>
              </a:rPr>
              <a:t>I. Panuto: </a:t>
            </a:r>
            <a:r>
              <a:rPr b="0" lang="en-PH" sz="1800" spc="-1" strike="noStrike">
                <a:solidFill>
                  <a:srgbClr val="000000"/>
                </a:solidFill>
                <a:latin typeface="Lato"/>
                <a:ea typeface=""/>
              </a:rPr>
              <a:t>Alam mo ba ang larong </a:t>
            </a:r>
            <a:r>
              <a:rPr b="1" lang="en-PH" sz="1800" spc="-1" strike="noStrike">
                <a:solidFill>
                  <a:srgbClr val="000000"/>
                </a:solidFill>
                <a:latin typeface="Lato"/>
                <a:ea typeface=""/>
              </a:rPr>
              <a:t>4 Pics 1 Word</a:t>
            </a:r>
            <a:r>
              <a:rPr b="0" lang="en-PH" sz="1800" spc="-1" strike="noStrike">
                <a:solidFill>
                  <a:srgbClr val="000000"/>
                </a:solidFill>
                <a:latin typeface="Lato"/>
                <a:ea typeface=""/>
              </a:rPr>
              <a:t>? Sa bawat bilang ay may apat na larawan na </a:t>
            </a:r>
            <a:r>
              <a:rPr b="0" lang="en-PH" sz="1800" spc="-1" strike="noStrike">
                <a:solidFill>
                  <a:srgbClr val="000000"/>
                </a:solidFill>
                <a:latin typeface="Lato"/>
              </a:rPr>
              <a:t>pinag-uugnay ng isang salita. Hulaan ang salitang ito at isulat sa mga patlang ang mga letra upang mabuo ang sagot.</a:t>
            </a:r>
            <a:endParaRPr b="0" lang="en-PH" sz="1800" spc="-1" strike="noStrike">
              <a:solidFill>
                <a:srgbClr val="000000"/>
              </a:solidFill>
              <a:latin typeface="Lato"/>
              <a:ea typeface=""/>
            </a:endParaRPr>
          </a:p>
        </p:txBody>
      </p:sp>
      <p:pic>
        <p:nvPicPr>
          <p:cNvPr id="165" name="" descr=""/>
          <p:cNvPicPr/>
          <p:nvPr/>
        </p:nvPicPr>
        <p:blipFill>
          <a:blip r:embed="rId2"/>
          <a:stretch/>
        </p:blipFill>
        <p:spPr>
          <a:xfrm>
            <a:off x="4905000" y="2672280"/>
            <a:ext cx="2887920" cy="3074400"/>
          </a:xfrm>
          <a:prstGeom prst="rect">
            <a:avLst/>
          </a:prstGeom>
          <a:ln w="0">
            <a:noFill/>
          </a:ln>
        </p:spPr>
      </p:pic>
      <p:pic>
        <p:nvPicPr>
          <p:cNvPr id="166" name="" descr=""/>
          <p:cNvPicPr/>
          <p:nvPr/>
        </p:nvPicPr>
        <p:blipFill>
          <a:blip r:embed="rId3"/>
          <a:stretch/>
        </p:blipFill>
        <p:spPr>
          <a:xfrm>
            <a:off x="8557920" y="2672280"/>
            <a:ext cx="2887920" cy="3074400"/>
          </a:xfrm>
          <a:prstGeom prst="rect">
            <a:avLst/>
          </a:prstGeom>
          <a:ln w="0">
            <a:noFill/>
          </a:ln>
        </p:spPr>
      </p:pic>
      <p:sp>
        <p:nvSpPr>
          <p:cNvPr id="167" name=""/>
          <p:cNvSpPr txBox="1"/>
          <p:nvPr/>
        </p:nvSpPr>
        <p:spPr>
          <a:xfrm>
            <a:off x="2166480" y="5670000"/>
            <a:ext cx="9383040" cy="39708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AppleSystemUIFont"/>
              </a:rPr>
              <a:t>1. w _ _ _</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2. _ e _ _ _ l _ _ n</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3. e _ _ _ _ 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1913</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2023-04-17T16:02:54Z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