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4622C462-6D56-4CA5-A77C-E75F8598AEEA}"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BF966B2-DD95-4BA4-8475-0856B83804CC}"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96F0CA86-252D-4C07-A0C8-86DDE4F84CBA}"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5F7547A6-3756-4B40-8229-C94346037534}"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5083551-DE18-478B-938B-E5A2EC0F9602}"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246F0F4-17A7-475D-B3FB-04EA8C04DA52}"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1448FB1B-9D70-4F33-9BCC-B43F311F584E}"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24B0C55-0D5B-48B0-A68B-2BCA10961F69}"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4EA9B0A-3034-4A76-977B-1C8254322071}"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512FB76A-B8F7-4726-947E-F0E6CF66D1B2}"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97D6266-129F-44F1-8B90-9ABB6C45511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6C3EB7D2-84C2-466B-95F4-646C8DE8F622}"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A6B88D9-A602-42C6-AC4F-88E038AC5155}"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BF87D7F-4000-49A5-9C22-C562B796B9B3}"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F5C28D7-32ED-4752-9015-EC705DF4060A}"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02EE26BB-2A68-48F3-83F5-2F9BE7BE813C}"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7C8D58B2-DF89-41E5-8F53-D347048B203A}"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23390EF8-6B82-4D23-897B-DBA4F1874E2F}"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B1DE1439-60E1-4350-AD1D-509356AB76C1}"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E415B66B-5FF2-46AF-8C05-D43F380F848F}"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7DD8D25-60EA-4AFE-8D48-93B074EB7EA6}"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278323D4-8BCC-4759-8582-057BB635E719}"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FF93C5F-5C13-4B5F-9717-3082D0C95ED7}"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1EF90C91-8A63-4416-94D4-B044731A96FA}"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CEE2EEE-7A70-4D33-B914-5E13D5DFD024}"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1DECB017-1398-4255-88DF-A85BAFE03B29}"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CF814CC-26FE-4BA8-B8CE-A28D401E1371}"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FADA3A58-736D-4BC0-A358-52331D254D25}"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9773A0A9-8C59-4D3F-9953-3E0B69652044}"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5E976612-3D9C-4B90-9696-B2DC9E257AA5}"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CC7CB5CD-5962-4D97-87BA-1FCE672036ED}"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A1F03ADA-4983-405D-9C70-5455A3A3B436}"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D2E1FEE-B516-46E1-8D2D-24E3A724E347}"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AA0F437-15F2-4650-BD1A-E8172B3E5A73}"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B6A050E-3DF8-4942-8D2A-16107DC4CA91}"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F3B749A-597C-4527-9EB9-26FC242C0828}"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 </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971F8A34-AC66-43B7-9074-BF4B8DCA85AD}" type="slidenum">
              <a:rPr b="0" lang="en-US" sz="1800" spc="-1" strike="noStrike">
                <a:solidFill>
                  <a:srgbClr val="000000"/>
                </a:solidFill>
                <a:latin typeface="Calibri"/>
                <a:ea typeface="DejaVu Sans"/>
              </a:rPr>
              <a:t>6</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 </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5624B29E-4170-4C8D-8A20-1472B54F013B}"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A3697343-426A-4743-99B4-578E6622C436}"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484000"/>
            <a:ext cx="68241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Ang Pagbabago sa Europa at Paglakas ng Simbahan Noong Gitnang Panahon</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Rectangle 23"/>
          <p:cNvSpPr/>
          <p:nvPr/>
        </p:nvSpPr>
        <p:spPr>
          <a:xfrm>
            <a:off x="-113040" y="532080"/>
            <a:ext cx="10706400" cy="7452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4" name="Rectangle 24"/>
          <p:cNvSpPr/>
          <p:nvPr/>
        </p:nvSpPr>
        <p:spPr>
          <a:xfrm>
            <a:off x="426960" y="532080"/>
            <a:ext cx="101664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900" spc="-1" strike="noStrike">
                <a:solidFill>
                  <a:srgbClr val="ffffff"/>
                </a:solidFill>
                <a:latin typeface="Montserrat Medium"/>
                <a:ea typeface="DejaVu Sans"/>
              </a:rPr>
              <a:t>Ang Banal na Imperyong Romano  </a:t>
            </a:r>
            <a:r>
              <a:rPr b="1" i="1" lang="en-PH" sz="2900" spc="-1" strike="noStrike">
                <a:solidFill>
                  <a:srgbClr val="ffffff"/>
                </a:solidFill>
                <a:latin typeface="Montserrat Medium"/>
                <a:ea typeface="DejaVu Sans"/>
              </a:rPr>
              <a:t>(Holy Roman Empire)</a:t>
            </a:r>
            <a:endParaRPr b="0" lang="en-PH" sz="29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75" name=""/>
          <p:cNvGraphicFramePr/>
          <p:nvPr/>
        </p:nvGraphicFramePr>
        <p:xfrm>
          <a:off x="608400" y="1410840"/>
          <a:ext cx="10806120" cy="3130560"/>
        </p:xfrm>
        <a:graphic>
          <a:graphicData uri="http://schemas.openxmlformats.org/drawingml/2006/table">
            <a:tbl>
              <a:tblPr/>
              <a:tblGrid>
                <a:gridCol w="4663440"/>
                <a:gridCol w="6143040"/>
              </a:tblGrid>
              <a:tr h="685800">
                <a:tc>
                  <a:txBody>
                    <a:bodyPr lIns="90000" rIns="90000" tIns="46800" bIns="46800" anchor="ctr">
                      <a:noAutofit/>
                    </a:bodyPr>
                    <a:p>
                      <a:pPr algn="ctr"/>
                      <a:r>
                        <a:rPr b="1" lang="en-PH" sz="1800" spc="-1" strike="noStrike">
                          <a:solidFill>
                            <a:srgbClr val="000000"/>
                          </a:solidFill>
                          <a:latin typeface="Lato"/>
                        </a:rPr>
                        <a:t>Pinuno/ Emperador</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eeeeee"/>
                    </a:solidFill>
                  </a:tcPr>
                </a:tc>
                <a:tc>
                  <a:txBody>
                    <a:bodyPr lIns="90000" rIns="90000" tIns="46800" bIns="46800" anchor="t">
                      <a:noAutofit/>
                    </a:bodyPr>
                    <a:p>
                      <a:pPr algn="ctr"/>
                      <a:r>
                        <a:rPr b="1" lang="en-PH" sz="1800" spc="-1" strike="noStrike">
                          <a:solidFill>
                            <a:srgbClr val="000000"/>
                          </a:solidFill>
                          <a:latin typeface="Lato"/>
                        </a:rPr>
                        <a:t>Mga Gawaing Nagpalakas at Nagpalawak sa Kapangyarihan ng Simbahan</a:t>
                      </a:r>
                      <a:endParaRPr b="1"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eeeeee"/>
                    </a:solidFill>
                  </a:tcPr>
                </a:tc>
              </a:tr>
              <a:tr h="2444760">
                <a:tc>
                  <a:txBody>
                    <a:bodyPr lIns="90000" rIns="90000" tIns="46800" bIns="46800" anchor="ctr">
                      <a:noAutofit/>
                    </a:bodyPr>
                    <a:p>
                      <a:r>
                        <a:rPr b="1" lang="en-PH" sz="1800" spc="-1" strike="noStrike">
                          <a:solidFill>
                            <a:srgbClr val="000000"/>
                          </a:solidFill>
                          <a:latin typeface="Lato"/>
                        </a:rPr>
                        <a:t>Otto I roman numeral (963 CE)</a:t>
                      </a:r>
                      <a:endParaRPr b="0" lang="en-PH" sz="1800" spc="-1" strike="noStrike">
                        <a:solidFill>
                          <a:srgbClr val="000000"/>
                        </a:solidFill>
                        <a:latin typeface="Arial"/>
                      </a:endParaRPr>
                    </a:p>
                    <a:p>
                      <a:r>
                        <a:rPr b="0" lang="en-PH" sz="1800" spc="-1" strike="noStrike">
                          <a:solidFill>
                            <a:srgbClr val="000000"/>
                          </a:solidFill>
                          <a:latin typeface="Lato"/>
                        </a:rPr>
                        <a:t>Isang masigasig at matalinong militar na ginamit ang kapangyarihan at pananampalataya upang pamunuan ang</a:t>
                      </a:r>
                      <a:endParaRPr b="0" lang="en-PH" sz="1800" spc="-1" strike="noStrike">
                        <a:solidFill>
                          <a:srgbClr val="000000"/>
                        </a:solidFill>
                        <a:latin typeface="Arial"/>
                      </a:endParaRPr>
                    </a:p>
                    <a:p>
                      <a:r>
                        <a:rPr b="0" lang="en-PH" sz="1800" spc="-1" strike="noStrike">
                          <a:solidFill>
                            <a:srgbClr val="000000"/>
                          </a:solidFill>
                          <a:latin typeface="Lato"/>
                        </a:rPr>
                        <a:t>imperyo.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rPr>
                        <a:t>Ginawa niya ang kasulatang Diploma Ottonianum na nagsasaad na magiging tagapagtanggol ng mga lupain ng Santo Papa ang emperador. Kinuha niya ang suporta ng mga obispo, abbot, at ang mga pinuno ng mga monasteryo sa pagtatag ng isang makapangyarihang imperyo. Siya ang ikalawang emperador ng Banal na Imperyong Romano.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Rectangle 19"/>
          <p:cNvSpPr/>
          <p:nvPr/>
        </p:nvSpPr>
        <p:spPr>
          <a:xfrm>
            <a:off x="-113040" y="532080"/>
            <a:ext cx="34585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7" name="Rectangle 20"/>
          <p:cNvSpPr/>
          <p:nvPr/>
        </p:nvSpPr>
        <p:spPr>
          <a:xfrm>
            <a:off x="426960" y="532080"/>
            <a:ext cx="291852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Krusada</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8" name=""/>
          <p:cNvSpPr/>
          <p:nvPr/>
        </p:nvSpPr>
        <p:spPr>
          <a:xfrm>
            <a:off x="740160" y="1572840"/>
            <a:ext cx="10492200" cy="3171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Ang krusada ay serye ng labanang panrelihiyon sa pagitan ng mga Kristiyanong mula sa Kanlurang Europa laban sa mga Seljuk Turk o mga Muslim. </a:t>
            </a:r>
            <a:r>
              <a:rPr b="1" lang="en-PH" sz="1800" spc="-1" strike="noStrike">
                <a:solidFill>
                  <a:srgbClr val="000000"/>
                </a:solidFill>
                <a:latin typeface="Lato"/>
                <a:ea typeface="AppleSystemUIFont"/>
              </a:rPr>
              <a:t>Layunin ng mga Kristiyano ang pagbawi ng Jerusalem mula sa kamay ng mga Muslim.</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Pagsapit ng ikapitong siglo, </a:t>
            </a:r>
            <a:r>
              <a:rPr b="1" lang="en-PH" sz="1800" spc="-1" strike="noStrike">
                <a:solidFill>
                  <a:srgbClr val="000000"/>
                </a:solidFill>
                <a:latin typeface="Lato"/>
                <a:ea typeface="AppleSystemUIFont"/>
              </a:rPr>
              <a:t>sinakop ng mga Arabong Muslim ang Jerusalem at Palestine</a:t>
            </a:r>
            <a:r>
              <a:rPr b="0" lang="en-PH" sz="1800" spc="-1" strike="noStrike">
                <a:solidFill>
                  <a:srgbClr val="000000"/>
                </a:solidFill>
                <a:latin typeface="Lato"/>
                <a:ea typeface="AppleSystemUIFont"/>
              </a:rPr>
              <a:t>. Bagama’t magkakaiba ang relihiyon, hinayaan ng mga Muslim na magtungo at sumamba ang mga Kristiyano sa Jerusalem. Ang tangi lamang kondisyon ng mga Muslim sa mga Kristiyano ay sumunod sa mga batas at magbayad ng karampatang buwis. Naging makapangyarihan ang mga </a:t>
            </a:r>
            <a:r>
              <a:rPr b="1" lang="en-PH" sz="1800" spc="-1" strike="noStrike">
                <a:solidFill>
                  <a:srgbClr val="000000"/>
                </a:solidFill>
                <a:latin typeface="Lato"/>
                <a:ea typeface="AppleSystemUIFont"/>
              </a:rPr>
              <a:t>Seljuk Turk</a:t>
            </a:r>
            <a:r>
              <a:rPr b="0" lang="en-PH" sz="1800" spc="-1" strike="noStrike">
                <a:solidFill>
                  <a:srgbClr val="000000"/>
                </a:solidFill>
                <a:latin typeface="Lato"/>
                <a:ea typeface="AppleSystemUIFont"/>
              </a:rPr>
              <a:t> noong ika-11 siglo at kanilang pinalitan ang mga Arabo bilang pinuno ng mga Muslim. </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Sa pangambang tuluyang masakop ang Byzantine ng mga Muslim, humingi ng tulong si </a:t>
            </a:r>
            <a:r>
              <a:rPr b="1" lang="en-PH" sz="1800" spc="-1" strike="noStrike">
                <a:solidFill>
                  <a:srgbClr val="000000"/>
                </a:solidFill>
                <a:latin typeface="Lato"/>
                <a:ea typeface="AppleSystemUIFont"/>
              </a:rPr>
              <a:t>Emperador Alexius I</a:t>
            </a:r>
            <a:r>
              <a:rPr b="0" lang="en-PH" sz="1800" spc="-1" strike="noStrike">
                <a:solidFill>
                  <a:srgbClr val="000000"/>
                </a:solidFill>
                <a:latin typeface="Lato"/>
                <a:ea typeface="AppleSystemUIFont"/>
              </a:rPr>
              <a:t> kay </a:t>
            </a:r>
            <a:r>
              <a:rPr b="1" lang="en-PH" sz="1800" spc="-1" strike="noStrike">
                <a:solidFill>
                  <a:srgbClr val="000000"/>
                </a:solidFill>
                <a:latin typeface="Lato"/>
                <a:ea typeface="AppleSystemUIFont"/>
              </a:rPr>
              <a:t>Papa Urban II </a:t>
            </a:r>
            <a:r>
              <a:rPr b="0" lang="en-PH" sz="1800" spc="-1" strike="noStrike">
                <a:solidFill>
                  <a:srgbClr val="000000"/>
                </a:solidFill>
                <a:latin typeface="Lato"/>
                <a:ea typeface="AppleSystemUIFont"/>
              </a:rPr>
              <a:t>na magpadala ng hukbo na magpapalaya sa mga lupaing nasakop ng mga Muslim. Sinang-ayunan ni </a:t>
            </a:r>
            <a:r>
              <a:rPr b="1" lang="en-PH" sz="1800" spc="-1" strike="noStrike">
                <a:solidFill>
                  <a:srgbClr val="000000"/>
                </a:solidFill>
                <a:latin typeface="Lato"/>
                <a:ea typeface="AppleSystemUIFont"/>
              </a:rPr>
              <a:t>Papa Urban II</a:t>
            </a:r>
            <a:r>
              <a:rPr b="0" lang="en-PH" sz="1800" spc="-1" strike="noStrike">
                <a:solidFill>
                  <a:srgbClr val="000000"/>
                </a:solidFill>
                <a:latin typeface="Lato"/>
                <a:ea typeface="AppleSystemUIFont"/>
              </a:rPr>
              <a:t> ang kahilingan dahil sa kagustuhan niyang maibalik sa mga Kristiyano ang Banal na Lupain ng Jerusalem. Ibig din niyang magkaisa ang mga tao upang labanan ang mga mananakop na Muslim.</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Rectangle 25"/>
          <p:cNvSpPr/>
          <p:nvPr/>
        </p:nvSpPr>
        <p:spPr>
          <a:xfrm>
            <a:off x="-113040" y="532080"/>
            <a:ext cx="34585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80" name="Rectangle 26"/>
          <p:cNvSpPr/>
          <p:nvPr/>
        </p:nvSpPr>
        <p:spPr>
          <a:xfrm>
            <a:off x="426960" y="532080"/>
            <a:ext cx="291852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Krusada</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81" name=""/>
          <p:cNvSpPr/>
          <p:nvPr/>
        </p:nvSpPr>
        <p:spPr>
          <a:xfrm>
            <a:off x="740160" y="1572840"/>
            <a:ext cx="10492200" cy="3171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Sa panawagan ni Papa Urban II, marami ang nagkainteres na sumama sa krusada sa iba’t ibang kadahilanan:</a:t>
            </a:r>
            <a:endParaRPr b="0" lang="en-PH" sz="1800" spc="-1" strike="noStrike">
              <a:solidFill>
                <a:srgbClr val="000000"/>
              </a:solidFill>
              <a:latin typeface="AppleSystemUIFont"/>
              <a:ea typeface="AppleSystemUIFont"/>
            </a:endParaRPr>
          </a:p>
          <a:p>
            <a:pPr lvl="2" marL="648000" indent="-216000" algn="just">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ea typeface="AppleSystemUIFont"/>
              </a:rPr>
              <a:t>Pinaniniwalaang magagantimpalaan ng kapatawaran sa kanilang mga kasalanan ang lumahok sa krusada.</a:t>
            </a:r>
            <a:endParaRPr b="0" lang="en-PH" sz="1800" spc="-1" strike="noStrike">
              <a:solidFill>
                <a:srgbClr val="000000"/>
              </a:solidFill>
              <a:latin typeface="AppleSystemUIFont"/>
              <a:ea typeface="AppleSystemUIFont"/>
            </a:endParaRPr>
          </a:p>
          <a:p>
            <a:pPr lvl="2" marL="648000" indent="-216000" algn="just">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ea typeface="AppleSystemUIFont"/>
              </a:rPr>
              <a:t>Nagkaroon ng interes ang marami dahil makakukuha sila ng mga bagay at yaman mula sa lupang pupuntahan.</a:t>
            </a:r>
            <a:endParaRPr b="0" lang="en-PH" sz="1800" spc="-1" strike="noStrike">
              <a:solidFill>
                <a:srgbClr val="000000"/>
              </a:solidFill>
              <a:latin typeface="AppleSystemUIFont"/>
              <a:ea typeface="AppleSystemUIFont"/>
            </a:endParaRPr>
          </a:p>
          <a:p>
            <a:pPr lvl="2" marL="648000" indent="-216000" algn="just">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ea typeface="AppleSystemUIFont"/>
              </a:rPr>
              <a:t>Mabibigyan ng </a:t>
            </a:r>
            <a:r>
              <a:rPr b="0" i="1" lang="en-PH" sz="1800" spc="-1" strike="noStrike">
                <a:solidFill>
                  <a:srgbClr val="000000"/>
                </a:solidFill>
                <a:latin typeface="Lato"/>
                <a:ea typeface="AppleSystemUIFont"/>
              </a:rPr>
              <a:t>fief</a:t>
            </a:r>
            <a:r>
              <a:rPr b="0" lang="en-PH" sz="1800" spc="-1" strike="noStrike">
                <a:solidFill>
                  <a:srgbClr val="000000"/>
                </a:solidFill>
                <a:latin typeface="Lato"/>
                <a:ea typeface="AppleSystemUIFont"/>
              </a:rPr>
              <a:t> o lupa ang mga walang lupa at mapalaya ang mga alipin mula sa kanilang panginoong maylupa.</a:t>
            </a:r>
            <a:endParaRPr b="0" lang="en-PH" sz="1800" spc="-1" strike="noStrike">
              <a:solidFill>
                <a:srgbClr val="000000"/>
              </a:solidFill>
              <a:latin typeface="AppleSystemUIFont"/>
              <a:ea typeface="AppleSystemUIFont"/>
            </a:endParaRPr>
          </a:p>
          <a:p>
            <a:pPr>
              <a:lnSpc>
                <a:spcPct val="100000"/>
              </a:lnSpc>
              <a:spcBef>
                <a:spcPts val="567"/>
              </a:spcBef>
              <a:spcAft>
                <a:spcPts val="567"/>
              </a:spcAft>
            </a:pPr>
            <a:endParaRPr b="0" lang="en-PH" sz="1800" spc="-1" strike="noStrike">
              <a:solidFill>
                <a:srgbClr val="000000"/>
              </a:solidFill>
              <a:latin typeface="AppleSystemUIFont"/>
              <a:ea typeface="AppleSystemUIFont"/>
            </a:endParaRPr>
          </a:p>
          <a:p>
            <a:pPr algn="just"/>
            <a:r>
              <a:rPr b="1" lang="en-PH" sz="1800" spc="-1" strike="noStrike">
                <a:solidFill>
                  <a:srgbClr val="000000"/>
                </a:solidFill>
                <a:latin typeface="Lato"/>
                <a:ea typeface="AppleSystemUIFont"/>
              </a:rPr>
              <a:t>Nabigo ang lahat ng mga krusada ng mga Kristiyano</a:t>
            </a:r>
            <a:r>
              <a:rPr b="0" lang="en-PH" sz="1800" spc="-1" strike="noStrike">
                <a:solidFill>
                  <a:srgbClr val="000000"/>
                </a:solidFill>
                <a:latin typeface="Lato"/>
                <a:ea typeface="AppleSystemUIFont"/>
              </a:rPr>
              <a:t>. Hindi nila nabawi ang Banal na Lupain sa kamay ng mga Turkong Muslim. Ang tagumpay ng unang krusada ay saglit lamang dahil muling naagaw ng mga Muslim ang Banal na Lupain pagkaraan nang halos isang siglo. Bigo man ang mga krusada, itinuro naman nito sa Europa ang maraming bagay.</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Rectangle 27"/>
          <p:cNvSpPr/>
          <p:nvPr/>
        </p:nvSpPr>
        <p:spPr>
          <a:xfrm>
            <a:off x="-113040" y="532080"/>
            <a:ext cx="9338040" cy="11912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83" name="Rectangle 28"/>
          <p:cNvSpPr/>
          <p:nvPr/>
        </p:nvSpPr>
        <p:spPr>
          <a:xfrm>
            <a:off x="426960" y="532080"/>
            <a:ext cx="89398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Epekto ng Krusada sa mga mamamayan ng Europa noong Gitnang Panahon</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84" name="" descr=""/>
          <p:cNvPicPr/>
          <p:nvPr/>
        </p:nvPicPr>
        <p:blipFill>
          <a:blip r:embed="rId1"/>
          <a:stretch/>
        </p:blipFill>
        <p:spPr>
          <a:xfrm>
            <a:off x="1254240" y="1907640"/>
            <a:ext cx="9542880" cy="42040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Rectangle 15"/>
          <p:cNvSpPr/>
          <p:nvPr/>
        </p:nvSpPr>
        <p:spPr>
          <a:xfrm>
            <a:off x="-113040" y="552240"/>
            <a:ext cx="368100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6" name="Rectangle 192"/>
          <p:cNvSpPr/>
          <p:nvPr/>
        </p:nvSpPr>
        <p:spPr>
          <a:xfrm>
            <a:off x="540000" y="480240"/>
            <a:ext cx="2867760" cy="651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87" name="Rectangle 194"/>
          <p:cNvSpPr/>
          <p:nvPr/>
        </p:nvSpPr>
        <p:spPr>
          <a:xfrm>
            <a:off x="720000" y="1496160"/>
            <a:ext cx="1096920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88" name=""/>
          <p:cNvSpPr txBox="1"/>
          <p:nvPr/>
        </p:nvSpPr>
        <p:spPr>
          <a:xfrm>
            <a:off x="567720" y="1496160"/>
            <a:ext cx="10441440" cy="4383360"/>
          </a:xfrm>
          <a:prstGeom prst="rect">
            <a:avLst/>
          </a:prstGeom>
          <a:noFill/>
          <a:ln w="0">
            <a:noFill/>
          </a:ln>
        </p:spPr>
        <p:txBody>
          <a:bodyPr lIns="90000" rIns="90000" tIns="45000" bIns="45000" anchor="t">
            <a:noAutofit/>
          </a:bodyPr>
          <a:p>
            <a:pPr algn="just">
              <a:lnSpc>
                <a:spcPct val="100000"/>
              </a:lnSpc>
              <a:spcBef>
                <a:spcPts val="567"/>
              </a:spcBef>
              <a:spcAft>
                <a:spcPts val="567"/>
              </a:spcAft>
            </a:pPr>
            <a:r>
              <a:rPr b="0" lang="en-PH" sz="1800" spc="-1" strike="noStrike">
                <a:solidFill>
                  <a:srgbClr val="000000"/>
                </a:solidFill>
                <a:latin typeface="Lato"/>
              </a:rPr>
              <a:t>I. Panuto: Isulat ang </a:t>
            </a:r>
            <a:r>
              <a:rPr b="1" lang="en-PH" sz="1800" spc="-1" strike="noStrike" u="sng">
                <a:solidFill>
                  <a:srgbClr val="000000"/>
                </a:solidFill>
                <a:uFillTx/>
                <a:latin typeface="Lato"/>
              </a:rPr>
              <a:t>Tama</a:t>
            </a:r>
            <a:r>
              <a:rPr b="0" lang="en-PH" sz="1800" spc="-1" strike="noStrike">
                <a:solidFill>
                  <a:srgbClr val="000000"/>
                </a:solidFill>
                <a:latin typeface="Lato"/>
              </a:rPr>
              <a:t> kung ang pangungusap ay tama o </a:t>
            </a:r>
            <a:r>
              <a:rPr b="1" lang="en-PH" sz="1800" spc="-1" strike="noStrike" u="sng">
                <a:solidFill>
                  <a:srgbClr val="000000"/>
                </a:solidFill>
                <a:uFillTx/>
                <a:latin typeface="Lato"/>
              </a:rPr>
              <a:t>Mali</a:t>
            </a:r>
            <a:r>
              <a:rPr b="0" lang="en-PH" sz="1800" spc="-1" strike="noStrike">
                <a:solidFill>
                  <a:srgbClr val="000000"/>
                </a:solidFill>
                <a:latin typeface="Lato"/>
              </a:rPr>
              <a:t> kung hindi ito wasto.</a:t>
            </a:r>
            <a:endParaRPr b="0" lang="en-PH" sz="1800" spc="-1" strike="noStrike">
              <a:solidFill>
                <a:srgbClr val="000000"/>
              </a:solidFill>
              <a:latin typeface="Lato"/>
              <a:ea typeface="AppleSystemUIFont"/>
            </a:endParaRPr>
          </a:p>
          <a:p>
            <a:pPr algn="just">
              <a:lnSpc>
                <a:spcPct val="100000"/>
              </a:lnSpc>
              <a:spcBef>
                <a:spcPts val="567"/>
              </a:spcBef>
              <a:spcAft>
                <a:spcPts val="567"/>
              </a:spcAft>
            </a:pPr>
            <a:endParaRPr b="0" lang="en-PH" sz="1800" spc="-1" strike="noStrike">
              <a:solidFill>
                <a:srgbClr val="000000"/>
              </a:solidFill>
              <a:latin typeface="Lato"/>
              <a:ea typeface="AppleSystemUIFont"/>
            </a:endParaRPr>
          </a:p>
          <a:p>
            <a:pPr lvl="1" marL="432000" indent="-216000" algn="just">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ea typeface="AppleSystemUIFont"/>
              </a:rPr>
              <a:t>Naging madali sa mga krusador ang pagbawing muli sa Banal na Lungsod.</a:t>
            </a:r>
            <a:endParaRPr b="0" lang="en-PH" sz="1800" spc="-1" strike="noStrike">
              <a:solidFill>
                <a:srgbClr val="000000"/>
              </a:solidFill>
              <a:latin typeface="Lato"/>
              <a:ea typeface="AppleSystemUIFont"/>
            </a:endParaRPr>
          </a:p>
          <a:p>
            <a:pPr lvl="1" marL="432000" indent="-216000" algn="just">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Tinawag na Banal na Imperyong Romano ang imperyo ng Silangang Europa.</a:t>
            </a:r>
            <a:endParaRPr b="0" lang="en-PH" sz="1800" spc="-1" strike="noStrike">
              <a:solidFill>
                <a:srgbClr val="000000"/>
              </a:solidFill>
              <a:latin typeface="Lato"/>
              <a:ea typeface="AppleSystemUIFont"/>
            </a:endParaRPr>
          </a:p>
          <a:p>
            <a:pPr lvl="1" marL="432000" indent="-216000" algn="just">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Ang krusada ay tinatawag na banal na labanan ng mga Kristiyano at Muslim.</a:t>
            </a:r>
            <a:endParaRPr b="0" lang="en-PH" sz="1800" spc="-1" strike="noStrike">
              <a:solidFill>
                <a:srgbClr val="000000"/>
              </a:solidFill>
              <a:latin typeface="Lato"/>
              <a:ea typeface="AppleSystemUIFont"/>
            </a:endParaRPr>
          </a:p>
          <a:p>
            <a:pPr lvl="1" marL="432000" indent="-216000" algn="just">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ea typeface="AppleSystemUIFont"/>
              </a:rPr>
              <a:t>Ang walang tigil na pagsalakay ng mga barbaro ang pangunahing dahilan ng pagbagsak ng Imperyong Romano.</a:t>
            </a:r>
            <a:endParaRPr b="0" lang="en-PH" sz="1800" spc="-1" strike="noStrike">
              <a:solidFill>
                <a:srgbClr val="000000"/>
              </a:solidFill>
              <a:latin typeface="Lato"/>
              <a:ea typeface="AppleSystemUIFont"/>
            </a:endParaRPr>
          </a:p>
          <a:p>
            <a:pPr lvl="1" marL="432000" indent="-216000" algn="just">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Ang Batas Canon ng Simbahang Katoliko ay ipinatutupad hindi lamang sa mga ordinaryong mamamayan kun di pati na rin sa mga pari at hari ng Europa.</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Rectangle 1"/>
          <p:cNvSpPr/>
          <p:nvPr/>
        </p:nvSpPr>
        <p:spPr>
          <a:xfrm>
            <a:off x="-113040" y="552240"/>
            <a:ext cx="54802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90" name="Rectangle 2"/>
          <p:cNvSpPr/>
          <p:nvPr/>
        </p:nvSpPr>
        <p:spPr>
          <a:xfrm>
            <a:off x="426960" y="527760"/>
            <a:ext cx="4940280" cy="67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91" name="Rectangle 3"/>
          <p:cNvSpPr/>
          <p:nvPr/>
        </p:nvSpPr>
        <p:spPr>
          <a:xfrm>
            <a:off x="540000" y="195480"/>
            <a:ext cx="482724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92" name=""/>
          <p:cNvSpPr txBox="1"/>
          <p:nvPr/>
        </p:nvSpPr>
        <p:spPr>
          <a:xfrm>
            <a:off x="784080" y="1515240"/>
            <a:ext cx="4750920" cy="2198160"/>
          </a:xfrm>
          <a:prstGeom prst="rect">
            <a:avLst/>
          </a:prstGeom>
          <a:noFill/>
          <a:ln w="0">
            <a:noFill/>
          </a:ln>
        </p:spPr>
        <p:txBody>
          <a:bodyPr lIns="90000" rIns="90000" tIns="45000" bIns="45000" anchor="t">
            <a:noAutofit/>
          </a:bodyPr>
          <a:p>
            <a:pPr>
              <a:lnSpc>
                <a:spcPct val="100000"/>
              </a:lnSpc>
              <a:spcBef>
                <a:spcPts val="567"/>
              </a:spcBef>
              <a:spcAft>
                <a:spcPts val="567"/>
              </a:spcAft>
            </a:pPr>
            <a:r>
              <a:rPr b="0" lang="en-PH" sz="1800" spc="-1" strike="noStrike">
                <a:solidFill>
                  <a:srgbClr val="000000"/>
                </a:solidFill>
                <a:latin typeface="Lato"/>
                <a:ea typeface="AppleSystemUIFont"/>
              </a:rPr>
              <a:t>1. Mali </a:t>
            </a:r>
            <a:endParaRPr b="0" lang="en-PH" sz="1800" spc="-1" strike="noStrike">
              <a:solidFill>
                <a:srgbClr val="000000"/>
              </a:solidFill>
              <a:latin typeface="Lato"/>
              <a:ea typeface="AppleSystemUIFont"/>
            </a:endParaRPr>
          </a:p>
          <a:p>
            <a:pPr>
              <a:lnSpc>
                <a:spcPct val="100000"/>
              </a:lnSpc>
              <a:spcBef>
                <a:spcPts val="567"/>
              </a:spcBef>
              <a:spcAft>
                <a:spcPts val="567"/>
              </a:spcAft>
            </a:pPr>
            <a:r>
              <a:rPr b="0" lang="en-PH" sz="1800" spc="-1" strike="noStrike">
                <a:solidFill>
                  <a:srgbClr val="000000"/>
                </a:solidFill>
                <a:latin typeface="Lato"/>
                <a:ea typeface="AppleSystemUIFont"/>
              </a:rPr>
              <a:t>2. Mali </a:t>
            </a:r>
            <a:endParaRPr b="0" lang="en-PH" sz="1800" spc="-1" strike="noStrike">
              <a:solidFill>
                <a:srgbClr val="000000"/>
              </a:solidFill>
              <a:latin typeface="Lato"/>
              <a:ea typeface="AppleSystemUIFont"/>
            </a:endParaRPr>
          </a:p>
          <a:p>
            <a:pPr>
              <a:lnSpc>
                <a:spcPct val="100000"/>
              </a:lnSpc>
              <a:spcBef>
                <a:spcPts val="567"/>
              </a:spcBef>
              <a:spcAft>
                <a:spcPts val="567"/>
              </a:spcAft>
            </a:pPr>
            <a:r>
              <a:rPr b="0" lang="en-PH" sz="1800" spc="-1" strike="noStrike">
                <a:solidFill>
                  <a:srgbClr val="000000"/>
                </a:solidFill>
                <a:latin typeface="Lato"/>
                <a:ea typeface="AppleSystemUIFont"/>
              </a:rPr>
              <a:t>3. Tama</a:t>
            </a:r>
            <a:endParaRPr b="0" lang="en-PH" sz="1800" spc="-1" strike="noStrike">
              <a:solidFill>
                <a:srgbClr val="000000"/>
              </a:solidFill>
              <a:latin typeface="Lato"/>
              <a:ea typeface="AppleSystemUIFont"/>
            </a:endParaRPr>
          </a:p>
          <a:p>
            <a:pPr>
              <a:lnSpc>
                <a:spcPct val="100000"/>
              </a:lnSpc>
              <a:spcBef>
                <a:spcPts val="567"/>
              </a:spcBef>
              <a:spcAft>
                <a:spcPts val="567"/>
              </a:spcAft>
            </a:pPr>
            <a:r>
              <a:rPr b="0" lang="en-PH" sz="1800" spc="-1" strike="noStrike">
                <a:solidFill>
                  <a:srgbClr val="000000"/>
                </a:solidFill>
                <a:latin typeface="Lato"/>
                <a:ea typeface="AppleSystemUIFont"/>
              </a:rPr>
              <a:t>4. Tama </a:t>
            </a:r>
            <a:endParaRPr b="0" lang="en-PH" sz="1800" spc="-1" strike="noStrike">
              <a:solidFill>
                <a:srgbClr val="000000"/>
              </a:solidFill>
              <a:latin typeface="Lato"/>
              <a:ea typeface="AppleSystemUIFont"/>
            </a:endParaRPr>
          </a:p>
          <a:p>
            <a:pPr>
              <a:lnSpc>
                <a:spcPct val="100000"/>
              </a:lnSpc>
              <a:spcBef>
                <a:spcPts val="567"/>
              </a:spcBef>
              <a:spcAft>
                <a:spcPts val="567"/>
              </a:spcAft>
            </a:pPr>
            <a:r>
              <a:rPr b="0" lang="en-PH" sz="1800" spc="-1" strike="noStrike">
                <a:solidFill>
                  <a:srgbClr val="000000"/>
                </a:solidFill>
                <a:latin typeface="Lato"/>
                <a:ea typeface="AppleSystemUIFont"/>
              </a:rPr>
              <a:t>5. Tama</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1070640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1664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Paghina at Pagbagsak ng Imperyong Romano</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36" name="" descr=""/>
          <p:cNvPicPr/>
          <p:nvPr/>
        </p:nvPicPr>
        <p:blipFill>
          <a:blip r:embed="rId1"/>
          <a:stretch/>
        </p:blipFill>
        <p:spPr>
          <a:xfrm>
            <a:off x="7112880" y="1572840"/>
            <a:ext cx="4653720" cy="3248280"/>
          </a:xfrm>
          <a:prstGeom prst="rect">
            <a:avLst/>
          </a:prstGeom>
          <a:ln w="0">
            <a:noFill/>
          </a:ln>
        </p:spPr>
      </p:pic>
      <p:sp>
        <p:nvSpPr>
          <p:cNvPr id="137" name=""/>
          <p:cNvSpPr/>
          <p:nvPr/>
        </p:nvSpPr>
        <p:spPr>
          <a:xfrm>
            <a:off x="7569000" y="4821480"/>
            <a:ext cx="4048200" cy="294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200" spc="-1" strike="noStrike">
                <a:solidFill>
                  <a:srgbClr val="000000"/>
                </a:solidFill>
                <a:latin typeface="Lato"/>
                <a:ea typeface="AppleSystemUIFont"/>
              </a:rPr>
              <a:t>User:MapMaster, CC BY-SA 2., via Wikimedia Commons</a:t>
            </a:r>
            <a:endParaRPr b="0" lang="en-PH" sz="1200" spc="-1" strike="noStrike">
              <a:solidFill>
                <a:srgbClr val="000000"/>
              </a:solidFill>
              <a:latin typeface="Arial"/>
            </a:endParaRPr>
          </a:p>
        </p:txBody>
      </p:sp>
      <p:sp>
        <p:nvSpPr>
          <p:cNvPr id="138" name=""/>
          <p:cNvSpPr/>
          <p:nvPr/>
        </p:nvSpPr>
        <p:spPr>
          <a:xfrm>
            <a:off x="740160" y="1572840"/>
            <a:ext cx="5933880" cy="3171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rPr>
              <a:t>Ang pananalakay sa mga hanggahan ng imperyo ay naging pangkaraniwan sa pagwawakas ng ikalawang dantaon. Dahil dito, dinoble ng imperyo ang puwersa upang mahadlangan ang mga ganitong pagbabanta na naging daan upang malimas ang pera ng bayan.</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rPr>
              <a:t>Nagsimula ang krisis sa ekonomiya ng imperyo. Kasabay nito ang suliranin sa kahirapan at kawalan ng trabaho.</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Rectangle 4"/>
          <p:cNvSpPr/>
          <p:nvPr/>
        </p:nvSpPr>
        <p:spPr>
          <a:xfrm>
            <a:off x="-113040" y="532080"/>
            <a:ext cx="1070640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0" name="Rectangle 5"/>
          <p:cNvSpPr/>
          <p:nvPr/>
        </p:nvSpPr>
        <p:spPr>
          <a:xfrm>
            <a:off x="426960" y="532080"/>
            <a:ext cx="101664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Paghina at Pagbagsak ng Imperyong Romano</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41" name="" descr=""/>
          <p:cNvPicPr/>
          <p:nvPr/>
        </p:nvPicPr>
        <p:blipFill>
          <a:blip r:embed="rId1"/>
          <a:stretch/>
        </p:blipFill>
        <p:spPr>
          <a:xfrm>
            <a:off x="7112880" y="1572840"/>
            <a:ext cx="4653720" cy="3248280"/>
          </a:xfrm>
          <a:prstGeom prst="rect">
            <a:avLst/>
          </a:prstGeom>
          <a:ln w="0">
            <a:noFill/>
          </a:ln>
        </p:spPr>
      </p:pic>
      <p:sp>
        <p:nvSpPr>
          <p:cNvPr id="142" name=""/>
          <p:cNvSpPr/>
          <p:nvPr/>
        </p:nvSpPr>
        <p:spPr>
          <a:xfrm>
            <a:off x="7569000" y="4821480"/>
            <a:ext cx="4048200" cy="294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200" spc="-1" strike="noStrike">
                <a:solidFill>
                  <a:srgbClr val="000000"/>
                </a:solidFill>
                <a:latin typeface="Lato"/>
                <a:ea typeface="AppleSystemUIFont"/>
              </a:rPr>
              <a:t>User:MapMaster, CC BY-SA 2., via Wikimedia Commons</a:t>
            </a:r>
            <a:endParaRPr b="0" lang="en-PH" sz="1200" spc="-1" strike="noStrike">
              <a:solidFill>
                <a:srgbClr val="000000"/>
              </a:solidFill>
              <a:latin typeface="Arial"/>
            </a:endParaRPr>
          </a:p>
        </p:txBody>
      </p:sp>
      <p:sp>
        <p:nvSpPr>
          <p:cNvPr id="143" name=""/>
          <p:cNvSpPr/>
          <p:nvPr/>
        </p:nvSpPr>
        <p:spPr>
          <a:xfrm>
            <a:off x="740160" y="1572840"/>
            <a:ext cx="5933880" cy="32151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Nagsimulang humina ang kalakalan kasunod ng pagkawasak sa kaayusang pampolitika. Ang kapangyarihang pampolitika ay hawak ng emperador ngunit siya mismo ay hawak ng militar.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Mula 192 CE hanggang 284 CE, itinalaga ng mga hukbo ang 28 emperador na sunod-sunod na napatay.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Sa panahong ito, nanaig ang kaguluhang pampolitika. Ang patuloy na pagbaba ng ekonomiya ay nakaapekto sa halos lahat na bahagi ng imperyo.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Rectangle 8"/>
          <p:cNvSpPr/>
          <p:nvPr/>
        </p:nvSpPr>
        <p:spPr>
          <a:xfrm>
            <a:off x="-113040" y="532080"/>
            <a:ext cx="10443960" cy="1040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5" name="Rectangle 9"/>
          <p:cNvSpPr/>
          <p:nvPr/>
        </p:nvSpPr>
        <p:spPr>
          <a:xfrm>
            <a:off x="426960" y="532080"/>
            <a:ext cx="101664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800" spc="-1" strike="noStrike">
                <a:solidFill>
                  <a:srgbClr val="ffffff"/>
                </a:solidFill>
                <a:latin typeface="Montserrat Medium"/>
                <a:ea typeface="DejaVu Sans"/>
              </a:rPr>
              <a:t>Ang Paglakas ng Kapangyarihan ng Simbahang Katoliko at ang Pagkakatatag ng Banal na Imperyong Romano</a:t>
            </a:r>
            <a:endParaRPr b="0" lang="en-PH" sz="28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6" name=""/>
          <p:cNvSpPr/>
          <p:nvPr/>
        </p:nvSpPr>
        <p:spPr>
          <a:xfrm>
            <a:off x="740160" y="1860840"/>
            <a:ext cx="6081480" cy="42166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AppleSystemUIFont"/>
              </a:rPr>
              <a:t>Nagkaroon ng malaking impluwensiya ang Simbahang Katoliko sa Gitnang Panahon. Sa unang bahagi ng panahong ito, ang mga tao sa Europa ay nagsisikap na makaahon sa kaguluhang dulot ng pagbagsak ng imperyo. </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AppleSystemUIFont"/>
              </a:rPr>
              <a:t>Nagkaugnay ang tradisyon ng mga pangkat etnikong Aleman, Romano, at Kristiyano at nabuo ang isang bagong sibilisasyon. </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AppleSystemUIFont"/>
              </a:rPr>
              <a:t>Sa paghubog ng bagong kultura, ang Simbahang Katoliko ay nagsilbing isang malakas na puwersa sa pag-uugnay ng mga Romano at mga barbarong Aleman. Maraming Aleman ang yumakap sa Kristiyanismo dahil sa pagsisikap ng mga misyonero.</a:t>
            </a:r>
            <a:endParaRPr b="0" lang="en-PH" sz="1800" spc="-1" strike="noStrike">
              <a:solidFill>
                <a:srgbClr val="000000"/>
              </a:solidFill>
              <a:latin typeface="Arial"/>
            </a:endParaRPr>
          </a:p>
        </p:txBody>
      </p:sp>
      <p:pic>
        <p:nvPicPr>
          <p:cNvPr id="147" name="" descr=""/>
          <p:cNvPicPr/>
          <p:nvPr/>
        </p:nvPicPr>
        <p:blipFill>
          <a:blip r:embed="rId1"/>
          <a:stretch/>
        </p:blipFill>
        <p:spPr>
          <a:xfrm>
            <a:off x="7113240" y="1913400"/>
            <a:ext cx="4670640" cy="3231720"/>
          </a:xfrm>
          <a:prstGeom prst="rect">
            <a:avLst/>
          </a:prstGeom>
          <a:ln w="0">
            <a:noFill/>
          </a:ln>
        </p:spPr>
      </p:pic>
      <p:sp>
        <p:nvSpPr>
          <p:cNvPr id="148" name=""/>
          <p:cNvSpPr/>
          <p:nvPr/>
        </p:nvSpPr>
        <p:spPr>
          <a:xfrm>
            <a:off x="7749000" y="5145840"/>
            <a:ext cx="4048200" cy="294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200" spc="-1" strike="noStrike">
                <a:solidFill>
                  <a:srgbClr val="000000"/>
                </a:solidFill>
                <a:latin typeface="Lato"/>
                <a:ea typeface="AppleSystemUIFont"/>
              </a:rPr>
              <a:t>Sailko, CC BY 3.0, via Wikimedia Commons</a:t>
            </a:r>
            <a:endParaRPr b="0" lang="en-PH"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0"/>
          <p:cNvSpPr/>
          <p:nvPr/>
        </p:nvSpPr>
        <p:spPr>
          <a:xfrm>
            <a:off x="-113040" y="532080"/>
            <a:ext cx="10443960" cy="1040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0" name="Rectangle 11"/>
          <p:cNvSpPr/>
          <p:nvPr/>
        </p:nvSpPr>
        <p:spPr>
          <a:xfrm>
            <a:off x="426960" y="532080"/>
            <a:ext cx="101664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800" spc="-1" strike="noStrike">
                <a:solidFill>
                  <a:srgbClr val="ffffff"/>
                </a:solidFill>
                <a:latin typeface="Montserrat Medium"/>
                <a:ea typeface="DejaVu Sans"/>
              </a:rPr>
              <a:t>Ang Paglakas ng Kapangyarihan ng Simbahang Katoliko at ang Pagkakatatag ng Banal na Imperyong Romano</a:t>
            </a:r>
            <a:endParaRPr b="0" lang="en-PH" sz="28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1" name=""/>
          <p:cNvSpPr/>
          <p:nvPr/>
        </p:nvSpPr>
        <p:spPr>
          <a:xfrm>
            <a:off x="740160" y="1860840"/>
            <a:ext cx="6081480" cy="40726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Ang Simbahang Katoliko ay naging pangunahing institusyon sa Gitnang Panahon. Nakasentro ito sa Rome at bagaman watak-watak ang lipunan at pamahalaan, binigkis nito ang mga tao.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Ang Simbahang Katoliko ang naging kanlungan ng mga tao. Sa maraming pagkakataon, nakialam sila sa pagpapasiya ng pamahalaan. Dahil sa kawalan ng pag-asa na manumbalik ang matiwasay na pamumuhay umasa na lamang ang mga Romano sa Simbahang Katoliko para sa kanilang kaligtasan.</a:t>
            </a:r>
            <a:endParaRPr b="0" lang="en-PH" sz="1800" spc="-1" strike="noStrike">
              <a:solidFill>
                <a:srgbClr val="000000"/>
              </a:solidFill>
              <a:latin typeface="Arial"/>
            </a:endParaRPr>
          </a:p>
        </p:txBody>
      </p:sp>
      <p:pic>
        <p:nvPicPr>
          <p:cNvPr id="152" name="" descr=""/>
          <p:cNvPicPr/>
          <p:nvPr/>
        </p:nvPicPr>
        <p:blipFill>
          <a:blip r:embed="rId1"/>
          <a:stretch/>
        </p:blipFill>
        <p:spPr>
          <a:xfrm>
            <a:off x="7113600" y="1913400"/>
            <a:ext cx="4670640" cy="3231720"/>
          </a:xfrm>
          <a:prstGeom prst="rect">
            <a:avLst/>
          </a:prstGeom>
          <a:ln w="0">
            <a:noFill/>
          </a:ln>
        </p:spPr>
      </p:pic>
      <p:pic>
        <p:nvPicPr>
          <p:cNvPr id="153" name="" descr=""/>
          <p:cNvPicPr/>
          <p:nvPr/>
        </p:nvPicPr>
        <p:blipFill>
          <a:blip r:embed="rId2"/>
          <a:stretch/>
        </p:blipFill>
        <p:spPr>
          <a:xfrm>
            <a:off x="7113600" y="1913400"/>
            <a:ext cx="4670640" cy="3231720"/>
          </a:xfrm>
          <a:prstGeom prst="rect">
            <a:avLst/>
          </a:prstGeom>
          <a:ln w="0">
            <a:noFill/>
          </a:ln>
        </p:spPr>
      </p:pic>
      <p:sp>
        <p:nvSpPr>
          <p:cNvPr id="154" name=""/>
          <p:cNvSpPr/>
          <p:nvPr/>
        </p:nvSpPr>
        <p:spPr>
          <a:xfrm>
            <a:off x="7749000" y="5145840"/>
            <a:ext cx="4048200" cy="294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200" spc="-1" strike="noStrike">
                <a:solidFill>
                  <a:srgbClr val="000000"/>
                </a:solidFill>
                <a:latin typeface="Lato"/>
                <a:ea typeface="AppleSystemUIFont"/>
              </a:rPr>
              <a:t>Sailko, CC BY 3.0, via Wikimedia Commons</a:t>
            </a:r>
            <a:endParaRPr b="0" lang="en-PH"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12"/>
          <p:cNvSpPr/>
          <p:nvPr/>
        </p:nvSpPr>
        <p:spPr>
          <a:xfrm>
            <a:off x="-113040" y="532080"/>
            <a:ext cx="952560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6" name="Rectangle 13"/>
          <p:cNvSpPr/>
          <p:nvPr/>
        </p:nvSpPr>
        <p:spPr>
          <a:xfrm>
            <a:off x="426960" y="532080"/>
            <a:ext cx="101664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Kapangyarihan ng Kapapahan o </a:t>
            </a:r>
            <a:r>
              <a:rPr b="1" i="1" lang="en-PH" sz="3200" spc="-1" strike="noStrike">
                <a:solidFill>
                  <a:srgbClr val="ffffff"/>
                </a:solidFill>
                <a:latin typeface="Montserrat Medium"/>
                <a:ea typeface="DejaVu Sans"/>
              </a:rPr>
              <a:t>Papacy</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7" name=""/>
          <p:cNvSpPr/>
          <p:nvPr/>
        </p:nvSpPr>
        <p:spPr>
          <a:xfrm>
            <a:off x="740160" y="1572840"/>
            <a:ext cx="6802920" cy="3171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Ang </a:t>
            </a:r>
            <a:r>
              <a:rPr b="1" lang="en-PH" sz="1800" spc="-1" strike="noStrike">
                <a:solidFill>
                  <a:srgbClr val="000000"/>
                </a:solidFill>
                <a:latin typeface="Lato"/>
                <a:ea typeface="AppleSystemUIFont"/>
              </a:rPr>
              <a:t>Santo Papa</a:t>
            </a:r>
            <a:r>
              <a:rPr b="0" lang="en-PH" sz="1800" spc="-1" strike="noStrike">
                <a:solidFill>
                  <a:srgbClr val="000000"/>
                </a:solidFill>
                <a:latin typeface="Lato"/>
                <a:ea typeface="AppleSystemUIFont"/>
              </a:rPr>
              <a:t> ang nagsisilbing pangkalahatang pinuno ng Simbahang Katoliko. Ang tanggapan at dangal ng papa sa Rome, at kung paano niya pinamahalaan ang Simbahang Katoliko bilang pinakamataas na pinuno ay tinatawag na </a:t>
            </a:r>
            <a:r>
              <a:rPr b="1" i="1" lang="en-PH" sz="1800" spc="-1" strike="noStrike">
                <a:solidFill>
                  <a:srgbClr val="000000"/>
                </a:solidFill>
                <a:latin typeface="Lato"/>
                <a:ea typeface="AppleSystemUIFont"/>
              </a:rPr>
              <a:t>papacy</a:t>
            </a:r>
            <a:r>
              <a:rPr b="0" lang="en-PH" sz="1800" spc="-1" strike="noStrike">
                <a:solidFill>
                  <a:srgbClr val="000000"/>
                </a:solidFill>
                <a:latin typeface="Lato"/>
                <a:ea typeface="AppleSystemUIFont"/>
              </a:rPr>
              <a:t> o </a:t>
            </a:r>
            <a:r>
              <a:rPr b="1" lang="en-PH" sz="1800" spc="-1" strike="noStrike">
                <a:solidFill>
                  <a:srgbClr val="000000"/>
                </a:solidFill>
                <a:latin typeface="Lato"/>
                <a:ea typeface="AppleSystemUIFont"/>
              </a:rPr>
              <a:t>kapapahan</a:t>
            </a:r>
            <a:r>
              <a:rPr b="0" lang="en-PH" sz="1800" spc="-1" strike="noStrike">
                <a:solidFill>
                  <a:srgbClr val="000000"/>
                </a:solidFill>
                <a:latin typeface="Lato"/>
                <a:ea typeface="AppleSystemUIFont"/>
              </a:rPr>
              <a:t>. </a:t>
            </a:r>
            <a:endParaRPr b="0" lang="en-PH" sz="18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Pinaniniwalaang ang kapangyarihan ng papa ay nagmula kay San Pedro na pinuno ng Apostoles. </a:t>
            </a:r>
            <a:endParaRPr b="0" lang="en-PH" sz="18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Ang papa ang gumaganap sa tungkuling </a:t>
            </a:r>
            <a:r>
              <a:rPr b="1" lang="en-PH" sz="1800" spc="-1" strike="noStrike">
                <a:solidFill>
                  <a:srgbClr val="000000"/>
                </a:solidFill>
                <a:latin typeface="Lato"/>
                <a:ea typeface="AppleSystemUIFont"/>
              </a:rPr>
              <a:t>ehekutibo</a:t>
            </a:r>
            <a:r>
              <a:rPr b="0" lang="en-PH" sz="1800" spc="-1" strike="noStrike">
                <a:solidFill>
                  <a:srgbClr val="000000"/>
                </a:solidFill>
                <a:latin typeface="Lato"/>
                <a:ea typeface="AppleSystemUIFont"/>
              </a:rPr>
              <a:t>, </a:t>
            </a:r>
            <a:r>
              <a:rPr b="1" lang="en-PH" sz="1800" spc="-1" strike="noStrike">
                <a:solidFill>
                  <a:srgbClr val="000000"/>
                </a:solidFill>
                <a:latin typeface="Lato"/>
                <a:ea typeface="AppleSystemUIFont"/>
              </a:rPr>
              <a:t>lehislatibo</a:t>
            </a:r>
            <a:r>
              <a:rPr b="0" lang="en-PH" sz="1800" spc="-1" strike="noStrike">
                <a:solidFill>
                  <a:srgbClr val="000000"/>
                </a:solidFill>
                <a:latin typeface="Lato"/>
                <a:ea typeface="AppleSystemUIFont"/>
              </a:rPr>
              <a:t>, at </a:t>
            </a:r>
            <a:r>
              <a:rPr b="1" lang="en-PH" sz="1800" spc="-1" strike="noStrike">
                <a:solidFill>
                  <a:srgbClr val="000000"/>
                </a:solidFill>
                <a:latin typeface="Lato"/>
                <a:ea typeface="AppleSystemUIFont"/>
              </a:rPr>
              <a:t>hudikatura</a:t>
            </a:r>
            <a:r>
              <a:rPr b="0" lang="en-PH" sz="1800" spc="-1" strike="noStrike">
                <a:solidFill>
                  <a:srgbClr val="000000"/>
                </a:solidFill>
                <a:latin typeface="Lato"/>
                <a:ea typeface="AppleSystemUIFont"/>
              </a:rPr>
              <a:t> ng Simbahang Katoliko. Ilan lamang sa kaniyang gawain ay ang pagpapalabas ng mga kautusan tungkol sa doktrinang Kristiyano, pagtatakda ng mga banal na araw at araw ng pangilin, at pagsasaayos sa mga ritwal na panrelihiyon. </a:t>
            </a:r>
            <a:endParaRPr b="0" lang="en-PH" sz="1800" spc="-1" strike="noStrike">
              <a:solidFill>
                <a:srgbClr val="000000"/>
              </a:solidFill>
              <a:latin typeface="AppleSystemUIFont"/>
              <a:ea typeface="AppleSystemUIFont"/>
            </a:endParaRPr>
          </a:p>
        </p:txBody>
      </p:sp>
      <p:pic>
        <p:nvPicPr>
          <p:cNvPr id="158" name="" descr=""/>
          <p:cNvPicPr/>
          <p:nvPr/>
        </p:nvPicPr>
        <p:blipFill>
          <a:blip r:embed="rId1"/>
          <a:stretch/>
        </p:blipFill>
        <p:spPr>
          <a:xfrm>
            <a:off x="7887960" y="1572840"/>
            <a:ext cx="3878640" cy="3887640"/>
          </a:xfrm>
          <a:prstGeom prst="rect">
            <a:avLst/>
          </a:prstGeom>
          <a:ln w="0">
            <a:noFill/>
          </a:ln>
        </p:spPr>
      </p:pic>
      <p:sp>
        <p:nvSpPr>
          <p:cNvPr id="159" name=""/>
          <p:cNvSpPr/>
          <p:nvPr/>
        </p:nvSpPr>
        <p:spPr>
          <a:xfrm>
            <a:off x="8084520" y="5460840"/>
            <a:ext cx="3574800" cy="70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PH" sz="1200" spc="-1" strike="noStrike">
                <a:solidFill>
                  <a:srgbClr val="000000"/>
                </a:solidFill>
                <a:latin typeface="Lato"/>
              </a:rPr>
              <a:t>Authentic portrait from the Vatican album of the Ecumenical Council., Public domain, via Wikimedia Commons</a:t>
            </a:r>
            <a:endParaRPr b="0" lang="en-PH"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Rectangle 14"/>
          <p:cNvSpPr/>
          <p:nvPr/>
        </p:nvSpPr>
        <p:spPr>
          <a:xfrm>
            <a:off x="-113040" y="532080"/>
            <a:ext cx="952560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1" name="Rectangle 16"/>
          <p:cNvSpPr/>
          <p:nvPr/>
        </p:nvSpPr>
        <p:spPr>
          <a:xfrm>
            <a:off x="426960" y="532080"/>
            <a:ext cx="101664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Kapangyarihan ng Kapapahan o </a:t>
            </a:r>
            <a:r>
              <a:rPr b="1" i="1" lang="en-PH" sz="3200" spc="-1" strike="noStrike">
                <a:solidFill>
                  <a:srgbClr val="ffffff"/>
                </a:solidFill>
                <a:latin typeface="Montserrat Medium"/>
                <a:ea typeface="DejaVu Sans"/>
              </a:rPr>
              <a:t>Papacy</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2" name=""/>
          <p:cNvSpPr/>
          <p:nvPr/>
        </p:nvSpPr>
        <p:spPr>
          <a:xfrm>
            <a:off x="740160" y="1572840"/>
            <a:ext cx="6802920" cy="3171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Nagtatatag din siya ng mga </a:t>
            </a:r>
            <a:r>
              <a:rPr b="1" lang="en-PH" sz="1800" spc="-1" strike="noStrike">
                <a:solidFill>
                  <a:srgbClr val="000000"/>
                </a:solidFill>
                <a:latin typeface="Lato"/>
                <a:ea typeface="AppleSystemUIFont"/>
              </a:rPr>
              <a:t>diyosesis </a:t>
            </a:r>
            <a:r>
              <a:rPr b="1" i="1" lang="en-PH" sz="1800" spc="-1" strike="noStrike">
                <a:solidFill>
                  <a:srgbClr val="000000"/>
                </a:solidFill>
                <a:latin typeface="Lato"/>
                <a:ea typeface="AppleSystemUIFont"/>
              </a:rPr>
              <a:t>(diocese)</a:t>
            </a:r>
            <a:r>
              <a:rPr b="0" lang="en-PH" sz="1800" spc="-1" strike="noStrike">
                <a:solidFill>
                  <a:srgbClr val="000000"/>
                </a:solidFill>
                <a:latin typeface="Lato"/>
                <a:ea typeface="AppleSystemUIFont"/>
              </a:rPr>
              <a:t>, humihirang ng mga obispo, kumokontrol sa mga ordeng panrelihiyon, namamahala sa mga misyon, nagtatatag at nangangasiwa ng mga unibersidad, at nagsasagawa ng mga seremonya para sa pagiging santo.</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Bumuo ang Simbahang Katoliko ng isang batas na tinawag na </a:t>
            </a:r>
            <a:r>
              <a:rPr b="1" i="1" lang="en-PH" sz="1800" spc="-1" strike="noStrike">
                <a:solidFill>
                  <a:srgbClr val="000000"/>
                </a:solidFill>
                <a:latin typeface="Lato"/>
                <a:ea typeface="AppleSystemUIFont"/>
              </a:rPr>
              <a:t>Batas Canon.</a:t>
            </a:r>
            <a:r>
              <a:rPr b="0" lang="en-PH" sz="1800" spc="-1" strike="noStrike">
                <a:solidFill>
                  <a:srgbClr val="000000"/>
                </a:solidFill>
                <a:latin typeface="Lato"/>
                <a:ea typeface="AppleSystemUIFont"/>
              </a:rPr>
              <a:t> Ito ay kalipunan ng mga batas tungkol sa mga aral ng Kristiyanismo, kaasalan, at moralidad ng mga pari. Ang sinumang sumuway sa batas na ito ay pinarurusahan ng simbahan. </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Ipinahayag ni </a:t>
            </a:r>
            <a:r>
              <a:rPr b="1" lang="en-PH" sz="1800" spc="-1" strike="noStrike">
                <a:solidFill>
                  <a:srgbClr val="000000"/>
                </a:solidFill>
                <a:latin typeface="Lato"/>
                <a:ea typeface="AppleSystemUIFont"/>
              </a:rPr>
              <a:t>Papa Innocent III </a:t>
            </a:r>
            <a:r>
              <a:rPr b="0" lang="en-PH" sz="1800" spc="-1" strike="noStrike">
                <a:solidFill>
                  <a:srgbClr val="000000"/>
                </a:solidFill>
                <a:latin typeface="Lato"/>
                <a:ea typeface="AppleSystemUIFont"/>
              </a:rPr>
              <a:t>na ang papa ang pinakamataas sa lahat ng pinuno sa Europa.</a:t>
            </a:r>
            <a:r>
              <a:rPr b="1" lang="en-PH" sz="1800" spc="-1" strike="noStrike">
                <a:solidFill>
                  <a:srgbClr val="000000"/>
                </a:solidFill>
                <a:latin typeface="Lato"/>
                <a:ea typeface="AppleSystemUIFont"/>
              </a:rPr>
              <a:t> Ang mga hari at maharlika ay pawang tagapaglingkod lamang ng simbahan samantalang ang Santo Papa ay may karapatang manghimasok sa pamamalakad ng mga hari.</a:t>
            </a:r>
            <a:endParaRPr b="0" lang="en-PH" sz="1800" spc="-1" strike="noStrike">
              <a:solidFill>
                <a:srgbClr val="000000"/>
              </a:solidFill>
              <a:latin typeface="Lato"/>
              <a:ea typeface="AppleSystemUIFont"/>
            </a:endParaRPr>
          </a:p>
        </p:txBody>
      </p:sp>
      <p:pic>
        <p:nvPicPr>
          <p:cNvPr id="163" name="" descr=""/>
          <p:cNvPicPr/>
          <p:nvPr/>
        </p:nvPicPr>
        <p:blipFill>
          <a:blip r:embed="rId1"/>
          <a:stretch/>
        </p:blipFill>
        <p:spPr>
          <a:xfrm>
            <a:off x="7887960" y="1572840"/>
            <a:ext cx="3878640" cy="3887640"/>
          </a:xfrm>
          <a:prstGeom prst="rect">
            <a:avLst/>
          </a:prstGeom>
          <a:ln w="0">
            <a:noFill/>
          </a:ln>
        </p:spPr>
      </p:pic>
      <p:sp>
        <p:nvSpPr>
          <p:cNvPr id="164" name=""/>
          <p:cNvSpPr/>
          <p:nvPr/>
        </p:nvSpPr>
        <p:spPr>
          <a:xfrm>
            <a:off x="8084520" y="5460840"/>
            <a:ext cx="3574800" cy="70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PH" sz="1200" spc="-1" strike="noStrike">
                <a:solidFill>
                  <a:srgbClr val="000000"/>
                </a:solidFill>
                <a:latin typeface="Lato"/>
              </a:rPr>
              <a:t>Authentic portrait from the Vatican album of the Ecumenical Council., Public domain, via Wikimedia Commons</a:t>
            </a:r>
            <a:endParaRPr b="0" lang="en-PH"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Rectangle 17"/>
          <p:cNvSpPr/>
          <p:nvPr/>
        </p:nvSpPr>
        <p:spPr>
          <a:xfrm>
            <a:off x="-113040" y="532080"/>
            <a:ext cx="10706400" cy="7452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6" name="Rectangle 18"/>
          <p:cNvSpPr/>
          <p:nvPr/>
        </p:nvSpPr>
        <p:spPr>
          <a:xfrm>
            <a:off x="426960" y="532080"/>
            <a:ext cx="101664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900" spc="-1" strike="noStrike">
                <a:solidFill>
                  <a:srgbClr val="ffffff"/>
                </a:solidFill>
                <a:latin typeface="Montserrat Medium"/>
                <a:ea typeface="DejaVu Sans"/>
              </a:rPr>
              <a:t>Ang Banal na Imperyong Romano  </a:t>
            </a:r>
            <a:r>
              <a:rPr b="1" i="1" lang="en-PH" sz="2900" spc="-1" strike="noStrike">
                <a:solidFill>
                  <a:srgbClr val="ffffff"/>
                </a:solidFill>
                <a:latin typeface="Montserrat Medium"/>
                <a:ea typeface="DejaVu Sans"/>
              </a:rPr>
              <a:t>(Holy Roman Empire)</a:t>
            </a:r>
            <a:endParaRPr b="0" lang="en-PH" sz="29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7" name=""/>
          <p:cNvSpPr/>
          <p:nvPr/>
        </p:nvSpPr>
        <p:spPr>
          <a:xfrm>
            <a:off x="740160" y="1428840"/>
            <a:ext cx="6802920" cy="3171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Ang malakas at matatag na kapangyarihan ng Kapapahan ang nagbigay daan upang maitatag ang imperyong tinawag na Banal na Imperyong Romano. Ang </a:t>
            </a:r>
            <a:r>
              <a:rPr b="1" lang="en-PH" sz="1800" spc="-1" strike="noStrike">
                <a:solidFill>
                  <a:srgbClr val="000000"/>
                </a:solidFill>
                <a:latin typeface="Lato"/>
                <a:ea typeface="AppleSystemUIFont"/>
              </a:rPr>
              <a:t>Banal na Imperyong Romano</a:t>
            </a:r>
            <a:r>
              <a:rPr b="0" lang="en-PH" sz="1800" spc="-1" strike="noStrike">
                <a:solidFill>
                  <a:srgbClr val="000000"/>
                </a:solidFill>
                <a:latin typeface="Lato"/>
                <a:ea typeface="AppleSystemUIFont"/>
              </a:rPr>
              <a:t> ay isang multi-etnikong mga teritoryo sa Gitnang Europa na nabuo noong Gitnang Panahon.</a:t>
            </a:r>
            <a:endParaRPr b="0" lang="en-PH" sz="1800" spc="-1" strike="noStrike">
              <a:solidFill>
                <a:srgbClr val="000000"/>
              </a:solidFill>
              <a:latin typeface="Lato"/>
              <a:ea typeface="AppleSystemUIFont"/>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Ang pinakamalaking teritoryo ng imperyo pagkaraan ng 962 ay ang </a:t>
            </a:r>
            <a:r>
              <a:rPr b="1" lang="en-PH" sz="1800" spc="-1" strike="noStrike">
                <a:solidFill>
                  <a:srgbClr val="000000"/>
                </a:solidFill>
                <a:latin typeface="Lato"/>
                <a:ea typeface="AppleSystemUIFont"/>
              </a:rPr>
              <a:t>Silangang Francia</a:t>
            </a:r>
            <a:r>
              <a:rPr b="0" lang="en-PH" sz="1800" spc="-1" strike="noStrike">
                <a:solidFill>
                  <a:srgbClr val="000000"/>
                </a:solidFill>
                <a:latin typeface="Lato"/>
                <a:ea typeface="AppleSystemUIFont"/>
              </a:rPr>
              <a:t>, kasama rin nito ang </a:t>
            </a:r>
            <a:r>
              <a:rPr b="1" lang="en-PH" sz="1800" spc="-1" strike="noStrike">
                <a:solidFill>
                  <a:srgbClr val="000000"/>
                </a:solidFill>
                <a:latin typeface="Lato"/>
                <a:ea typeface="AppleSystemUIFont"/>
              </a:rPr>
              <a:t>Kaharian ng Bohemia</a:t>
            </a:r>
            <a:r>
              <a:rPr b="0" lang="en-PH" sz="1800" spc="-1" strike="noStrike">
                <a:solidFill>
                  <a:srgbClr val="000000"/>
                </a:solidFill>
                <a:latin typeface="Lato"/>
                <a:ea typeface="AppleSystemUIFont"/>
              </a:rPr>
              <a:t>, ang </a:t>
            </a:r>
            <a:r>
              <a:rPr b="1" lang="en-PH" sz="1800" spc="-1" strike="noStrike">
                <a:solidFill>
                  <a:srgbClr val="000000"/>
                </a:solidFill>
                <a:latin typeface="Lato"/>
                <a:ea typeface="AppleSystemUIFont"/>
              </a:rPr>
              <a:t>Kaharian ng Burgundy</a:t>
            </a:r>
            <a:r>
              <a:rPr b="0" lang="en-PH" sz="1800" spc="-1" strike="noStrike">
                <a:solidFill>
                  <a:srgbClr val="000000"/>
                </a:solidFill>
                <a:latin typeface="Lato"/>
                <a:ea typeface="AppleSystemUIFont"/>
              </a:rPr>
              <a:t>, ang </a:t>
            </a:r>
            <a:r>
              <a:rPr b="1" lang="en-PH" sz="1800" spc="-1" strike="noStrike">
                <a:solidFill>
                  <a:srgbClr val="000000"/>
                </a:solidFill>
                <a:latin typeface="Lato"/>
                <a:ea typeface="AppleSystemUIFont"/>
              </a:rPr>
              <a:t>Kaharian ng Italy</a:t>
            </a:r>
            <a:r>
              <a:rPr b="0" lang="en-PH" sz="1800" spc="-1" strike="noStrike">
                <a:solidFill>
                  <a:srgbClr val="000000"/>
                </a:solidFill>
                <a:latin typeface="Lato"/>
                <a:ea typeface="AppleSystemUIFont"/>
              </a:rPr>
              <a:t>, at maraming iba pang mga teritoryo.</a:t>
            </a:r>
            <a:endParaRPr b="0" lang="en-PH" sz="1800" spc="-1" strike="noStrike">
              <a:solidFill>
                <a:srgbClr val="000000"/>
              </a:solidFill>
              <a:latin typeface="Lato"/>
              <a:ea typeface="AppleSystemUIFont"/>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Humina at tuluyang nawasak ang imperyo noong 1806 nang tuluyang binitiwan ni </a:t>
            </a:r>
            <a:r>
              <a:rPr b="1" lang="en-PH" sz="1800" spc="-1" strike="noStrike">
                <a:solidFill>
                  <a:srgbClr val="000000"/>
                </a:solidFill>
                <a:latin typeface="Lato"/>
                <a:ea typeface="AppleSystemUIFont"/>
              </a:rPr>
              <a:t>Emperador Francis II</a:t>
            </a:r>
            <a:r>
              <a:rPr b="0" lang="en-PH" sz="1800" spc="-1" strike="noStrike">
                <a:solidFill>
                  <a:srgbClr val="000000"/>
                </a:solidFill>
                <a:latin typeface="Lato"/>
                <a:ea typeface="AppleSystemUIFont"/>
              </a:rPr>
              <a:t> ang Banal na Imperyong Romano bilang pagbibigay-pugay at pakikipagtulungan kay </a:t>
            </a:r>
            <a:r>
              <a:rPr b="1" lang="en-PH" sz="1800" spc="-1" strike="noStrike">
                <a:solidFill>
                  <a:srgbClr val="000000"/>
                </a:solidFill>
                <a:latin typeface="Lato"/>
                <a:ea typeface="AppleSystemUIFont"/>
              </a:rPr>
              <a:t>Napoleon I</a:t>
            </a:r>
            <a:r>
              <a:rPr b="0" lang="en-PH" sz="1800" spc="-1" strike="noStrike">
                <a:solidFill>
                  <a:srgbClr val="000000"/>
                </a:solidFill>
                <a:latin typeface="Lato"/>
                <a:ea typeface="AppleSystemUIFont"/>
              </a:rPr>
              <a:t>.</a:t>
            </a:r>
            <a:endParaRPr b="0" lang="en-PH" sz="1800" spc="-1" strike="noStrike">
              <a:solidFill>
                <a:srgbClr val="000000"/>
              </a:solidFill>
              <a:latin typeface="Lato"/>
              <a:ea typeface="AppleSystemUIFont"/>
            </a:endParaRPr>
          </a:p>
        </p:txBody>
      </p:sp>
      <p:pic>
        <p:nvPicPr>
          <p:cNvPr id="168" name="" descr=""/>
          <p:cNvPicPr/>
          <p:nvPr/>
        </p:nvPicPr>
        <p:blipFill>
          <a:blip r:embed="rId1"/>
          <a:stretch/>
        </p:blipFill>
        <p:spPr>
          <a:xfrm>
            <a:off x="7765200" y="1586160"/>
            <a:ext cx="3377160" cy="3568680"/>
          </a:xfrm>
          <a:prstGeom prst="rect">
            <a:avLst/>
          </a:prstGeom>
          <a:ln w="0">
            <a:noFill/>
          </a:ln>
        </p:spPr>
      </p:pic>
      <p:sp>
        <p:nvSpPr>
          <p:cNvPr id="169" name=""/>
          <p:cNvSpPr txBox="1"/>
          <p:nvPr/>
        </p:nvSpPr>
        <p:spPr>
          <a:xfrm>
            <a:off x="7659720" y="5217480"/>
            <a:ext cx="3649680" cy="739080"/>
          </a:xfrm>
          <a:prstGeom prst="rect">
            <a:avLst/>
          </a:prstGeom>
          <a:noFill/>
          <a:ln w="0">
            <a:noFill/>
          </a:ln>
        </p:spPr>
        <p:txBody>
          <a:bodyPr lIns="90000" rIns="90000" tIns="45000" bIns="45000" anchor="t">
            <a:noAutofit/>
          </a:bodyPr>
          <a:p>
            <a:pPr algn="ctr"/>
            <a:r>
              <a:rPr b="0" lang="en-PH" sz="1200" spc="-1" strike="noStrike">
                <a:solidFill>
                  <a:srgbClr val="262626"/>
                </a:solidFill>
                <a:latin typeface="Lato"/>
              </a:rPr>
              <a:t>Holy Roman Empire 1000 map-fr.svg: Sémhurderivative work: OwenBlacker | Discussion, CC BY-SA 3.0 via Wikimedia Commons</a:t>
            </a:r>
            <a:endParaRPr b="0" lang="en-PH" sz="1200" spc="-1" strike="noStrike">
              <a:solidFill>
                <a:srgbClr val="262626"/>
              </a:solidFill>
              <a:latin typeface="Lato"/>
              <a:ea typeface=""/>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Rectangle 21"/>
          <p:cNvSpPr/>
          <p:nvPr/>
        </p:nvSpPr>
        <p:spPr>
          <a:xfrm>
            <a:off x="-113040" y="532080"/>
            <a:ext cx="10706400" cy="7452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1" name="Rectangle 22"/>
          <p:cNvSpPr/>
          <p:nvPr/>
        </p:nvSpPr>
        <p:spPr>
          <a:xfrm>
            <a:off x="426960" y="532080"/>
            <a:ext cx="101664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900" spc="-1" strike="noStrike">
                <a:solidFill>
                  <a:srgbClr val="ffffff"/>
                </a:solidFill>
                <a:latin typeface="Montserrat Medium"/>
                <a:ea typeface="DejaVu Sans"/>
              </a:rPr>
              <a:t>Ang Banal na Imperyong Romano  </a:t>
            </a:r>
            <a:r>
              <a:rPr b="1" i="1" lang="en-PH" sz="2900" spc="-1" strike="noStrike">
                <a:solidFill>
                  <a:srgbClr val="ffffff"/>
                </a:solidFill>
                <a:latin typeface="Montserrat Medium"/>
                <a:ea typeface="DejaVu Sans"/>
              </a:rPr>
              <a:t>(Holy Roman Empire)</a:t>
            </a:r>
            <a:endParaRPr b="0" lang="en-PH" sz="29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72" name=""/>
          <p:cNvGraphicFramePr/>
          <p:nvPr/>
        </p:nvGraphicFramePr>
        <p:xfrm>
          <a:off x="608400" y="1410840"/>
          <a:ext cx="10806120" cy="4732560"/>
        </p:xfrm>
        <a:graphic>
          <a:graphicData uri="http://schemas.openxmlformats.org/drawingml/2006/table">
            <a:tbl>
              <a:tblPr/>
              <a:tblGrid>
                <a:gridCol w="4663440"/>
                <a:gridCol w="6143040"/>
              </a:tblGrid>
              <a:tr h="628200">
                <a:tc>
                  <a:txBody>
                    <a:bodyPr lIns="90000" rIns="90000" tIns="46800" bIns="46800" anchor="ctr">
                      <a:noAutofit/>
                    </a:bodyPr>
                    <a:p>
                      <a:pPr algn="ctr"/>
                      <a:r>
                        <a:rPr b="1" lang="en-PH" sz="1800" spc="-1" strike="noStrike">
                          <a:solidFill>
                            <a:srgbClr val="000000"/>
                          </a:solidFill>
                          <a:latin typeface="Lato"/>
                        </a:rPr>
                        <a:t>Pinuno/ Emperador</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eeeeee"/>
                    </a:solidFill>
                  </a:tcPr>
                </a:tc>
                <a:tc>
                  <a:txBody>
                    <a:bodyPr lIns="90000" rIns="90000" tIns="46800" bIns="46800" anchor="t">
                      <a:noAutofit/>
                    </a:bodyPr>
                    <a:p>
                      <a:pPr algn="ctr"/>
                      <a:r>
                        <a:rPr b="1" lang="en-PH" sz="1800" spc="-1" strike="noStrike">
                          <a:solidFill>
                            <a:srgbClr val="000000"/>
                          </a:solidFill>
                          <a:latin typeface="Lato"/>
                        </a:rPr>
                        <a:t>Mga Gawaing Nagpalakas at Nagpalawak sa Kapangyarihan ng Simbahan</a:t>
                      </a:r>
                      <a:endParaRPr b="1"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eeeeee"/>
                    </a:solidFill>
                  </a:tcPr>
                </a:tc>
              </a:tr>
              <a:tr h="1368000">
                <a:tc>
                  <a:txBody>
                    <a:bodyPr lIns="90000" rIns="90000" tIns="46800" bIns="46800" anchor="ctr">
                      <a:noAutofit/>
                    </a:bodyPr>
                    <a:p>
                      <a:r>
                        <a:rPr b="1" lang="en-PH" sz="1800" spc="-1" strike="noStrike">
                          <a:solidFill>
                            <a:srgbClr val="000000"/>
                          </a:solidFill>
                          <a:latin typeface="Lato"/>
                        </a:rPr>
                        <a:t>Charles Martel (732 CE)</a:t>
                      </a:r>
                      <a:endParaRPr b="0" lang="en-PH" sz="1800" spc="-1" strike="noStrike">
                        <a:solidFill>
                          <a:srgbClr val="000000"/>
                        </a:solidFill>
                        <a:latin typeface="Lato"/>
                      </a:endParaRPr>
                    </a:p>
                    <a:p>
                      <a:r>
                        <a:rPr b="0" lang="en-PH" sz="1800" spc="-1" strike="noStrike">
                          <a:solidFill>
                            <a:srgbClr val="000000"/>
                          </a:solidFill>
                          <a:latin typeface="Lato"/>
                        </a:rPr>
                        <a:t>Malakas na pinuno ngunit hindi naging hari.</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rPr>
                        <a:t>Tinalo niya ang mga Muslim sa labanan sa Tours.</a:t>
                      </a:r>
                      <a:endParaRPr b="0" lang="en-PH" sz="1800" spc="-1" strike="noStrike">
                        <a:solidFill>
                          <a:srgbClr val="000000"/>
                        </a:solidFill>
                        <a:latin typeface="Lato"/>
                      </a:endParaRPr>
                    </a:p>
                    <a:p>
                      <a:pPr marL="216000" indent="-216000" algn="just">
                        <a:buClr>
                          <a:srgbClr val="000000"/>
                        </a:buClr>
                        <a:buSzPct val="45000"/>
                        <a:buFont typeface="Wingdings" charset="2"/>
                        <a:buChar char=""/>
                      </a:pPr>
                      <a:r>
                        <a:rPr b="0" lang="en-PH" sz="1800" spc="-1" strike="noStrike">
                          <a:solidFill>
                            <a:srgbClr val="000000"/>
                          </a:solidFill>
                          <a:latin typeface="Lato"/>
                        </a:rPr>
                        <a:t>Itinaguyod niya ang gawain ni Saint Boniface, isang nangungunang misyonero na nagtagumpay na gawing Kristiyano ang Alemanya.</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050120">
                <a:tc>
                  <a:txBody>
                    <a:bodyPr lIns="90000" rIns="90000" tIns="46800" bIns="46800" anchor="ctr">
                      <a:noAutofit/>
                    </a:bodyPr>
                    <a:p>
                      <a:r>
                        <a:rPr b="1" lang="en-PH" sz="1800" spc="-1" strike="noStrike">
                          <a:solidFill>
                            <a:srgbClr val="000000"/>
                          </a:solidFill>
                          <a:latin typeface="Lato"/>
                        </a:rPr>
                        <a:t>Pepin the Short (751)</a:t>
                      </a:r>
                      <a:endParaRPr b="0" lang="en-PH" sz="1800" spc="-1" strike="noStrike">
                        <a:solidFill>
                          <a:srgbClr val="000000"/>
                        </a:solidFill>
                        <a:latin typeface="Lato"/>
                      </a:endParaRPr>
                    </a:p>
                    <a:p>
                      <a:r>
                        <a:rPr b="0" lang="en-PH" sz="1800" spc="-1" strike="noStrike">
                          <a:solidFill>
                            <a:srgbClr val="000000"/>
                          </a:solidFill>
                          <a:latin typeface="Lato"/>
                        </a:rPr>
                        <a:t>Haring Carolingian</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rPr>
                        <a:t>Pinamunuan ang sandatahang lakas na nagbanta sa kapapahan. Isinalin ni Pepin ang mga estado at teritoryo ng Lombard sa kapapahan.</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686240">
                <a:tc>
                  <a:txBody>
                    <a:bodyPr lIns="90000" rIns="90000" tIns="46800" bIns="46800" anchor="ctr">
                      <a:noAutofit/>
                    </a:bodyPr>
                    <a:p>
                      <a:r>
                        <a:rPr b="1" lang="en-PH" sz="1800" spc="-1" strike="noStrike">
                          <a:solidFill>
                            <a:srgbClr val="000000"/>
                          </a:solidFill>
                          <a:latin typeface="Lato"/>
                        </a:rPr>
                        <a:t>Charlemagne the Great (768 CE)</a:t>
                      </a:r>
                      <a:endParaRPr b="0" lang="en-PH" sz="1800" spc="-1" strike="noStrike">
                        <a:solidFill>
                          <a:srgbClr val="000000"/>
                        </a:solidFill>
                        <a:latin typeface="Lato"/>
                      </a:endParaRPr>
                    </a:p>
                    <a:p>
                      <a:r>
                        <a:rPr b="0" lang="en-PH" sz="1800" spc="-1" strike="noStrike">
                          <a:solidFill>
                            <a:srgbClr val="000000"/>
                          </a:solidFill>
                          <a:latin typeface="Lato"/>
                        </a:rPr>
                        <a:t>Hari ng Franks at Lombards (768–814 CE), unang emperador (800–814 CE) ng Banal na Imperyong Romano o Holy Roman Empire</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rPr>
                        <a:t>Pinrotektahan ni Charlemagne ang kapakanan ng papa at winakasan ang pag-aalsa laban dito. Itinanghal na unang hari at kinoronahan ni Papa Leo III. Siya ang kaunaunahang emperador ng Banal na Imperyong Romano.</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2031</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2023-05-04T11:04:12Z</dcterms:modified>
  <cp:revision>210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