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000" cy="6851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880" cy="2792880"/>
          </a:xfrm>
          <a:prstGeom prst="rect">
            <a:avLst/>
          </a:prstGeom>
          <a:ln w="0">
            <a:noFill/>
          </a:ln>
        </p:spPr>
      </p:pic>
      <p:sp>
        <p:nvSpPr>
          <p:cNvPr id="2" name="Rectangle 5"/>
          <p:cNvSpPr/>
          <p:nvPr/>
        </p:nvSpPr>
        <p:spPr>
          <a:xfrm>
            <a:off x="3487320" y="1475280"/>
            <a:ext cx="8698320" cy="3856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8320" cy="378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000" cy="628920"/>
          </a:xfrm>
          <a:prstGeom prst="rect">
            <a:avLst/>
          </a:prstGeom>
          <a:ln w="0">
            <a:noFill/>
          </a:ln>
        </p:spPr>
      </p:pic>
      <p:sp>
        <p:nvSpPr>
          <p:cNvPr id="43" name="Rectangle 7"/>
          <p:cNvSpPr/>
          <p:nvPr/>
        </p:nvSpPr>
        <p:spPr>
          <a:xfrm>
            <a:off x="10868760" y="0"/>
            <a:ext cx="964440" cy="964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520" cy="1028520"/>
          </a:xfrm>
          <a:prstGeom prst="rect">
            <a:avLst/>
          </a:prstGeom>
          <a:ln w="0">
            <a:noFill/>
          </a:ln>
        </p:spPr>
      </p:pic>
      <p:sp>
        <p:nvSpPr>
          <p:cNvPr id="45" name="TextBox 9"/>
          <p:cNvSpPr/>
          <p:nvPr/>
        </p:nvSpPr>
        <p:spPr>
          <a:xfrm>
            <a:off x="185400" y="6362280"/>
            <a:ext cx="468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320" cy="3378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490560" y="3013920"/>
            <a:ext cx="8701200" cy="83052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Basic Principles of Mendelian Genetics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Box 10"/>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54" name=""/>
          <p:cNvSpPr/>
          <p:nvPr/>
        </p:nvSpPr>
        <p:spPr>
          <a:xfrm>
            <a:off x="720000" y="1365120"/>
            <a:ext cx="10796760" cy="2234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The Punnett square above shows the results of the cross between a tall (TT) pea plant and a short (tt) plant which can be interpreted by using ratio and percentage. It shows that an F</a:t>
            </a:r>
            <a:r>
              <a:rPr b="0" lang="en-PH" sz="1800" spc="-1" strike="noStrike" baseline="-8000">
                <a:latin typeface="Lato"/>
              </a:rPr>
              <a:t>1</a:t>
            </a:r>
            <a:r>
              <a:rPr b="0" lang="en-PH" sz="1800" spc="-1" strike="noStrike">
                <a:latin typeface="Lato"/>
              </a:rPr>
              <a:t> generation of 100% tall plants was produced from the cross. The question, “Have the recessive alleles disappeared?” was answered when Mendel got the results of F</a:t>
            </a:r>
            <a:r>
              <a:rPr b="0" lang="en-PH" sz="1800" spc="-1" strike="noStrike" baseline="-8000">
                <a:latin typeface="Lato"/>
              </a:rPr>
              <a:t>2</a:t>
            </a:r>
            <a:r>
              <a:rPr b="0" lang="en-PH" sz="1800" spc="-1" strike="noStrike">
                <a:latin typeface="Lato"/>
              </a:rPr>
              <a:t> Generation from the self-pollination of F 1 plants.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Based on the results, it can be said that recessive traits will appear only in homozygous condition, that is when the dominant allele is not present.</a:t>
            </a:r>
            <a:endParaRPr b="0" lang="en-PH" sz="1800" spc="-1" strike="noStrike">
              <a:latin typeface="Arial"/>
            </a:endParaRPr>
          </a:p>
        </p:txBody>
      </p:sp>
      <p:pic>
        <p:nvPicPr>
          <p:cNvPr id="155" name="" descr=""/>
          <p:cNvPicPr/>
          <p:nvPr/>
        </p:nvPicPr>
        <p:blipFill>
          <a:blip r:embed="rId1"/>
          <a:stretch/>
        </p:blipFill>
        <p:spPr>
          <a:xfrm>
            <a:off x="1546200" y="3780000"/>
            <a:ext cx="3133440" cy="2159640"/>
          </a:xfrm>
          <a:prstGeom prst="rect">
            <a:avLst/>
          </a:prstGeom>
          <a:ln w="0">
            <a:noFill/>
          </a:ln>
        </p:spPr>
      </p:pic>
      <p:sp>
        <p:nvSpPr>
          <p:cNvPr id="156" name=""/>
          <p:cNvSpPr/>
          <p:nvPr/>
        </p:nvSpPr>
        <p:spPr>
          <a:xfrm>
            <a:off x="5040000" y="4320000"/>
            <a:ext cx="5939640" cy="125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(Genetic makeup) Genotypic ratio: 1 TT: 2 Tt: 1 tt</a:t>
            </a:r>
            <a:endParaRPr b="0" lang="en-PH" sz="1800" spc="-1" strike="noStrike">
              <a:latin typeface="Arial"/>
            </a:endParaRPr>
          </a:p>
          <a:p>
            <a:pPr>
              <a:lnSpc>
                <a:spcPct val="100000"/>
              </a:lnSpc>
              <a:buNone/>
            </a:pPr>
            <a:r>
              <a:rPr b="0" lang="en-PH" sz="1800" spc="-1" strike="noStrike">
                <a:latin typeface="Lato"/>
              </a:rPr>
              <a:t>(Physical appearance) Phenotypic ratio: 3 tall: 1 short</a:t>
            </a:r>
            <a:endParaRPr b="0" lang="en-PH" sz="1800" spc="-1" strike="noStrike">
              <a:latin typeface="Arial"/>
            </a:endParaRPr>
          </a:p>
          <a:p>
            <a:pPr>
              <a:lnSpc>
                <a:spcPct val="100000"/>
              </a:lnSpc>
              <a:buNone/>
            </a:pPr>
            <a:r>
              <a:rPr b="0" lang="en-PH" sz="1800" spc="-1" strike="noStrike">
                <a:latin typeface="Lato"/>
              </a:rPr>
              <a:t>Interpretation: 75% tall and 25% short plants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Box 11"/>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58" name=""/>
          <p:cNvSpPr/>
          <p:nvPr/>
        </p:nvSpPr>
        <p:spPr>
          <a:xfrm>
            <a:off x="720000" y="1260000"/>
            <a:ext cx="10979640" cy="1652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Dihybrid Inheritance</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In real life, more than one trait gets passed on from parents to offspring. You may also study the inheritance of two traits simultaneously by the use of dihybrid crossing. Dihybrid cross is the cross involving two characters.</a:t>
            </a:r>
            <a:endParaRPr b="0" lang="en-PH" sz="1800" spc="-1" strike="noStrike">
              <a:latin typeface="Arial"/>
            </a:endParaRPr>
          </a:p>
        </p:txBody>
      </p:sp>
      <p:graphicFrame>
        <p:nvGraphicFramePr>
          <p:cNvPr id="159" name=""/>
          <p:cNvGraphicFramePr/>
          <p:nvPr/>
        </p:nvGraphicFramePr>
        <p:xfrm>
          <a:off x="837000" y="3141000"/>
          <a:ext cx="10619280" cy="2796840"/>
        </p:xfrm>
        <a:graphic>
          <a:graphicData uri="http://schemas.openxmlformats.org/drawingml/2006/table">
            <a:tbl>
              <a:tblPr/>
              <a:tblGrid>
                <a:gridCol w="3539160"/>
                <a:gridCol w="3539160"/>
                <a:gridCol w="3541320"/>
              </a:tblGrid>
              <a:tr h="491040">
                <a:tc>
                  <a:txBody>
                    <a:bodyPr lIns="90000" rIns="90000" anchor="t">
                      <a:noAutofit/>
                    </a:bodyPr>
                    <a:p>
                      <a:pPr algn="ctr">
                        <a:lnSpc>
                          <a:spcPct val="100000"/>
                        </a:lnSpc>
                        <a:buNone/>
                      </a:pPr>
                      <a:r>
                        <a:rPr b="1" lang="en-PH" sz="1800" spc="-1" strike="noStrike">
                          <a:latin typeface="Lato"/>
                        </a:rPr>
                        <a:t>Character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Trait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Allele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66920">
                <a:tc rowSpan="2">
                  <a:txBody>
                    <a:bodyPr lIns="90000" rIns="90000" anchor="t">
                      <a:noAutofit/>
                    </a:bodyPr>
                    <a:p>
                      <a:pPr>
                        <a:lnSpc>
                          <a:spcPct val="100000"/>
                        </a:lnSpc>
                        <a:buNone/>
                      </a:pPr>
                      <a:r>
                        <a:rPr b="0" lang="en-PH" sz="1800" spc="-1" strike="noStrike">
                          <a:latin typeface="Lato"/>
                        </a:rPr>
                        <a:t>Seed Shape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Round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05800">
                <a:tc vMerge="1">
                  <a:tcPr anchor="t" marL="90000" marR="90000">
                    <a:solidFill>
                      <a:srgbClr val="729fcf"/>
                    </a:solidFill>
                  </a:tcPr>
                </a:tc>
                <a:tc>
                  <a:txBody>
                    <a:bodyPr lIns="90000" rIns="90000" anchor="t">
                      <a:noAutofit/>
                    </a:bodyPr>
                    <a:p>
                      <a:pPr algn="ctr">
                        <a:lnSpc>
                          <a:spcPct val="100000"/>
                        </a:lnSpc>
                        <a:buNone/>
                      </a:pPr>
                      <a:r>
                        <a:rPr b="0" lang="en-PH" sz="1800" spc="-1" strike="noStrike">
                          <a:latin typeface="Lato"/>
                        </a:rPr>
                        <a:t>Wrinkled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92480">
                <a:tc rowSpan="2">
                  <a:txBody>
                    <a:bodyPr lIns="90000" rIns="90000" anchor="t">
                      <a:noAutofit/>
                    </a:bodyPr>
                    <a:p>
                      <a:pPr>
                        <a:lnSpc>
                          <a:spcPct val="100000"/>
                        </a:lnSpc>
                        <a:buNone/>
                      </a:pPr>
                      <a:r>
                        <a:rPr b="0" lang="en-PH" sz="1800" spc="-1" strike="noStrike">
                          <a:latin typeface="Lato"/>
                        </a:rPr>
                        <a:t>Color of the Cotyledon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Yellow</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840960">
                <a:tc vMerge="1">
                  <a:tcPr anchor="t" marL="90000" marR="90000">
                    <a:solidFill>
                      <a:srgbClr val="729fcf"/>
                    </a:solidFill>
                  </a:tcPr>
                </a:tc>
                <a:tc>
                  <a:txBody>
                    <a:bodyPr lIns="90000" rIns="90000" anchor="t">
                      <a:noAutofit/>
                    </a:bodyPr>
                    <a:p>
                      <a:pPr algn="ctr">
                        <a:lnSpc>
                          <a:spcPct val="100000"/>
                        </a:lnSpc>
                        <a:buNone/>
                      </a:pPr>
                      <a:r>
                        <a:rPr b="0" lang="en-PH" sz="1800" spc="-1" strike="noStrike">
                          <a:latin typeface="Lato"/>
                        </a:rPr>
                        <a:t>Green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Box 12"/>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61" name=""/>
          <p:cNvSpPr/>
          <p:nvPr/>
        </p:nvSpPr>
        <p:spPr>
          <a:xfrm>
            <a:off x="778680" y="1096920"/>
            <a:ext cx="1074096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Using the data in the table below about the traits of seed shape and color of the cotyledon, we can get the possible combinations as shown in the table.</a:t>
            </a:r>
            <a:endParaRPr b="0" lang="en-PH" sz="1800" spc="-1" strike="noStrike">
              <a:latin typeface="Arial"/>
            </a:endParaRPr>
          </a:p>
        </p:txBody>
      </p:sp>
      <p:graphicFrame>
        <p:nvGraphicFramePr>
          <p:cNvPr id="162" name=""/>
          <p:cNvGraphicFramePr/>
          <p:nvPr/>
        </p:nvGraphicFramePr>
        <p:xfrm>
          <a:off x="2824560" y="2032560"/>
          <a:ext cx="6460920" cy="3271320"/>
        </p:xfrm>
        <a:graphic>
          <a:graphicData uri="http://schemas.openxmlformats.org/drawingml/2006/table">
            <a:tbl>
              <a:tblPr/>
              <a:tblGrid>
                <a:gridCol w="3230280"/>
                <a:gridCol w="3231000"/>
              </a:tblGrid>
              <a:tr h="282600">
                <a:tc>
                  <a:txBody>
                    <a:bodyPr lIns="90000" rIns="90000" anchor="t">
                      <a:noAutofit/>
                    </a:bodyPr>
                    <a:p>
                      <a:pPr algn="ctr">
                        <a:lnSpc>
                          <a:spcPct val="100000"/>
                        </a:lnSpc>
                        <a:buNone/>
                      </a:pPr>
                      <a:r>
                        <a:rPr b="1" lang="en-PH" sz="1800" spc="-1" strike="noStrike">
                          <a:latin typeface="Lato"/>
                        </a:rPr>
                        <a:t>Genotypes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Phenotypes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266040">
                <a:tc>
                  <a:txBody>
                    <a:bodyPr lIns="90000" rIns="90000" anchor="t">
                      <a:noAutofit/>
                    </a:bodyPr>
                    <a:p>
                      <a:pPr algn="ctr">
                        <a:lnSpc>
                          <a:spcPct val="100000"/>
                        </a:lnSpc>
                        <a:buNone/>
                      </a:pPr>
                      <a:r>
                        <a:rPr b="0" lang="en-PH" sz="1800" spc="-1" strike="noStrike">
                          <a:latin typeface="Lato"/>
                        </a:rPr>
                        <a:t>RRYY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Round Yellow</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298080">
                <a:tc>
                  <a:txBody>
                    <a:bodyPr lIns="90000" rIns="90000" anchor="t">
                      <a:noAutofit/>
                    </a:bodyPr>
                    <a:p>
                      <a:pPr algn="ctr">
                        <a:lnSpc>
                          <a:spcPct val="100000"/>
                        </a:lnSpc>
                        <a:buNone/>
                      </a:pPr>
                      <a:r>
                        <a:rPr b="0" lang="en-PH" sz="1800" spc="-1" strike="noStrike">
                          <a:latin typeface="Lato"/>
                        </a:rPr>
                        <a:t>RRYy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Round Yellow</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11400">
                <a:tc>
                  <a:txBody>
                    <a:bodyPr lIns="90000" rIns="90000" anchor="t">
                      <a:noAutofit/>
                    </a:bodyPr>
                    <a:p>
                      <a:pPr algn="ctr">
                        <a:lnSpc>
                          <a:spcPct val="100000"/>
                        </a:lnSpc>
                        <a:buNone/>
                      </a:pPr>
                      <a:r>
                        <a:rPr b="0" lang="en-PH" sz="1800" spc="-1" strike="noStrike">
                          <a:latin typeface="Lato"/>
                        </a:rPr>
                        <a:t>RrYY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Round Yellow</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24000">
                <a:tc>
                  <a:txBody>
                    <a:bodyPr lIns="90000" rIns="90000" anchor="t">
                      <a:noAutofit/>
                    </a:bodyPr>
                    <a:p>
                      <a:pPr algn="ctr">
                        <a:lnSpc>
                          <a:spcPct val="100000"/>
                        </a:lnSpc>
                        <a:buNone/>
                      </a:pPr>
                      <a:r>
                        <a:rPr b="0" lang="en-PH" sz="1800" spc="-1" strike="noStrike">
                          <a:latin typeface="Lato"/>
                        </a:rPr>
                        <a:t>RrYy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Round Yellow</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63240">
                <a:tc>
                  <a:txBody>
                    <a:bodyPr lIns="90000" rIns="90000" anchor="t">
                      <a:noAutofit/>
                    </a:bodyPr>
                    <a:p>
                      <a:pPr algn="ctr">
                        <a:lnSpc>
                          <a:spcPct val="100000"/>
                        </a:lnSpc>
                        <a:buNone/>
                      </a:pPr>
                      <a:r>
                        <a:rPr b="0" lang="en-PH" sz="1800" spc="-1" strike="noStrike">
                          <a:latin typeface="Lato"/>
                        </a:rPr>
                        <a:t>RRyy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Round Green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75840">
                <a:tc>
                  <a:txBody>
                    <a:bodyPr lIns="90000" rIns="90000" anchor="t">
                      <a:noAutofit/>
                    </a:bodyPr>
                    <a:p>
                      <a:pPr algn="ctr">
                        <a:lnSpc>
                          <a:spcPct val="100000"/>
                        </a:lnSpc>
                        <a:buNone/>
                      </a:pPr>
                      <a:r>
                        <a:rPr b="0" lang="en-PH" sz="1800" spc="-1" strike="noStrike">
                          <a:latin typeface="Lato"/>
                        </a:rPr>
                        <a:t>Rryy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Round Green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50280">
                <a:tc>
                  <a:txBody>
                    <a:bodyPr lIns="90000" rIns="90000" anchor="t">
                      <a:noAutofit/>
                    </a:bodyPr>
                    <a:p>
                      <a:pPr algn="ctr">
                        <a:lnSpc>
                          <a:spcPct val="100000"/>
                        </a:lnSpc>
                        <a:buNone/>
                      </a:pPr>
                      <a:r>
                        <a:rPr b="0" lang="en-PH" sz="1800" spc="-1" strike="noStrike">
                          <a:latin typeface="Lato"/>
                        </a:rPr>
                        <a:t>rrYY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Wrinkled Yellow</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t">
                      <a:noAutofit/>
                    </a:bodyPr>
                    <a:p>
                      <a:pPr algn="ctr">
                        <a:lnSpc>
                          <a:spcPct val="100000"/>
                        </a:lnSpc>
                        <a:buNone/>
                      </a:pPr>
                      <a:r>
                        <a:rPr b="0" lang="en-PH" sz="1800" spc="-1" strike="noStrike">
                          <a:latin typeface="Lato"/>
                        </a:rPr>
                        <a:t>rrYy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Wrinkled Yellow</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50280">
                <a:tc>
                  <a:txBody>
                    <a:bodyPr lIns="90000" rIns="90000" anchor="t">
                      <a:noAutofit/>
                    </a:bodyPr>
                    <a:p>
                      <a:pPr algn="ctr">
                        <a:lnSpc>
                          <a:spcPct val="100000"/>
                        </a:lnSpc>
                        <a:buNone/>
                      </a:pPr>
                      <a:r>
                        <a:rPr b="0" lang="en-PH" sz="1800" spc="-1" strike="noStrike">
                          <a:latin typeface="Lato"/>
                        </a:rPr>
                        <a:t>rryy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Wrinkled Green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Box 13"/>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64" name=""/>
          <p:cNvSpPr/>
          <p:nvPr/>
        </p:nvSpPr>
        <p:spPr>
          <a:xfrm>
            <a:off x="720000" y="1024200"/>
            <a:ext cx="11159640" cy="3475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highlight>
                  <a:srgbClr val="ffff00"/>
                </a:highlight>
                <a:latin typeface="Lato"/>
              </a:rPr>
              <a:t>Sample Problem:</a:t>
            </a:r>
            <a:endParaRPr b="0" lang="en-PH" sz="1800" spc="-1" strike="noStrike">
              <a:latin typeface="Arial"/>
            </a:endParaRPr>
          </a:p>
          <a:p>
            <a:pPr>
              <a:lnSpc>
                <a:spcPct val="100000"/>
              </a:lnSpc>
              <a:buNone/>
            </a:pPr>
            <a:r>
              <a:rPr b="0" lang="en-PH" sz="1800" spc="-1" strike="noStrike">
                <a:latin typeface="Lato"/>
              </a:rPr>
              <a:t>Pea plants with round (R) seeds and yellow (Y) cotyledons undergo self-pollination. If they are heterozygous for the trait, find the possible phenotypes of their offspring.</a:t>
            </a:r>
            <a:endParaRPr b="0" lang="en-PH" sz="1800" spc="-1" strike="noStrike">
              <a:latin typeface="Arial"/>
            </a:endParaRPr>
          </a:p>
          <a:p>
            <a:pPr>
              <a:lnSpc>
                <a:spcPct val="100000"/>
              </a:lnSpc>
              <a:buNone/>
            </a:pPr>
            <a:r>
              <a:rPr b="1" lang="en-PH" sz="1800" spc="-1" strike="noStrike">
                <a:latin typeface="Lato"/>
              </a:rPr>
              <a:t>Given</a:t>
            </a:r>
            <a:r>
              <a:rPr b="0" lang="en-PH" sz="1800" spc="-1" strike="noStrike">
                <a:latin typeface="Lato"/>
              </a:rPr>
              <a:t>: Genotypes of the P generation: RrYy Å x  RrYy</a:t>
            </a:r>
            <a:endParaRPr b="0" lang="en-PH" sz="1800" spc="-1" strike="noStrike">
              <a:latin typeface="Arial"/>
            </a:endParaRPr>
          </a:p>
          <a:p>
            <a:pPr>
              <a:lnSpc>
                <a:spcPct val="100000"/>
              </a:lnSpc>
              <a:buNone/>
            </a:pPr>
            <a:r>
              <a:rPr b="1" lang="en-PH" sz="1800" spc="-1" strike="noStrike">
                <a:highlight>
                  <a:srgbClr val="ffff00"/>
                </a:highlight>
                <a:latin typeface="Lato"/>
              </a:rPr>
              <a:t>Step 1</a:t>
            </a:r>
            <a:r>
              <a:rPr b="1" lang="en-PH" sz="1800" spc="-1" strike="noStrike">
                <a:latin typeface="Lato"/>
              </a:rPr>
              <a:t>:</a:t>
            </a:r>
            <a:r>
              <a:rPr b="0" lang="en-PH" sz="1800" spc="-1" strike="noStrike">
                <a:latin typeface="Lato"/>
              </a:rPr>
              <a:t> Use the FOIL (First, Outer, Inner, and Last) method to create the combinations of</a:t>
            </a:r>
            <a:endParaRPr b="0" lang="en-PH" sz="1800" spc="-1" strike="noStrike">
              <a:latin typeface="Arial"/>
            </a:endParaRPr>
          </a:p>
          <a:p>
            <a:pPr>
              <a:lnSpc>
                <a:spcPct val="100000"/>
              </a:lnSpc>
              <a:buNone/>
            </a:pPr>
            <a:r>
              <a:rPr b="0" lang="en-PH" sz="1800" spc="-1" strike="noStrike">
                <a:latin typeface="Lato"/>
              </a:rPr>
              <a:t>alleles out of RrYy.</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Alleles of one parent: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RY, Ry, rY, ry</a:t>
            </a:r>
            <a:endParaRPr b="0" lang="en-PH" sz="1800" spc="-1" strike="noStrike">
              <a:latin typeface="Arial"/>
            </a:endParaRPr>
          </a:p>
          <a:p>
            <a:pPr>
              <a:lnSpc>
                <a:spcPct val="100000"/>
              </a:lnSpc>
              <a:buNone/>
            </a:pPr>
            <a:r>
              <a:rPr b="0" lang="en-PH" sz="1800" spc="-1" strike="noStrike">
                <a:latin typeface="Lato"/>
              </a:rPr>
              <a:t>Since both parents have the same genotype, the other parent also has the same set of alleles.</a:t>
            </a:r>
            <a:endParaRPr b="0" lang="en-PH" sz="1800" spc="-1" strike="noStrike">
              <a:latin typeface="Arial"/>
            </a:endParaRPr>
          </a:p>
          <a:p>
            <a:pPr>
              <a:lnSpc>
                <a:spcPct val="100000"/>
              </a:lnSpc>
              <a:buNone/>
            </a:pPr>
            <a:r>
              <a:rPr b="1" lang="en-PH" sz="1800" spc="-1" strike="noStrike">
                <a:highlight>
                  <a:srgbClr val="ffff00"/>
                </a:highlight>
                <a:latin typeface="Lato"/>
              </a:rPr>
              <a:t>Step 2</a:t>
            </a:r>
            <a:r>
              <a:rPr b="1" lang="en-PH" sz="1800" spc="-1" strike="noStrike">
                <a:latin typeface="Lato"/>
              </a:rPr>
              <a:t>:</a:t>
            </a:r>
            <a:r>
              <a:rPr b="0" lang="en-PH" sz="1800" spc="-1" strike="noStrike">
                <a:latin typeface="Lato"/>
              </a:rPr>
              <a:t> After determining the alleles, construct the Punnett square (a 4 Å~ 4 table) and write the alleles of one parent on one side (vertically) and the alleles of the other parent on another side (horizontally).</a:t>
            </a:r>
            <a:endParaRPr b="0" lang="en-PH" sz="1800" spc="-1" strike="noStrike">
              <a:latin typeface="Arial"/>
            </a:endParaRPr>
          </a:p>
        </p:txBody>
      </p:sp>
      <p:pic>
        <p:nvPicPr>
          <p:cNvPr id="165" name="" descr=""/>
          <p:cNvPicPr/>
          <p:nvPr/>
        </p:nvPicPr>
        <p:blipFill>
          <a:blip r:embed="rId1"/>
          <a:srcRect l="0" t="0" r="0" b="10006"/>
          <a:stretch/>
        </p:blipFill>
        <p:spPr>
          <a:xfrm>
            <a:off x="3060000" y="4320000"/>
            <a:ext cx="5579640" cy="18208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Box 15"/>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67" name=""/>
          <p:cNvSpPr/>
          <p:nvPr/>
        </p:nvSpPr>
        <p:spPr>
          <a:xfrm>
            <a:off x="720000" y="1080000"/>
            <a:ext cx="287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highlight>
                  <a:srgbClr val="ffff00"/>
                </a:highlight>
                <a:latin typeface="Lato"/>
              </a:rPr>
              <a:t>Step 3</a:t>
            </a:r>
            <a:r>
              <a:rPr b="1" lang="en-PH" sz="1800" spc="-1" strike="noStrike">
                <a:latin typeface="Lato"/>
              </a:rPr>
              <a:t>:</a:t>
            </a:r>
            <a:r>
              <a:rPr b="0" lang="en-PH" sz="1800" spc="-1" strike="noStrike">
                <a:latin typeface="Lato"/>
              </a:rPr>
              <a:t> Cross the alleles.</a:t>
            </a:r>
            <a:endParaRPr b="0" lang="en-PH" sz="1800" spc="-1" strike="noStrike">
              <a:latin typeface="Arial"/>
            </a:endParaRPr>
          </a:p>
        </p:txBody>
      </p:sp>
      <p:pic>
        <p:nvPicPr>
          <p:cNvPr id="168" name="" descr=""/>
          <p:cNvPicPr/>
          <p:nvPr/>
        </p:nvPicPr>
        <p:blipFill>
          <a:blip r:embed="rId1"/>
          <a:stretch/>
        </p:blipFill>
        <p:spPr>
          <a:xfrm>
            <a:off x="3240000" y="1492200"/>
            <a:ext cx="5399640" cy="2082600"/>
          </a:xfrm>
          <a:prstGeom prst="rect">
            <a:avLst/>
          </a:prstGeom>
          <a:ln w="0">
            <a:noFill/>
          </a:ln>
        </p:spPr>
      </p:pic>
      <p:sp>
        <p:nvSpPr>
          <p:cNvPr id="169" name=""/>
          <p:cNvSpPr/>
          <p:nvPr/>
        </p:nvSpPr>
        <p:spPr>
          <a:xfrm>
            <a:off x="720000" y="3600000"/>
            <a:ext cx="10979640" cy="2847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highlight>
                  <a:srgbClr val="ffff00"/>
                </a:highlight>
                <a:latin typeface="Lato"/>
              </a:rPr>
              <a:t>Step 4:</a:t>
            </a:r>
            <a:r>
              <a:rPr b="0" lang="en-PH" sz="1800" spc="-1" strike="noStrike">
                <a:latin typeface="Lato"/>
              </a:rPr>
              <a:t> Interpret the Punnett square. Count the number of different combinations of alleles(represented by letters) formed in each box. Use ratio, fraction, or percentage to interpret the resulting genotypes and phenotypes of the cross.</a:t>
            </a:r>
            <a:endParaRPr b="0" lang="en-PH" sz="1800" spc="-1" strike="noStrike">
              <a:latin typeface="Arial"/>
            </a:endParaRPr>
          </a:p>
          <a:p>
            <a:pPr>
              <a:lnSpc>
                <a:spcPct val="100000"/>
              </a:lnSpc>
              <a:buNone/>
            </a:pPr>
            <a:r>
              <a:rPr b="0" lang="en-PH" sz="1800" spc="-1" strike="noStrike">
                <a:latin typeface="Lato"/>
              </a:rPr>
              <a:t>Tally of Possible Genotypes: 1 RRYY, 2 RRYy, 1 RRyy, 2 RrYY, 4 RrYy, 2 Rryy, 1 rrYY, 2 rrYy, 1 rryy</a:t>
            </a:r>
            <a:endParaRPr b="0" lang="en-PH" sz="1800" spc="-1" strike="noStrike">
              <a:latin typeface="Arial"/>
            </a:endParaRPr>
          </a:p>
          <a:p>
            <a:pPr>
              <a:lnSpc>
                <a:spcPct val="100000"/>
              </a:lnSpc>
              <a:buNone/>
            </a:pPr>
            <a:r>
              <a:rPr b="1" lang="en-PH" sz="1800" spc="-1" strike="noStrike">
                <a:latin typeface="Lato"/>
              </a:rPr>
              <a:t>Genotypic Ratio </a:t>
            </a:r>
            <a:r>
              <a:rPr b="0" lang="en-PH" sz="1800" spc="-1" strike="noStrike">
                <a:latin typeface="Lato"/>
              </a:rPr>
              <a:t>= 1:2:1:2:4:2:1:2:1</a:t>
            </a:r>
            <a:endParaRPr b="0" lang="en-PH" sz="1800" spc="-1" strike="noStrike">
              <a:latin typeface="Arial"/>
            </a:endParaRPr>
          </a:p>
          <a:p>
            <a:pPr>
              <a:lnSpc>
                <a:spcPct val="100000"/>
              </a:lnSpc>
              <a:buNone/>
            </a:pPr>
            <a:r>
              <a:rPr b="0" lang="en-PH" sz="1800" spc="-1" strike="noStrike">
                <a:latin typeface="Lato"/>
              </a:rPr>
              <a:t>Tally of Possible Phenotypes: 9 round and yellow, 3 round and green, 3 wrinkled and yellow, and 1 wrinkled and green</a:t>
            </a:r>
            <a:endParaRPr b="0" lang="en-PH" sz="1800" spc="-1" strike="noStrike">
              <a:latin typeface="Arial"/>
            </a:endParaRPr>
          </a:p>
          <a:p>
            <a:pPr>
              <a:lnSpc>
                <a:spcPct val="100000"/>
              </a:lnSpc>
              <a:buNone/>
            </a:pPr>
            <a:r>
              <a:rPr b="1" lang="en-PH" sz="1800" spc="-1" strike="noStrike">
                <a:latin typeface="Lato"/>
              </a:rPr>
              <a:t>Phenotypic Ratio</a:t>
            </a:r>
            <a:r>
              <a:rPr b="0" lang="en-PH" sz="1800" spc="-1" strike="noStrike">
                <a:latin typeface="Lato"/>
              </a:rPr>
              <a:t> = 9:3:3:1</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Box 16"/>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71" name=""/>
          <p:cNvSpPr/>
          <p:nvPr/>
        </p:nvSpPr>
        <p:spPr>
          <a:xfrm>
            <a:off x="720000" y="1440000"/>
            <a:ext cx="10799640" cy="71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Directions:</a:t>
            </a:r>
            <a:r>
              <a:rPr b="0" lang="en-PH" sz="1800" spc="-1" strike="noStrike">
                <a:latin typeface="Lato"/>
              </a:rPr>
              <a:t> Write the words related to Mendelian genetics in the word grid. Then, using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these words, identify the term/s described or defined in each test item in Part II</a:t>
            </a:r>
            <a:r>
              <a:rPr b="0" lang="en-PH" sz="1000" spc="-1" strike="noStrike">
                <a:latin typeface="Lato"/>
              </a:rPr>
              <a:t>.</a:t>
            </a:r>
            <a:endParaRPr b="0" lang="en-PH" sz="1000" spc="-1" strike="noStrike">
              <a:latin typeface="Arial"/>
            </a:endParaRPr>
          </a:p>
        </p:txBody>
      </p:sp>
      <p:pic>
        <p:nvPicPr>
          <p:cNvPr id="172" name="" descr=""/>
          <p:cNvPicPr/>
          <p:nvPr/>
        </p:nvPicPr>
        <p:blipFill>
          <a:blip r:embed="rId1"/>
          <a:stretch/>
        </p:blipFill>
        <p:spPr>
          <a:xfrm>
            <a:off x="900000" y="2094840"/>
            <a:ext cx="5759640" cy="4024800"/>
          </a:xfrm>
          <a:prstGeom prst="rect">
            <a:avLst/>
          </a:prstGeom>
          <a:ln w="0">
            <a:noFill/>
          </a:ln>
        </p:spPr>
      </p:pic>
      <p:sp>
        <p:nvSpPr>
          <p:cNvPr id="173" name=""/>
          <p:cNvSpPr/>
          <p:nvPr/>
        </p:nvSpPr>
        <p:spPr>
          <a:xfrm>
            <a:off x="7025760" y="2340000"/>
            <a:ext cx="4313880" cy="36108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1. ______________________________</a:t>
            </a:r>
            <a:endParaRPr b="0" lang="en-PH" sz="1800" spc="-1" strike="noStrike">
              <a:latin typeface="Arial"/>
            </a:endParaRPr>
          </a:p>
          <a:p>
            <a:pPr>
              <a:lnSpc>
                <a:spcPct val="115000"/>
              </a:lnSpc>
              <a:buNone/>
            </a:pPr>
            <a:r>
              <a:rPr b="0" lang="en-PH" sz="1800" spc="-1" strike="noStrike">
                <a:latin typeface="Lato"/>
              </a:rPr>
              <a:t>2. ______________________________</a:t>
            </a:r>
            <a:endParaRPr b="0" lang="en-PH" sz="1800" spc="-1" strike="noStrike">
              <a:latin typeface="Arial"/>
            </a:endParaRPr>
          </a:p>
          <a:p>
            <a:pPr>
              <a:lnSpc>
                <a:spcPct val="115000"/>
              </a:lnSpc>
              <a:buNone/>
            </a:pPr>
            <a:r>
              <a:rPr b="0" lang="en-PH" sz="1800" spc="-1" strike="noStrike">
                <a:latin typeface="Lato"/>
              </a:rPr>
              <a:t>3. ______________________________</a:t>
            </a:r>
            <a:endParaRPr b="0" lang="en-PH" sz="1800" spc="-1" strike="noStrike">
              <a:latin typeface="Arial"/>
            </a:endParaRPr>
          </a:p>
          <a:p>
            <a:pPr>
              <a:lnSpc>
                <a:spcPct val="115000"/>
              </a:lnSpc>
              <a:buNone/>
            </a:pPr>
            <a:r>
              <a:rPr b="0" lang="en-PH" sz="1800" spc="-1" strike="noStrike">
                <a:latin typeface="Lato"/>
              </a:rPr>
              <a:t>4. ______________________________</a:t>
            </a:r>
            <a:endParaRPr b="0" lang="en-PH" sz="1800" spc="-1" strike="noStrike">
              <a:latin typeface="Arial"/>
            </a:endParaRPr>
          </a:p>
          <a:p>
            <a:pPr>
              <a:lnSpc>
                <a:spcPct val="115000"/>
              </a:lnSpc>
              <a:buNone/>
            </a:pPr>
            <a:r>
              <a:rPr b="0" lang="en-PH" sz="1800" spc="-1" strike="noStrike">
                <a:latin typeface="Lato"/>
              </a:rPr>
              <a:t>5. ______________________________</a:t>
            </a:r>
            <a:endParaRPr b="0" lang="en-PH" sz="1800" spc="-1" strike="noStrike">
              <a:latin typeface="Arial"/>
            </a:endParaRPr>
          </a:p>
          <a:p>
            <a:pPr>
              <a:lnSpc>
                <a:spcPct val="115000"/>
              </a:lnSpc>
              <a:buNone/>
            </a:pPr>
            <a:r>
              <a:rPr b="0" lang="en-PH" sz="1800" spc="-1" strike="noStrike">
                <a:latin typeface="Lato"/>
              </a:rPr>
              <a:t>6. ______________________________</a:t>
            </a:r>
            <a:endParaRPr b="0" lang="en-PH" sz="1800" spc="-1" strike="noStrike">
              <a:latin typeface="Arial"/>
            </a:endParaRPr>
          </a:p>
          <a:p>
            <a:pPr>
              <a:lnSpc>
                <a:spcPct val="115000"/>
              </a:lnSpc>
              <a:buNone/>
            </a:pPr>
            <a:r>
              <a:rPr b="0" lang="en-PH" sz="1800" spc="-1" strike="noStrike">
                <a:latin typeface="Lato"/>
              </a:rPr>
              <a:t>7. ______________________________</a:t>
            </a:r>
            <a:endParaRPr b="0" lang="en-PH" sz="1800" spc="-1" strike="noStrike">
              <a:latin typeface="Arial"/>
            </a:endParaRPr>
          </a:p>
          <a:p>
            <a:pPr>
              <a:lnSpc>
                <a:spcPct val="115000"/>
              </a:lnSpc>
              <a:buNone/>
            </a:pPr>
            <a:r>
              <a:rPr b="0" lang="en-PH" sz="1800" spc="-1" strike="noStrike">
                <a:latin typeface="Lato"/>
              </a:rPr>
              <a:t>8. ______________________________</a:t>
            </a:r>
            <a:endParaRPr b="0" lang="en-PH" sz="1800" spc="-1" strike="noStrike">
              <a:latin typeface="Arial"/>
            </a:endParaRPr>
          </a:p>
          <a:p>
            <a:pPr>
              <a:lnSpc>
                <a:spcPct val="115000"/>
              </a:lnSpc>
              <a:buNone/>
            </a:pPr>
            <a:r>
              <a:rPr b="0" lang="en-PH" sz="1800" spc="-1" strike="noStrike">
                <a:latin typeface="Lato"/>
              </a:rPr>
              <a:t>9. ______________________________</a:t>
            </a:r>
            <a:endParaRPr b="0" lang="en-PH" sz="1800" spc="-1" strike="noStrike">
              <a:latin typeface="Arial"/>
            </a:endParaRPr>
          </a:p>
          <a:p>
            <a:pPr>
              <a:lnSpc>
                <a:spcPct val="115000"/>
              </a:lnSpc>
              <a:buNone/>
            </a:pPr>
            <a:r>
              <a:rPr b="0" lang="en-PH" sz="1800" spc="-1" strike="noStrike">
                <a:latin typeface="Lato"/>
              </a:rPr>
              <a:t>10. _____________________________</a:t>
            </a:r>
            <a:endParaRPr b="0" lang="en-PH" sz="1800" spc="-1" strike="noStrike">
              <a:latin typeface="Arial"/>
            </a:endParaRPr>
          </a:p>
        </p:txBody>
      </p:sp>
      <p:sp>
        <p:nvSpPr>
          <p:cNvPr id="174" name=""/>
          <p:cNvSpPr/>
          <p:nvPr/>
        </p:nvSpPr>
        <p:spPr>
          <a:xfrm>
            <a:off x="4860000" y="989640"/>
            <a:ext cx="2159640" cy="450000"/>
          </a:xfrm>
          <a:prstGeom prst="rect">
            <a:avLst/>
          </a:prstGeom>
          <a:noFill/>
          <a:ln w="38160">
            <a:solidFill>
              <a:srgbClr val="3465a4"/>
            </a:solidFill>
            <a:custDash>
              <a:ds d="197000" sp="127000"/>
            </a:custDash>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latin typeface="Lato"/>
              </a:rPr>
              <a:t>Activity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Box 14"/>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76" name=""/>
          <p:cNvSpPr/>
          <p:nvPr/>
        </p:nvSpPr>
        <p:spPr>
          <a:xfrm>
            <a:off x="720000" y="1298880"/>
            <a:ext cx="10698840" cy="43149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Part II. Identify the term/s described or defined in each test item using the words you crossed out in the word grid. Write your answer in the space before each number.</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latin typeface="Lato"/>
              </a:rPr>
              <a:t>_________________ 1. the physical or observable trait of an individual</a:t>
            </a:r>
            <a:endParaRPr b="0" lang="en-PH" sz="1800" spc="-1" strike="noStrike">
              <a:latin typeface="Arial"/>
            </a:endParaRPr>
          </a:p>
          <a:p>
            <a:pPr>
              <a:lnSpc>
                <a:spcPct val="115000"/>
              </a:lnSpc>
              <a:buNone/>
            </a:pPr>
            <a:r>
              <a:rPr b="0" lang="en-PH" sz="1800" spc="-1" strike="noStrike">
                <a:latin typeface="Lato"/>
              </a:rPr>
              <a:t>_________________ 2. the trait that can mask the other trait</a:t>
            </a:r>
            <a:endParaRPr b="0" lang="en-PH" sz="1800" spc="-1" strike="noStrike">
              <a:latin typeface="Arial"/>
            </a:endParaRPr>
          </a:p>
          <a:p>
            <a:pPr>
              <a:lnSpc>
                <a:spcPct val="115000"/>
              </a:lnSpc>
              <a:buNone/>
            </a:pPr>
            <a:r>
              <a:rPr b="0" lang="en-PH" sz="1800" spc="-1" strike="noStrike">
                <a:latin typeface="Lato"/>
              </a:rPr>
              <a:t>_________________ 3. having identical alleles of a particular gene</a:t>
            </a:r>
            <a:endParaRPr b="0" lang="en-PH" sz="1800" spc="-1" strike="noStrike">
              <a:latin typeface="Arial"/>
            </a:endParaRPr>
          </a:p>
          <a:p>
            <a:pPr>
              <a:lnSpc>
                <a:spcPct val="115000"/>
              </a:lnSpc>
              <a:buNone/>
            </a:pPr>
            <a:r>
              <a:rPr b="0" lang="en-PH" sz="1800" spc="-1" strike="noStrike">
                <a:latin typeface="Lato"/>
              </a:rPr>
              <a:t>_________________ 4. the genetic makeup of an organism</a:t>
            </a:r>
            <a:endParaRPr b="0" lang="en-PH" sz="1800" spc="-1" strike="noStrike">
              <a:latin typeface="Arial"/>
            </a:endParaRPr>
          </a:p>
          <a:p>
            <a:pPr>
              <a:lnSpc>
                <a:spcPct val="115000"/>
              </a:lnSpc>
              <a:buNone/>
            </a:pPr>
            <a:r>
              <a:rPr b="0" lang="en-PH" sz="1800" spc="-1" strike="noStrike">
                <a:latin typeface="Lato"/>
              </a:rPr>
              <a:t>_________________ 5. having different alleles for a particular gene</a:t>
            </a:r>
            <a:endParaRPr b="0" lang="en-PH" sz="1800" spc="-1" strike="noStrike">
              <a:latin typeface="Arial"/>
            </a:endParaRPr>
          </a:p>
          <a:p>
            <a:pPr>
              <a:lnSpc>
                <a:spcPct val="115000"/>
              </a:lnSpc>
              <a:buNone/>
            </a:pPr>
            <a:r>
              <a:rPr b="0" lang="en-PH" sz="1800" spc="-1" strike="noStrike">
                <a:latin typeface="Lato"/>
              </a:rPr>
              <a:t>_________________ 6. a cross involving one character</a:t>
            </a:r>
            <a:endParaRPr b="0" lang="en-PH" sz="1800" spc="-1" strike="noStrike">
              <a:latin typeface="Arial"/>
            </a:endParaRPr>
          </a:p>
          <a:p>
            <a:pPr>
              <a:lnSpc>
                <a:spcPct val="115000"/>
              </a:lnSpc>
              <a:buNone/>
            </a:pPr>
            <a:r>
              <a:rPr b="0" lang="en-PH" sz="1800" spc="-1" strike="noStrike">
                <a:latin typeface="Lato"/>
              </a:rPr>
              <a:t>_________________ 7. a cross for alleles of two different genes</a:t>
            </a:r>
            <a:endParaRPr b="0" lang="en-PH" sz="1800" spc="-1" strike="noStrike">
              <a:latin typeface="Arial"/>
            </a:endParaRPr>
          </a:p>
          <a:p>
            <a:pPr>
              <a:lnSpc>
                <a:spcPct val="115000"/>
              </a:lnSpc>
              <a:buNone/>
            </a:pPr>
            <a:r>
              <a:rPr b="0" lang="en-PH" sz="1800" spc="-1" strike="noStrike">
                <a:latin typeface="Lato"/>
              </a:rPr>
              <a:t>_________________ 8. the basic and physical function of heredity</a:t>
            </a:r>
            <a:endParaRPr b="0" lang="en-PH" sz="1800" spc="-1" strike="noStrike">
              <a:latin typeface="Arial"/>
            </a:endParaRPr>
          </a:p>
          <a:p>
            <a:pPr>
              <a:lnSpc>
                <a:spcPct val="115000"/>
              </a:lnSpc>
              <a:buNone/>
            </a:pPr>
            <a:r>
              <a:rPr b="0" lang="en-PH" sz="1800" spc="-1" strike="noStrike">
                <a:latin typeface="Lato"/>
              </a:rPr>
              <a:t>_________________ 9. a distinguishing quality or characteristic of an organism</a:t>
            </a:r>
            <a:endParaRPr b="0" lang="en-PH" sz="1800" spc="-1" strike="noStrike">
              <a:latin typeface="Arial"/>
            </a:endParaRPr>
          </a:p>
          <a:p>
            <a:pPr>
              <a:lnSpc>
                <a:spcPct val="115000"/>
              </a:lnSpc>
              <a:buNone/>
            </a:pPr>
            <a:r>
              <a:rPr b="0" lang="en-PH" sz="1800" spc="-1" strike="noStrike">
                <a:latin typeface="Lato"/>
              </a:rPr>
              <a:t>_________________10. the offspring of two plants or animals of different varieties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Box 17"/>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78" name=""/>
          <p:cNvSpPr/>
          <p:nvPr/>
        </p:nvSpPr>
        <p:spPr>
          <a:xfrm>
            <a:off x="5040000" y="1980000"/>
            <a:ext cx="2815560" cy="39171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1. Phenotype</a:t>
            </a:r>
            <a:endParaRPr b="0" lang="en-PH" sz="1800" spc="-1" strike="noStrike">
              <a:latin typeface="Arial"/>
            </a:endParaRPr>
          </a:p>
          <a:p>
            <a:pPr>
              <a:lnSpc>
                <a:spcPct val="115000"/>
              </a:lnSpc>
              <a:buNone/>
            </a:pPr>
            <a:r>
              <a:rPr b="0" lang="en-PH" sz="1800" spc="-1" strike="noStrike">
                <a:latin typeface="Lato"/>
              </a:rPr>
              <a:t>2. Dominant</a:t>
            </a:r>
            <a:endParaRPr b="0" lang="en-PH" sz="1800" spc="-1" strike="noStrike">
              <a:latin typeface="Arial"/>
            </a:endParaRPr>
          </a:p>
          <a:p>
            <a:pPr>
              <a:lnSpc>
                <a:spcPct val="115000"/>
              </a:lnSpc>
              <a:buNone/>
            </a:pPr>
            <a:r>
              <a:rPr b="0" lang="en-PH" sz="1800" spc="-1" strike="noStrike">
                <a:latin typeface="Lato"/>
              </a:rPr>
              <a:t>3. Homozygous</a:t>
            </a:r>
            <a:endParaRPr b="0" lang="en-PH" sz="1800" spc="-1" strike="noStrike">
              <a:latin typeface="Arial"/>
            </a:endParaRPr>
          </a:p>
          <a:p>
            <a:pPr>
              <a:lnSpc>
                <a:spcPct val="115000"/>
              </a:lnSpc>
              <a:buNone/>
            </a:pPr>
            <a:r>
              <a:rPr b="0" lang="en-PH" sz="1800" spc="-1" strike="noStrike">
                <a:latin typeface="Lato"/>
              </a:rPr>
              <a:t>4. Genotype</a:t>
            </a:r>
            <a:endParaRPr b="0" lang="en-PH" sz="1800" spc="-1" strike="noStrike">
              <a:latin typeface="Arial"/>
            </a:endParaRPr>
          </a:p>
          <a:p>
            <a:pPr>
              <a:lnSpc>
                <a:spcPct val="115000"/>
              </a:lnSpc>
              <a:buNone/>
            </a:pPr>
            <a:r>
              <a:rPr b="0" lang="en-PH" sz="1800" spc="-1" strike="noStrike">
                <a:latin typeface="Lato"/>
              </a:rPr>
              <a:t>5. Heterozygous</a:t>
            </a:r>
            <a:endParaRPr b="0" lang="en-PH" sz="1800" spc="-1" strike="noStrike">
              <a:latin typeface="Arial"/>
            </a:endParaRPr>
          </a:p>
          <a:p>
            <a:pPr>
              <a:lnSpc>
                <a:spcPct val="115000"/>
              </a:lnSpc>
              <a:buNone/>
            </a:pPr>
            <a:r>
              <a:rPr b="0" lang="en-PH" sz="1800" spc="-1" strike="noStrike">
                <a:latin typeface="Lato"/>
              </a:rPr>
              <a:t>6. Monohybrid</a:t>
            </a:r>
            <a:endParaRPr b="0" lang="en-PH" sz="1800" spc="-1" strike="noStrike">
              <a:latin typeface="Arial"/>
            </a:endParaRPr>
          </a:p>
          <a:p>
            <a:pPr>
              <a:lnSpc>
                <a:spcPct val="115000"/>
              </a:lnSpc>
              <a:buNone/>
            </a:pPr>
            <a:r>
              <a:rPr b="0" lang="en-PH" sz="1800" spc="-1" strike="noStrike">
                <a:latin typeface="Lato"/>
              </a:rPr>
              <a:t>7. Dihybrid</a:t>
            </a:r>
            <a:endParaRPr b="0" lang="en-PH" sz="1800" spc="-1" strike="noStrike">
              <a:latin typeface="Arial"/>
            </a:endParaRPr>
          </a:p>
          <a:p>
            <a:pPr>
              <a:lnSpc>
                <a:spcPct val="115000"/>
              </a:lnSpc>
              <a:buNone/>
            </a:pPr>
            <a:r>
              <a:rPr b="0" lang="en-PH" sz="1800" spc="-1" strike="noStrike">
                <a:latin typeface="Lato"/>
              </a:rPr>
              <a:t>8. Gene</a:t>
            </a:r>
            <a:endParaRPr b="0" lang="en-PH" sz="1800" spc="-1" strike="noStrike">
              <a:latin typeface="Arial"/>
            </a:endParaRPr>
          </a:p>
          <a:p>
            <a:pPr>
              <a:lnSpc>
                <a:spcPct val="115000"/>
              </a:lnSpc>
              <a:buNone/>
            </a:pPr>
            <a:r>
              <a:rPr b="0" lang="en-PH" sz="1800" spc="-1" strike="noStrike">
                <a:latin typeface="Lato"/>
              </a:rPr>
              <a:t>9. Trait</a:t>
            </a:r>
            <a:endParaRPr b="0" lang="en-PH" sz="1800" spc="-1" strike="noStrike">
              <a:latin typeface="Arial"/>
            </a:endParaRPr>
          </a:p>
          <a:p>
            <a:pPr>
              <a:lnSpc>
                <a:spcPct val="115000"/>
              </a:lnSpc>
              <a:buNone/>
            </a:pPr>
            <a:r>
              <a:rPr b="0" lang="en-PH" sz="1800" spc="-1" strike="noStrike">
                <a:latin typeface="Lato"/>
              </a:rPr>
              <a:t>10. Hybrid</a:t>
            </a:r>
            <a:endParaRPr b="0" lang="en-PH" sz="1800" spc="-1" strike="noStrike">
              <a:latin typeface="Arial"/>
            </a:endParaRPr>
          </a:p>
          <a:p>
            <a:pPr>
              <a:lnSpc>
                <a:spcPct val="100000"/>
              </a:lnSpc>
              <a:buNone/>
            </a:pPr>
            <a:endParaRPr b="0" lang="en-PH" sz="1800" spc="-1" strike="noStrike">
              <a:latin typeface="Arial"/>
            </a:endParaRPr>
          </a:p>
        </p:txBody>
      </p:sp>
      <p:sp>
        <p:nvSpPr>
          <p:cNvPr id="179" name=""/>
          <p:cNvSpPr/>
          <p:nvPr/>
        </p:nvSpPr>
        <p:spPr>
          <a:xfrm>
            <a:off x="5040000" y="1169640"/>
            <a:ext cx="2159640" cy="450000"/>
          </a:xfrm>
          <a:prstGeom prst="rect">
            <a:avLst/>
          </a:prstGeom>
          <a:noFill/>
          <a:ln w="38160">
            <a:solidFill>
              <a:srgbClr val="3465a4"/>
            </a:solidFill>
            <a:custDash>
              <a:ds d="197000" sp="127000"/>
            </a:custDash>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latin typeface="Lato"/>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1"/>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26" name=""/>
          <p:cNvSpPr/>
          <p:nvPr/>
        </p:nvSpPr>
        <p:spPr>
          <a:xfrm>
            <a:off x="720000" y="1152720"/>
            <a:ext cx="5939640" cy="466920"/>
          </a:xfrm>
          <a:prstGeom prst="rect">
            <a:avLst/>
          </a:prstGeom>
          <a:noFill/>
          <a:ln w="38160">
            <a:solidFill>
              <a:srgbClr val="3465a4"/>
            </a:solidFill>
            <a:prstDash val="sysDash"/>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latin typeface="Lato"/>
              </a:rPr>
              <a:t>The Father of Genetics and the Pea Plants</a:t>
            </a:r>
            <a:endParaRPr b="0" lang="en-PH" sz="1800" spc="-1" strike="noStrike">
              <a:latin typeface="Arial"/>
            </a:endParaRPr>
          </a:p>
        </p:txBody>
      </p:sp>
      <p:sp>
        <p:nvSpPr>
          <p:cNvPr id="127" name=""/>
          <p:cNvSpPr/>
          <p:nvPr/>
        </p:nvSpPr>
        <p:spPr>
          <a:xfrm>
            <a:off x="720000" y="1980000"/>
            <a:ext cx="323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highlight>
                  <a:srgbClr val="ffff00"/>
                </a:highlight>
                <a:latin typeface="Lato"/>
              </a:rPr>
              <a:t>Gregor Johann Mendel</a:t>
            </a:r>
            <a:endParaRPr b="0" lang="en-PH" sz="1800" spc="-1" strike="noStrike">
              <a:latin typeface="Arial"/>
            </a:endParaRPr>
          </a:p>
        </p:txBody>
      </p:sp>
      <p:sp>
        <p:nvSpPr>
          <p:cNvPr id="128" name=""/>
          <p:cNvSpPr/>
          <p:nvPr/>
        </p:nvSpPr>
        <p:spPr>
          <a:xfrm>
            <a:off x="666360" y="2520000"/>
            <a:ext cx="8153280" cy="359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He was born in the Silesian town of Hynčice in the Czech Republic. </a:t>
            </a:r>
            <a:endParaRPr b="0" lang="en-PH" sz="1800" spc="-1" strike="noStrike">
              <a:latin typeface="Arial"/>
            </a:endParaRPr>
          </a:p>
          <a:p>
            <a:pPr algn="just">
              <a:lnSpc>
                <a:spcPct val="100000"/>
              </a:lnSpc>
              <a:buNone/>
            </a:pPr>
            <a:r>
              <a:rPr b="0" lang="en-PH" sz="1800" spc="-1" strike="noStrike">
                <a:latin typeface="Lato"/>
              </a:rPr>
              <a:t>An excellent student in high school, Mendel studied philosophy, and was admitted to the Augustinian Monastery of St. Thomas where he had the opportunity to conduct a series of breeding experiments on Pisum sativum, the garden pea.  Mendel spent eight years conducting genetic research on pea plants.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 In 1866, he published the results of his experiments that laid the foundation of the discipline of genetics. He put forward the major postulates that explain inheritance. This gained him the title of “Father of Genetics.”</a:t>
            </a:r>
            <a:endParaRPr b="0" lang="en-PH" sz="1800" spc="-1" strike="noStrike">
              <a:latin typeface="Arial"/>
            </a:endParaRPr>
          </a:p>
        </p:txBody>
      </p:sp>
      <p:pic>
        <p:nvPicPr>
          <p:cNvPr id="129" name="" descr=""/>
          <p:cNvPicPr/>
          <p:nvPr/>
        </p:nvPicPr>
        <p:blipFill>
          <a:blip r:embed="rId1"/>
          <a:stretch/>
        </p:blipFill>
        <p:spPr>
          <a:xfrm>
            <a:off x="9180000" y="2700000"/>
            <a:ext cx="2519640" cy="3059640"/>
          </a:xfrm>
          <a:prstGeom prst="rect">
            <a:avLst/>
          </a:prstGeom>
          <a:ln w="38160">
            <a:solidFill>
              <a:srgbClr val="3465a4"/>
            </a:solidFill>
            <a:prstDash val="sysDash"/>
            <a:round/>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Box 2"/>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31" name=""/>
          <p:cNvSpPr/>
          <p:nvPr/>
        </p:nvSpPr>
        <p:spPr>
          <a:xfrm>
            <a:off x="720000" y="1440000"/>
            <a:ext cx="935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He chose the pea plants in his experiment because of the following reasons:</a:t>
            </a:r>
            <a:endParaRPr b="0" lang="en-PH" sz="1800" spc="-1" strike="noStrike">
              <a:latin typeface="Arial"/>
            </a:endParaRPr>
          </a:p>
        </p:txBody>
      </p:sp>
      <p:sp>
        <p:nvSpPr>
          <p:cNvPr id="132" name=""/>
          <p:cNvSpPr/>
          <p:nvPr/>
        </p:nvSpPr>
        <p:spPr>
          <a:xfrm>
            <a:off x="720000" y="2160000"/>
            <a:ext cx="10799640" cy="316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1. The pea plant has a number of visible traits that can vary, so results are easy to observe.</a:t>
            </a:r>
            <a:endParaRPr b="0" lang="en-PH" sz="1800" spc="-1" strike="noStrike">
              <a:latin typeface="Arial"/>
            </a:endParaRPr>
          </a:p>
          <a:p>
            <a:pPr algn="just">
              <a:lnSpc>
                <a:spcPct val="100000"/>
              </a:lnSpc>
              <a:buNone/>
            </a:pPr>
            <a:r>
              <a:rPr b="0" lang="en-PH" sz="1800" spc="-1" strike="noStrike">
                <a:latin typeface="Lato"/>
              </a:rPr>
              <a:t>	</a:t>
            </a:r>
            <a:r>
              <a:rPr b="1" lang="en-PH" sz="1800" spc="-1" strike="noStrike">
                <a:latin typeface="Lato"/>
              </a:rPr>
              <a:t>Examples:</a:t>
            </a:r>
            <a:r>
              <a:rPr b="0" lang="en-PH" sz="1800" spc="-1" strike="noStrike">
                <a:latin typeface="Lato"/>
              </a:rPr>
              <a:t> traits are flower color, seed color and shape, pod color and shape, flower positions, and stem length.</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2. The generation of the pea plant is short, and the offspring are many; so, data are easy to gather.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3. It is easy to control the pollination of pea plants, which can be done by removing the stamens so he could cross-pollinate one plant to any other plants. Cross-pollination is a type of pollination wherein pollen from the anther of one flower is transferred to another flower on a different individual but same species.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Box 3"/>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34" name=""/>
          <p:cNvSpPr/>
          <p:nvPr/>
        </p:nvSpPr>
        <p:spPr>
          <a:xfrm>
            <a:off x="720000" y="1062360"/>
            <a:ext cx="10979640" cy="1637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There were total of </a:t>
            </a:r>
            <a:r>
              <a:rPr b="1" lang="en-PH" sz="1800" spc="-1" strike="noStrike">
                <a:latin typeface="Lato"/>
              </a:rPr>
              <a:t>seven traits of pea</a:t>
            </a:r>
            <a:r>
              <a:rPr b="0" lang="en-PH" sz="1800" spc="-1" strike="noStrike">
                <a:latin typeface="Lato"/>
              </a:rPr>
              <a:t> plants that Mendel observed during the entire research and experimentations. These were stem height (traits: tall or short), flower location (traits: the tip of the stem or along the stem), pod shape (traits: inflated or constricted), pod color (traits: green or yellow), seed shape (traits: round or wrinkled), seed color (traits: green or yellow), and seed coat color (traits: gray or white).</a:t>
            </a:r>
            <a:endParaRPr b="0" lang="en-PH" sz="1800" spc="-1" strike="noStrike">
              <a:latin typeface="Arial"/>
            </a:endParaRPr>
          </a:p>
        </p:txBody>
      </p:sp>
      <p:sp>
        <p:nvSpPr>
          <p:cNvPr id="135" name=""/>
          <p:cNvSpPr/>
          <p:nvPr/>
        </p:nvSpPr>
        <p:spPr>
          <a:xfrm>
            <a:off x="720000" y="2520000"/>
            <a:ext cx="10979640" cy="350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Mendel’s Experiment</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Mendel began his work by allowing the population of the garden pea plants to self pollinate and produce pure-breeding strains. Self-pollination is a pollination wherein pollen from the anther of a flower is transferred to the stigma of the same flower. By this, he was able to collect seeds with only one particular trait.</a:t>
            </a:r>
            <a:endParaRPr b="0" lang="en-PH" sz="1800" spc="-1" strike="noStrike">
              <a:latin typeface="Arial"/>
            </a:endParaRPr>
          </a:p>
          <a:p>
            <a:pPr algn="just">
              <a:lnSpc>
                <a:spcPct val="100000"/>
              </a:lnSpc>
              <a:buNone/>
            </a:pPr>
            <a:r>
              <a:rPr b="0" lang="en-PH" sz="1800" spc="-1" strike="noStrike">
                <a:latin typeface="Lato"/>
              </a:rPr>
              <a:t>In one of his experiments, Mendel crossed a pure breeding variety of garden pea with purple flower and another pure-breeding garden pea with white flower. He called each pure breeding variety of garden pea as the </a:t>
            </a:r>
            <a:r>
              <a:rPr b="1" lang="en-PH" sz="1800" spc="-1" strike="noStrike">
                <a:latin typeface="Lato"/>
              </a:rPr>
              <a:t>parental generation</a:t>
            </a:r>
            <a:r>
              <a:rPr b="0" lang="en-PH" sz="1800" spc="-1" strike="noStrike">
                <a:latin typeface="Lato"/>
              </a:rPr>
              <a:t> or </a:t>
            </a:r>
            <a:r>
              <a:rPr b="1" lang="en-PH" sz="1800" spc="-1" strike="noStrike">
                <a:latin typeface="Lato"/>
              </a:rPr>
              <a:t>P generation</a:t>
            </a:r>
            <a:r>
              <a:rPr b="0" lang="en-PH" sz="1800" spc="-1" strike="noStrike">
                <a:latin typeface="Lato"/>
              </a:rPr>
              <a:t>.</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When the garden peas produced seeds, he gathered and planted them separately. Mendel found out that the garden peas all produced purple-colored flowers. He labeled this first set off offspring as F</a:t>
            </a:r>
            <a:r>
              <a:rPr b="0" lang="en-PH" sz="1800" spc="-1" strike="noStrike" baseline="-8000">
                <a:latin typeface="Lato"/>
              </a:rPr>
              <a:t>1</a:t>
            </a:r>
            <a:r>
              <a:rPr b="0" lang="en-PH" sz="1800" spc="-1" strike="noStrike">
                <a:latin typeface="Lato"/>
              </a:rPr>
              <a:t> or the </a:t>
            </a:r>
            <a:r>
              <a:rPr b="1" lang="en-PH" sz="1800" spc="-1" strike="noStrike">
                <a:latin typeface="Lato"/>
                <a:ea typeface="€_x005F_x0019_åþ"/>
              </a:rPr>
              <a:t>first filial generation.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Box 4"/>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pic>
        <p:nvPicPr>
          <p:cNvPr id="137" name="" descr=""/>
          <p:cNvPicPr/>
          <p:nvPr/>
        </p:nvPicPr>
        <p:blipFill>
          <a:blip r:embed="rId1"/>
          <a:stretch/>
        </p:blipFill>
        <p:spPr>
          <a:xfrm>
            <a:off x="8100000" y="1401840"/>
            <a:ext cx="3599640" cy="2557800"/>
          </a:xfrm>
          <a:prstGeom prst="rect">
            <a:avLst/>
          </a:prstGeom>
          <a:ln w="0">
            <a:noFill/>
          </a:ln>
        </p:spPr>
      </p:pic>
      <p:sp>
        <p:nvSpPr>
          <p:cNvPr id="138" name=""/>
          <p:cNvSpPr/>
          <p:nvPr/>
        </p:nvSpPr>
        <p:spPr>
          <a:xfrm>
            <a:off x="720000" y="1463760"/>
            <a:ext cx="7243560" cy="2675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Mendel pollinated the F</a:t>
            </a:r>
            <a:r>
              <a:rPr b="0" lang="en-PH" sz="1800" spc="-1" strike="noStrike" baseline="-8000">
                <a:latin typeface="Lato"/>
              </a:rPr>
              <a:t>1 </a:t>
            </a:r>
            <a:r>
              <a:rPr b="0" lang="en-PH" sz="1800" spc="-1" strike="noStrike">
                <a:latin typeface="Lato"/>
              </a:rPr>
              <a:t>generation and now called this as P</a:t>
            </a:r>
            <a:r>
              <a:rPr b="0" lang="en-PH" sz="1800" spc="-1" strike="noStrike" baseline="-8000">
                <a:latin typeface="Lato"/>
              </a:rPr>
              <a:t>2 </a:t>
            </a:r>
            <a:r>
              <a:rPr b="0" lang="en-PH" sz="1800" spc="-1" strike="noStrike">
                <a:latin typeface="Lato"/>
              </a:rPr>
              <a:t>or second parental generation. Just like in the previous procedure, he collected and planted the seeds. When the seeds germinated and produced flowers, he noticed that 75% of the garden peas had purple colored flowers and the 25% had white-colored flowers. He labeled the second offspring as the F</a:t>
            </a:r>
            <a:r>
              <a:rPr b="0" lang="en-PH" sz="1800" spc="-1" strike="noStrike" baseline="-8000">
                <a:latin typeface="Lato"/>
              </a:rPr>
              <a:t>2 </a:t>
            </a:r>
            <a:r>
              <a:rPr b="0" lang="en-PH" sz="1800" spc="-1" strike="noStrike">
                <a:latin typeface="Lato"/>
              </a:rPr>
              <a:t>or </a:t>
            </a:r>
            <a:r>
              <a:rPr b="0" lang="en-PH" sz="1800" spc="-1" strike="noStrike">
                <a:latin typeface="Lato"/>
                <a:ea typeface="€_x005F_x0019_åþ"/>
              </a:rPr>
              <a:t>second filial generation. The white-colored flowers that did not appear in the F</a:t>
            </a:r>
            <a:r>
              <a:rPr b="0" lang="en-PH" sz="1800" spc="-1" strike="noStrike" baseline="-8000">
                <a:latin typeface="Lato"/>
                <a:ea typeface="€_x005F_x0019_åþ"/>
              </a:rPr>
              <a:t>1 </a:t>
            </a:r>
            <a:r>
              <a:rPr b="0" lang="en-PH" sz="1800" spc="-1" strike="noStrike">
                <a:latin typeface="Lato"/>
                <a:ea typeface="€_x005F_x0019_åþ"/>
              </a:rPr>
              <a:t>generation appeared in a ratio of 3:1.</a:t>
            </a:r>
            <a:endParaRPr b="0" lang="en-PH" sz="1800" spc="-1" strike="noStrike">
              <a:latin typeface="Arial"/>
            </a:endParaRPr>
          </a:p>
        </p:txBody>
      </p:sp>
      <p:sp>
        <p:nvSpPr>
          <p:cNvPr id="139" name=""/>
          <p:cNvSpPr/>
          <p:nvPr/>
        </p:nvSpPr>
        <p:spPr>
          <a:xfrm>
            <a:off x="720000" y="4191480"/>
            <a:ext cx="10979640" cy="1943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Traits are inherited characteristics that vary from individual to individual. Each trait had two different forms known as alleles. </a:t>
            </a:r>
            <a:endParaRPr b="0" lang="en-PH" sz="1800" spc="-1" strike="noStrike">
              <a:latin typeface="Arial"/>
            </a:endParaRPr>
          </a:p>
          <a:p>
            <a:pPr algn="just">
              <a:lnSpc>
                <a:spcPct val="100000"/>
              </a:lnSpc>
              <a:buNone/>
            </a:pPr>
            <a:r>
              <a:rPr b="1" lang="en-PH" sz="1800" spc="-1" strike="noStrike">
                <a:latin typeface="Lato"/>
              </a:rPr>
              <a:t>For example</a:t>
            </a:r>
            <a:r>
              <a:rPr b="0" lang="en-PH" sz="1800" spc="-1" strike="noStrike">
                <a:latin typeface="Lato"/>
              </a:rPr>
              <a:t>, the height of the pea plant can be tall (T) or short (t). If there are two identical alleles for a trait, it is said to be, homozygous, as in the case of TT or tt, which represents a true-breeding pea plant. On the other hand, if there are two different alleles for a particular trait like Tt, this condition is described as heterozygous, and the organism is called a hybrid.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Box 5"/>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41" name=""/>
          <p:cNvSpPr/>
          <p:nvPr/>
        </p:nvSpPr>
        <p:spPr>
          <a:xfrm>
            <a:off x="720000" y="1201680"/>
            <a:ext cx="10979640" cy="1040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Using the consistent pattern of results in his experiments, Mendel proposed/formulated the following postulates or principles of inheritance, which are referred to as the </a:t>
            </a:r>
            <a:r>
              <a:rPr b="1" lang="en-PH" sz="1800" spc="-1" strike="noStrike">
                <a:latin typeface="Lato"/>
              </a:rPr>
              <a:t>Mendelian laws of heredity</a:t>
            </a:r>
            <a:r>
              <a:rPr b="0" lang="en-PH" sz="1800" spc="-1" strike="noStrike">
                <a:latin typeface="Lato"/>
              </a:rPr>
              <a:t> or simply </a:t>
            </a:r>
            <a:r>
              <a:rPr b="1" lang="en-PH" sz="1800" spc="-1" strike="noStrike">
                <a:latin typeface="Lato"/>
              </a:rPr>
              <a:t>Mendelian Laws</a:t>
            </a:r>
            <a:r>
              <a:rPr b="0" lang="en-PH" sz="1800" spc="-1" strike="noStrike">
                <a:latin typeface="Lato"/>
              </a:rPr>
              <a:t>.</a:t>
            </a:r>
            <a:endParaRPr b="0" lang="en-PH" sz="1800" spc="-1" strike="noStrike">
              <a:latin typeface="Arial"/>
            </a:endParaRPr>
          </a:p>
        </p:txBody>
      </p:sp>
      <p:sp>
        <p:nvSpPr>
          <p:cNvPr id="142" name=""/>
          <p:cNvSpPr/>
          <p:nvPr/>
        </p:nvSpPr>
        <p:spPr>
          <a:xfrm>
            <a:off x="720000" y="2412720"/>
            <a:ext cx="3779640" cy="46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Mendelian Laws of Heredity</a:t>
            </a:r>
            <a:endParaRPr b="0" lang="en-PH" sz="1800" spc="-1" strike="noStrike">
              <a:latin typeface="Arial"/>
            </a:endParaRPr>
          </a:p>
        </p:txBody>
      </p:sp>
      <p:sp>
        <p:nvSpPr>
          <p:cNvPr id="143" name=""/>
          <p:cNvSpPr/>
          <p:nvPr/>
        </p:nvSpPr>
        <p:spPr>
          <a:xfrm>
            <a:off x="720000" y="2928240"/>
            <a:ext cx="10799640" cy="157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n-PH" sz="1800" spc="-1" strike="noStrike">
                <a:latin typeface="Lato"/>
              </a:rPr>
              <a:t>Principle of Unit Factors in Pairs</a:t>
            </a:r>
            <a:endParaRPr b="0" lang="en-PH" sz="1800" spc="-1" strike="noStrike">
              <a:latin typeface="Arial"/>
            </a:endParaRPr>
          </a:p>
          <a:p>
            <a:pPr algn="just">
              <a:lnSpc>
                <a:spcPct val="100000"/>
              </a:lnSpc>
              <a:buNone/>
            </a:pPr>
            <a:r>
              <a:rPr b="0" lang="en-PH" sz="1800" spc="-1" strike="noStrike">
                <a:latin typeface="Lato"/>
              </a:rPr>
              <a:t>According to this principle, the genetic characteristics carried by any organism are controlled by unit factors that exist in pairs. These factors being referred to are actually the “genes.” Mendel claimed that the characteristics of an organism are determined by certain factors, which he described as elemente, as he did not know, that time, what a gene is. These factors are in pairs which we now call as alleles.</a:t>
            </a:r>
            <a:endParaRPr b="0" lang="en-PH" sz="1800" spc="-1" strike="noStrike">
              <a:latin typeface="Arial"/>
            </a:endParaRPr>
          </a:p>
        </p:txBody>
      </p:sp>
      <p:sp>
        <p:nvSpPr>
          <p:cNvPr id="144" name=""/>
          <p:cNvSpPr/>
          <p:nvPr/>
        </p:nvSpPr>
        <p:spPr>
          <a:xfrm>
            <a:off x="720000" y="4804200"/>
            <a:ext cx="10799640" cy="1265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i="1" lang="en-PH" sz="1800" spc="-1" strike="noStrike">
                <a:latin typeface="Lato"/>
              </a:rPr>
              <a:t>The Law of Dominance</a:t>
            </a:r>
            <a:endParaRPr b="0" lang="en-PH" sz="1800" spc="-1" strike="noStrike">
              <a:latin typeface="Arial"/>
            </a:endParaRPr>
          </a:p>
          <a:p>
            <a:pPr algn="just">
              <a:lnSpc>
                <a:spcPct val="100000"/>
              </a:lnSpc>
              <a:buNone/>
            </a:pPr>
            <a:r>
              <a:rPr b="0" lang="en-PH" sz="1800" spc="-1" strike="noStrike">
                <a:latin typeface="Lato"/>
              </a:rPr>
              <a:t>This law states that the dominant allele will always conceal or mask the recessive allele. Dominant traits are the traits that are phenotypically or physically expressed in an organism, while recessive traits are those that are only expressed if the offspring has two copies of the recessive allele that code for the trait.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Box 6"/>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46" name=""/>
          <p:cNvSpPr/>
          <p:nvPr/>
        </p:nvSpPr>
        <p:spPr>
          <a:xfrm>
            <a:off x="720000" y="1380600"/>
            <a:ext cx="10979640" cy="4379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i="1" lang="en-PH" sz="1800" spc="-1" strike="noStrike">
                <a:latin typeface="Lato"/>
              </a:rPr>
              <a:t>The Law of Segregation</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During gamete formation (gametogenesis), the pair of genes randomly segregates. Under normal conditions, one and only member of a pair of genes goes to a gamete. It is only during the process of fertilization that genes/alleles recombine. As a result, new gene combinations are produced. Segregation and recombination of genes happen when two individuals that are heterozygous for a trait are crossed as shown in the crossing of the F1 offspring in Mendel’s experiment.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i="1" lang="en-PH" sz="1800" spc="-1" strike="noStrike">
                <a:latin typeface="Lato"/>
              </a:rPr>
              <a:t>Law of Independent Assortment</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This law states that segregating pairs of genes assort independently of each other during gamete formation. This means that if there is more than one character that needs to be separated, the genes or alleles of each character separate and segregate independently of each other, similar to how gametes are produced.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Box 7"/>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48" name=""/>
          <p:cNvSpPr/>
          <p:nvPr/>
        </p:nvSpPr>
        <p:spPr>
          <a:xfrm>
            <a:off x="715680" y="1440000"/>
            <a:ext cx="10803960" cy="4134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latin typeface="Lato"/>
              </a:rPr>
              <a:t>Monohybrid Inheritance</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Monohybrid inheritance pertains to inheritance involving one pair of contrasting characters. When Mendel crossed the true-breeding tall (TT) and true-breeding short plants (tt) in the P generation, he expected medium-sized plants in F</a:t>
            </a:r>
            <a:r>
              <a:rPr b="0" lang="en-PH" sz="1800" spc="-1" strike="noStrike" baseline="-8000">
                <a:latin typeface="Lato"/>
              </a:rPr>
              <a:t>1</a:t>
            </a:r>
            <a:r>
              <a:rPr b="0" lang="en-PH" sz="1800" spc="-1" strike="noStrike">
                <a:latin typeface="Lato"/>
              </a:rPr>
              <a:t> generation. But, to his surprise, the resulting offspring are all tall plants. The results of his monohybrid crosses were extremely consistent. This means that the pure tall pea plant crossed with the short pea plant always produced tall offspring plants.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The experiment can be explained by the use of a </a:t>
            </a:r>
            <a:r>
              <a:rPr b="1" lang="en-PH" sz="1800" spc="-1" strike="noStrike">
                <a:latin typeface="Lato"/>
              </a:rPr>
              <a:t>Punnett square</a:t>
            </a:r>
            <a:r>
              <a:rPr b="0" lang="en-PH" sz="1800" spc="-1" strike="noStrike">
                <a:latin typeface="Lato"/>
              </a:rPr>
              <a:t>. This diagram, which was first devised by Reginald Punnett, can be used to predict the expected results of a certain genetic cross, such as the ratio of phenotypes in the offspring of a cross from known genotypes. A </a:t>
            </a:r>
            <a:r>
              <a:rPr b="1" lang="en-PH" sz="1800" spc="-1" strike="noStrike">
                <a:latin typeface="Lato"/>
              </a:rPr>
              <a:t>genotype</a:t>
            </a:r>
            <a:r>
              <a:rPr b="0" lang="en-PH" sz="1800" spc="-1" strike="noStrike">
                <a:latin typeface="Lato"/>
              </a:rPr>
              <a:t> refers to the genetic makeup of an organism, while the </a:t>
            </a:r>
            <a:r>
              <a:rPr b="1" lang="en-PH" sz="1800" spc="-1" strike="noStrike">
                <a:latin typeface="Lato"/>
              </a:rPr>
              <a:t>phenotype</a:t>
            </a:r>
            <a:r>
              <a:rPr b="0" lang="en-PH" sz="1800" spc="-1" strike="noStrike">
                <a:latin typeface="Lato"/>
              </a:rPr>
              <a:t> is the sum of all observable characteristics of an organism, which can be influenced by the genotype and the environment. </a:t>
            </a:r>
            <a:endParaRPr b="0" lang="en-PH" sz="1800" spc="-1" strike="noStrike">
              <a:latin typeface="Arial"/>
            </a:endParaRPr>
          </a:p>
          <a:p>
            <a:pPr algn="just">
              <a:lnSpc>
                <a:spcPct val="100000"/>
              </a:lnSpc>
              <a:buNone/>
            </a:pPr>
            <a:r>
              <a:rPr b="0" lang="en-PH" sz="1800" spc="-1" strike="noStrike">
                <a:latin typeface="Lato"/>
              </a:rPr>
              <a:t>For example, “TT” denotes the genotype of a pea plant that has a tall phenotype.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Box 9"/>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Basic Principles of Mendelian Genetics</a:t>
            </a:r>
            <a:endParaRPr b="0" lang="en-PH" sz="3600" spc="-1" strike="noStrike">
              <a:latin typeface="Arial"/>
            </a:endParaRPr>
          </a:p>
        </p:txBody>
      </p:sp>
      <p:sp>
        <p:nvSpPr>
          <p:cNvPr id="150" name=""/>
          <p:cNvSpPr/>
          <p:nvPr/>
        </p:nvSpPr>
        <p:spPr>
          <a:xfrm>
            <a:off x="720000" y="1440000"/>
            <a:ext cx="10979640" cy="1024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Study the sample </a:t>
            </a:r>
            <a:r>
              <a:rPr b="1" lang="en-PH" sz="1800" spc="-1" strike="noStrike">
                <a:latin typeface="Lato"/>
              </a:rPr>
              <a:t>Punnett square</a:t>
            </a:r>
            <a:r>
              <a:rPr b="0" lang="en-PH" sz="1800" spc="-1" strike="noStrike">
                <a:latin typeface="Lato"/>
              </a:rPr>
              <a:t> in Figure 3 to further understand how to use it to produce the possible genotypes of offspring which in turn can be used to interpret or predict the phenotypes of offspring.</a:t>
            </a:r>
            <a:endParaRPr b="0" lang="en-PH" sz="1800" spc="-1" strike="noStrike">
              <a:latin typeface="Arial"/>
            </a:endParaRPr>
          </a:p>
        </p:txBody>
      </p:sp>
      <p:pic>
        <p:nvPicPr>
          <p:cNvPr id="151" name="" descr=""/>
          <p:cNvPicPr/>
          <p:nvPr/>
        </p:nvPicPr>
        <p:blipFill>
          <a:blip r:embed="rId1"/>
          <a:stretch/>
        </p:blipFill>
        <p:spPr>
          <a:xfrm>
            <a:off x="1620000" y="3060000"/>
            <a:ext cx="3304440" cy="2466000"/>
          </a:xfrm>
          <a:prstGeom prst="rect">
            <a:avLst/>
          </a:prstGeom>
          <a:ln w="0">
            <a:noFill/>
          </a:ln>
        </p:spPr>
      </p:pic>
      <p:sp>
        <p:nvSpPr>
          <p:cNvPr id="152" name=""/>
          <p:cNvSpPr/>
          <p:nvPr/>
        </p:nvSpPr>
        <p:spPr>
          <a:xfrm>
            <a:off x="5400000" y="3600000"/>
            <a:ext cx="5939640" cy="143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(Genetic makeup) Genotypic ratio: 4 Tt: 0 tt</a:t>
            </a:r>
            <a:endParaRPr b="0" lang="en-PH" sz="1800" spc="-1" strike="noStrike">
              <a:latin typeface="Arial"/>
            </a:endParaRPr>
          </a:p>
          <a:p>
            <a:pPr>
              <a:lnSpc>
                <a:spcPct val="100000"/>
              </a:lnSpc>
              <a:buNone/>
            </a:pPr>
            <a:r>
              <a:rPr b="0" lang="en-PH" sz="1800" spc="-1" strike="noStrike">
                <a:latin typeface="Lato"/>
              </a:rPr>
              <a:t>Interpretation: 100% Heterozygous plants</a:t>
            </a:r>
            <a:endParaRPr b="0" lang="en-PH" sz="1800" spc="-1" strike="noStrike">
              <a:latin typeface="Arial"/>
            </a:endParaRPr>
          </a:p>
          <a:p>
            <a:pPr>
              <a:lnSpc>
                <a:spcPct val="100000"/>
              </a:lnSpc>
              <a:buNone/>
            </a:pPr>
            <a:r>
              <a:rPr b="0" lang="en-PH" sz="1800" spc="-1" strike="noStrike">
                <a:latin typeface="Lato"/>
              </a:rPr>
              <a:t>(Physical appearance) Phenotypic ratio: 4 tall: 0 short</a:t>
            </a:r>
            <a:endParaRPr b="0" lang="en-PH" sz="1800" spc="-1" strike="noStrike">
              <a:latin typeface="Arial"/>
            </a:endParaRPr>
          </a:p>
          <a:p>
            <a:pPr>
              <a:lnSpc>
                <a:spcPct val="100000"/>
              </a:lnSpc>
              <a:buNone/>
            </a:pPr>
            <a:r>
              <a:rPr b="0" lang="en-PH" sz="1800" spc="-1" strike="noStrike">
                <a:latin typeface="Lato"/>
              </a:rPr>
              <a:t>Interpretation: 100% tall plants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645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2023-08-07T17:54:50Z</dcterms:modified>
  <cp:revision>113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