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6640" cy="619560"/>
          </a:xfrm>
          <a:prstGeom prst="rect">
            <a:avLst/>
          </a:prstGeom>
          <a:ln w="0">
            <a:noFill/>
          </a:ln>
        </p:spPr>
      </p:pic>
      <p:sp>
        <p:nvSpPr>
          <p:cNvPr id="43" name="Rectangle 7"/>
          <p:cNvSpPr/>
          <p:nvPr/>
        </p:nvSpPr>
        <p:spPr>
          <a:xfrm>
            <a:off x="10868760" y="0"/>
            <a:ext cx="955080" cy="955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160" cy="1019160"/>
          </a:xfrm>
          <a:prstGeom prst="rect">
            <a:avLst/>
          </a:prstGeom>
          <a:ln w="0">
            <a:noFill/>
          </a:ln>
        </p:spPr>
      </p:pic>
      <p:sp>
        <p:nvSpPr>
          <p:cNvPr id="45"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960" cy="3369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3240" y="2844000"/>
            <a:ext cx="77364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Major Mountain Belts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4240" cy="339840"/>
          </a:xfrm>
          <a:prstGeom prst="rect">
            <a:avLst/>
          </a:prstGeom>
          <a:noFill/>
          <a:ln w="0">
            <a:noFill/>
          </a:ln>
        </p:spPr>
        <p:style>
          <a:lnRef idx="0"/>
          <a:fillRef idx="0"/>
          <a:effectRef idx="0"/>
          <a:fontRef idx="minor"/>
        </p:style>
      </p:sp>
      <p:sp>
        <p:nvSpPr>
          <p:cNvPr id="126" name=""/>
          <p:cNvSpPr/>
          <p:nvPr/>
        </p:nvSpPr>
        <p:spPr>
          <a:xfrm>
            <a:off x="820440" y="2304000"/>
            <a:ext cx="10551240" cy="270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movements of tectonic plates have created diverse landforms on Earth’s surface. One of the most distinct landforms is the mountain range. </a:t>
            </a:r>
            <a:br/>
            <a:r>
              <a:rPr b="0" lang="en-PH" sz="1800" spc="-1" strike="noStrike">
                <a:solidFill>
                  <a:srgbClr val="000000"/>
                </a:solidFill>
                <a:latin typeface="Lato"/>
                <a:ea typeface="DejaVu Sans"/>
              </a:rPr>
              <a:t>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Mountain ranges are series or clusters of mountains that are close together and may have been formed through the same process. You learned in the previous module that they are formed when converging tectonic plates collide with one another and there is an uplift of Earth’s crust. This can be followed by erosion, which will then shape the mountain ranges. Mountain ranges are found across the globe but with higher concentrations at plate boundaries. This is because the collision of the plates occurs at plate boundaries.</a:t>
            </a:r>
            <a:endParaRPr b="0" lang="en-PH" sz="1800" spc="-1" strike="noStrike">
              <a:latin typeface="Arial"/>
            </a:endParaRPr>
          </a:p>
        </p:txBody>
      </p:sp>
      <p:sp>
        <p:nvSpPr>
          <p:cNvPr id="127" name=""/>
          <p:cNvSpPr/>
          <p:nvPr/>
        </p:nvSpPr>
        <p:spPr>
          <a:xfrm>
            <a:off x="3755880" y="774720"/>
            <a:ext cx="4677120" cy="665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Major Mountain Belts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0260000" y="5746320"/>
            <a:ext cx="174240" cy="339840"/>
          </a:xfrm>
          <a:prstGeom prst="rect">
            <a:avLst/>
          </a:prstGeom>
          <a:noFill/>
          <a:ln w="0">
            <a:noFill/>
          </a:ln>
        </p:spPr>
        <p:style>
          <a:lnRef idx="0"/>
          <a:fillRef idx="0"/>
          <a:effectRef idx="0"/>
          <a:fontRef idx="minor"/>
        </p:style>
      </p:sp>
      <p:sp>
        <p:nvSpPr>
          <p:cNvPr id="129" name=""/>
          <p:cNvSpPr/>
          <p:nvPr/>
        </p:nvSpPr>
        <p:spPr>
          <a:xfrm>
            <a:off x="877320" y="2233440"/>
            <a:ext cx="10437480" cy="2695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ž¹êþ"/>
              </a:rPr>
              <a:t>	</a:t>
            </a:r>
            <a:r>
              <a:rPr b="0" lang="en-PH" sz="1800" spc="-1" strike="noStrike">
                <a:solidFill>
                  <a:srgbClr val="000000"/>
                </a:solidFill>
                <a:latin typeface="Lato"/>
                <a:ea typeface="ž¹êþ"/>
              </a:rPr>
              <a:t>There are two major mountain belt systems across the world. The first one is the </a:t>
            </a:r>
            <a:r>
              <a:rPr b="1" lang="en-PH" sz="1800" spc="-1" strike="noStrike">
                <a:solidFill>
                  <a:srgbClr val="000000"/>
                </a:solidFill>
                <a:latin typeface="Lato"/>
                <a:ea typeface="ž¹êþ"/>
              </a:rPr>
              <a:t>Circum-Pacific Belt</a:t>
            </a:r>
            <a:r>
              <a:rPr b="0" lang="en-PH" sz="1800" spc="-1" strike="noStrike">
                <a:solidFill>
                  <a:srgbClr val="000000"/>
                </a:solidFill>
                <a:latin typeface="Lato"/>
                <a:ea typeface="ž¹êþ"/>
              </a:rPr>
              <a:t> that is commonly known as the </a:t>
            </a:r>
            <a:r>
              <a:rPr b="1" lang="en-PH" sz="1800" spc="-1" strike="noStrike">
                <a:solidFill>
                  <a:srgbClr val="000000"/>
                </a:solidFill>
                <a:latin typeface="Lato"/>
                <a:ea typeface="ž¹êþ"/>
              </a:rPr>
              <a:t>Pacific Ring of Fire</a:t>
            </a:r>
            <a:r>
              <a:rPr b="0" lang="en-PH" sz="1800" spc="-1" strike="noStrike">
                <a:solidFill>
                  <a:srgbClr val="000000"/>
                </a:solidFill>
                <a:latin typeface="Lato"/>
                <a:ea typeface="ž¹êþ"/>
              </a:rPr>
              <a:t>. It is studded with continuous chains of mountain ranges and volcanoes. Another very well-known mountain range is the Alpine-Himalayan System that was formed from the collision of African, Arabian, and Indian plates. </a:t>
            </a:r>
            <a:br/>
            <a:endParaRPr b="0" lang="en-PH" sz="1800" spc="-1" strike="noStrike">
              <a:latin typeface="Arial"/>
            </a:endParaRPr>
          </a:p>
          <a:p>
            <a:pPr algn="just">
              <a:lnSpc>
                <a:spcPct val="100000"/>
              </a:lnSpc>
              <a:buNone/>
            </a:pPr>
            <a:r>
              <a:rPr b="0" lang="en-PH" sz="1800" spc="-1" strike="noStrike">
                <a:solidFill>
                  <a:srgbClr val="000000"/>
                </a:solidFill>
                <a:latin typeface="Lato"/>
                <a:ea typeface="ž¹êþ"/>
              </a:rPr>
              <a:t>	</a:t>
            </a:r>
            <a:r>
              <a:rPr b="0" lang="en-PH" sz="1800" spc="-1" strike="noStrike">
                <a:solidFill>
                  <a:srgbClr val="000000"/>
                </a:solidFill>
                <a:latin typeface="Lato"/>
                <a:ea typeface="ž¹êþ"/>
              </a:rPr>
              <a:t>The Alpine-Himalayan System includes the highest mountain above sea level, which is Mount Everest. Almost all mountain ranges are classified under these two systems. Any mountain ranges not belonging to these two systems are called </a:t>
            </a:r>
            <a:r>
              <a:rPr b="1" lang="en-PH" sz="1800" spc="-1" strike="noStrike">
                <a:solidFill>
                  <a:srgbClr val="000000"/>
                </a:solidFill>
                <a:latin typeface="Lato"/>
                <a:ea typeface="ž¹êþ"/>
              </a:rPr>
              <a:t>residual ranges</a:t>
            </a:r>
            <a:r>
              <a:rPr b="0" lang="en-PH" sz="1800" spc="-1" strike="noStrike">
                <a:solidFill>
                  <a:srgbClr val="000000"/>
                </a:solidFill>
                <a:latin typeface="Lato"/>
                <a:ea typeface="ž¹êþ"/>
              </a:rPr>
              <a:t>, which are formed from thermally induced uplifts of Earth’s crust.</a:t>
            </a:r>
            <a:endParaRPr b="0" lang="en-PH" sz="1800" spc="-1" strike="noStrike">
              <a:latin typeface="Arial"/>
            </a:endParaRPr>
          </a:p>
        </p:txBody>
      </p:sp>
      <p:sp>
        <p:nvSpPr>
          <p:cNvPr id="130" name=""/>
          <p:cNvSpPr/>
          <p:nvPr/>
        </p:nvSpPr>
        <p:spPr>
          <a:xfrm>
            <a:off x="3755880" y="774720"/>
            <a:ext cx="4677120" cy="665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Major Mountain Belts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0260000" y="5746320"/>
            <a:ext cx="174240" cy="339840"/>
          </a:xfrm>
          <a:prstGeom prst="rect">
            <a:avLst/>
          </a:prstGeom>
          <a:noFill/>
          <a:ln w="0">
            <a:noFill/>
          </a:ln>
        </p:spPr>
        <p:style>
          <a:lnRef idx="0"/>
          <a:fillRef idx="0"/>
          <a:effectRef idx="0"/>
          <a:fontRef idx="minor"/>
        </p:style>
      </p:sp>
      <p:sp>
        <p:nvSpPr>
          <p:cNvPr id="132" name=""/>
          <p:cNvSpPr/>
          <p:nvPr/>
        </p:nvSpPr>
        <p:spPr>
          <a:xfrm>
            <a:off x="720720" y="2340000"/>
            <a:ext cx="10619280" cy="234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Alps is the longest mountain belt in Europe, with Mont Blanc as its highest mountain. These mountain ranges were formed from the collision of African and Eurasian tectonic plates. The collision of these plates caused marine sedimentary rocks to rise and fold, forming the mountain peaks.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Philippines, being located along the Circum-Pacific Belt, also has vast mountain ranges. One of the longest and most dominant is the Sierra Madre Mountain Range. This mountain range spans the eastern coast of Luzon, from Isabela to Laguna. Other mountain ranges in the Philippines include the Talomo (Apo-Talomo) Mountain Range in Davao and Piapayungan Mountain Range in Lanao del Sur.</a:t>
            </a:r>
            <a:endParaRPr b="0" lang="en-PH" sz="1800" spc="-1" strike="noStrike">
              <a:latin typeface="Arial"/>
            </a:endParaRPr>
          </a:p>
        </p:txBody>
      </p:sp>
      <p:sp>
        <p:nvSpPr>
          <p:cNvPr id="133" name=""/>
          <p:cNvSpPr/>
          <p:nvPr/>
        </p:nvSpPr>
        <p:spPr>
          <a:xfrm>
            <a:off x="3755880" y="774720"/>
            <a:ext cx="4677120" cy="665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Major Mountain Belts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560000" y="5400000"/>
            <a:ext cx="2873520" cy="339840"/>
          </a:xfrm>
          <a:prstGeom prst="rect">
            <a:avLst/>
          </a:prstGeom>
          <a:noFill/>
          <a:ln w="0">
            <a:noFill/>
          </a:ln>
        </p:spPr>
        <p:style>
          <a:lnRef idx="0"/>
          <a:fillRef idx="0"/>
          <a:effectRef idx="0"/>
          <a:fontRef idx="minor"/>
        </p:style>
      </p:sp>
      <p:sp>
        <p:nvSpPr>
          <p:cNvPr id="135" name=""/>
          <p:cNvSpPr/>
          <p:nvPr/>
        </p:nvSpPr>
        <p:spPr>
          <a:xfrm>
            <a:off x="10260000" y="5746320"/>
            <a:ext cx="174240" cy="339840"/>
          </a:xfrm>
          <a:prstGeom prst="rect">
            <a:avLst/>
          </a:prstGeom>
          <a:noFill/>
          <a:ln w="0">
            <a:noFill/>
          </a:ln>
        </p:spPr>
        <p:style>
          <a:lnRef idx="0"/>
          <a:fillRef idx="0"/>
          <a:effectRef idx="0"/>
          <a:fontRef idx="minor"/>
        </p:style>
      </p:sp>
      <p:sp>
        <p:nvSpPr>
          <p:cNvPr id="136" name=""/>
          <p:cNvSpPr/>
          <p:nvPr/>
        </p:nvSpPr>
        <p:spPr>
          <a:xfrm>
            <a:off x="540000" y="3098160"/>
            <a:ext cx="8637480" cy="23378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_____ 1. The longest mountain range in the Philippines.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 2. The mountain range in Davao del Sur and Cotabato, Philippines.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 3. The movement and collision of these things create mountain belts.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 4. The mountain range that rims the western edge of North and South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America.</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 5. A group of mountain ranges that have the similar form and alignment and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were formed on the same process.</a:t>
            </a:r>
            <a:endParaRPr b="0" lang="en-PH" sz="1800" spc="-1" strike="noStrike">
              <a:latin typeface="Arial"/>
            </a:endParaRPr>
          </a:p>
        </p:txBody>
      </p:sp>
      <p:sp>
        <p:nvSpPr>
          <p:cNvPr id="137" name=""/>
          <p:cNvSpPr/>
          <p:nvPr/>
        </p:nvSpPr>
        <p:spPr>
          <a:xfrm>
            <a:off x="9360000" y="3075840"/>
            <a:ext cx="2517480" cy="2384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ppleSystemUIFont"/>
              </a:rPr>
              <a:t>A. Mountain Belt</a:t>
            </a:r>
            <a:endParaRPr b="0" lang="en-PH" sz="1800" spc="-1" strike="noStrike">
              <a:latin typeface="Arial"/>
            </a:endParaRPr>
          </a:p>
          <a:p>
            <a:pPr algn="just">
              <a:lnSpc>
                <a:spcPct val="150000"/>
              </a:lnSpc>
              <a:buNone/>
            </a:pPr>
            <a:r>
              <a:rPr b="0" lang="en-PH" sz="1800" spc="-1" strike="noStrike">
                <a:solidFill>
                  <a:srgbClr val="000000"/>
                </a:solidFill>
                <a:latin typeface="Lato"/>
                <a:ea typeface="AppleSystemUIFont"/>
              </a:rPr>
              <a:t>B. Tectonic Plate </a:t>
            </a:r>
            <a:endParaRPr b="0" lang="en-PH" sz="1800" spc="-1" strike="noStrike">
              <a:latin typeface="Arial"/>
            </a:endParaRPr>
          </a:p>
          <a:p>
            <a:pPr algn="just">
              <a:lnSpc>
                <a:spcPct val="150000"/>
              </a:lnSpc>
              <a:buNone/>
            </a:pPr>
            <a:r>
              <a:rPr b="0" lang="en-PH" sz="1800" spc="-1" strike="noStrike">
                <a:solidFill>
                  <a:srgbClr val="000000"/>
                </a:solidFill>
                <a:latin typeface="Lato"/>
                <a:ea typeface="AppleSystemUIFont"/>
              </a:rPr>
              <a:t>C. Sierra Madre Mt </a:t>
            </a:r>
            <a:endParaRPr b="0" lang="en-PH" sz="1800" spc="-1" strike="noStrike">
              <a:latin typeface="Arial"/>
            </a:endParaRPr>
          </a:p>
          <a:p>
            <a:pPr algn="just">
              <a:lnSpc>
                <a:spcPct val="150000"/>
              </a:lnSpc>
              <a:buNone/>
            </a:pPr>
            <a:r>
              <a:rPr b="0" lang="en-PH" sz="1800" spc="-1" strike="noStrike">
                <a:solidFill>
                  <a:srgbClr val="000000"/>
                </a:solidFill>
                <a:latin typeface="Lato"/>
                <a:ea typeface="AppleSystemUIFont"/>
              </a:rPr>
              <a:t>D. American Cordillera</a:t>
            </a:r>
            <a:endParaRPr b="0" lang="en-PH" sz="1800" spc="-1" strike="noStrike">
              <a:latin typeface="Arial"/>
            </a:endParaRPr>
          </a:p>
          <a:p>
            <a:pPr algn="just">
              <a:lnSpc>
                <a:spcPct val="150000"/>
              </a:lnSpc>
              <a:buNone/>
            </a:pPr>
            <a:r>
              <a:rPr b="0" lang="en-PH" sz="1800" spc="-1" strike="noStrike">
                <a:solidFill>
                  <a:srgbClr val="000000"/>
                </a:solidFill>
                <a:latin typeface="Lato"/>
                <a:ea typeface="AppleSystemUIFont"/>
              </a:rPr>
              <a:t>E. Talomo </a:t>
            </a:r>
            <a:endParaRPr b="0" lang="en-PH" sz="1800" spc="-1" strike="noStrike">
              <a:latin typeface="Arial"/>
            </a:endParaRPr>
          </a:p>
        </p:txBody>
      </p:sp>
      <p:sp>
        <p:nvSpPr>
          <p:cNvPr id="138" name=""/>
          <p:cNvSpPr/>
          <p:nvPr/>
        </p:nvSpPr>
        <p:spPr>
          <a:xfrm>
            <a:off x="3600000" y="2605680"/>
            <a:ext cx="1797480" cy="343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Arial"/>
                <a:ea typeface="DejaVu Sans"/>
              </a:rPr>
              <a:t>Column A</a:t>
            </a:r>
            <a:endParaRPr b="0" lang="en-PH" sz="1800" spc="-1" strike="noStrike">
              <a:latin typeface="Arial"/>
            </a:endParaRPr>
          </a:p>
        </p:txBody>
      </p:sp>
      <p:sp>
        <p:nvSpPr>
          <p:cNvPr id="139" name=""/>
          <p:cNvSpPr/>
          <p:nvPr/>
        </p:nvSpPr>
        <p:spPr>
          <a:xfrm>
            <a:off x="9181440" y="2607120"/>
            <a:ext cx="1797480" cy="343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Arial"/>
                <a:ea typeface="DejaVu Sans"/>
              </a:rPr>
              <a:t>Column B</a:t>
            </a:r>
            <a:endParaRPr b="0" lang="en-PH" sz="1800" spc="-1" strike="noStrike">
              <a:latin typeface="Arial"/>
            </a:endParaRPr>
          </a:p>
        </p:txBody>
      </p:sp>
      <p:sp>
        <p:nvSpPr>
          <p:cNvPr id="140" name=""/>
          <p:cNvSpPr txBox="1"/>
          <p:nvPr/>
        </p:nvSpPr>
        <p:spPr>
          <a:xfrm>
            <a:off x="540000" y="2050560"/>
            <a:ext cx="885564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a:t>
            </a:r>
            <a:r>
              <a:rPr b="0" lang="en-PH" sz="1800" spc="-1" strike="noStrike">
                <a:solidFill>
                  <a:srgbClr val="000000"/>
                </a:solidFill>
                <a:latin typeface="Lato"/>
                <a:ea typeface="AppleSystemUIFont"/>
              </a:rPr>
              <a:t>Match column A to column B. Write only the letter of the correct answer.</a:t>
            </a:r>
            <a:endParaRPr b="0" lang="en-PH" sz="1800" spc="-1" strike="noStrike">
              <a:latin typeface="Lato"/>
            </a:endParaRPr>
          </a:p>
        </p:txBody>
      </p:sp>
      <p:sp>
        <p:nvSpPr>
          <p:cNvPr id="141" name=""/>
          <p:cNvSpPr txBox="1"/>
          <p:nvPr/>
        </p:nvSpPr>
        <p:spPr>
          <a:xfrm>
            <a:off x="5400000" y="1530000"/>
            <a:ext cx="144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
        <p:nvSpPr>
          <p:cNvPr id="142" name=""/>
          <p:cNvSpPr/>
          <p:nvPr/>
        </p:nvSpPr>
        <p:spPr>
          <a:xfrm>
            <a:off x="3755880" y="666720"/>
            <a:ext cx="4677120" cy="665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Major Mountain Belts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7560000" y="5400000"/>
            <a:ext cx="2873520" cy="339840"/>
          </a:xfrm>
          <a:prstGeom prst="rect">
            <a:avLst/>
          </a:prstGeom>
          <a:noFill/>
          <a:ln w="0">
            <a:noFill/>
          </a:ln>
        </p:spPr>
        <p:style>
          <a:lnRef idx="0"/>
          <a:fillRef idx="0"/>
          <a:effectRef idx="0"/>
          <a:fontRef idx="minor"/>
        </p:style>
      </p:sp>
      <p:sp>
        <p:nvSpPr>
          <p:cNvPr id="144" name=""/>
          <p:cNvSpPr/>
          <p:nvPr/>
        </p:nvSpPr>
        <p:spPr>
          <a:xfrm>
            <a:off x="10260000" y="5746320"/>
            <a:ext cx="174240" cy="339840"/>
          </a:xfrm>
          <a:prstGeom prst="rect">
            <a:avLst/>
          </a:prstGeom>
          <a:noFill/>
          <a:ln w="0">
            <a:noFill/>
          </a:ln>
        </p:spPr>
        <p:style>
          <a:lnRef idx="0"/>
          <a:fillRef idx="0"/>
          <a:effectRef idx="0"/>
          <a:fontRef idx="minor"/>
        </p:style>
      </p:sp>
      <p:sp>
        <p:nvSpPr>
          <p:cNvPr id="145" name=""/>
          <p:cNvSpPr/>
          <p:nvPr/>
        </p:nvSpPr>
        <p:spPr>
          <a:xfrm>
            <a:off x="1777320" y="2340000"/>
            <a:ext cx="8637480" cy="2601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_____ 1. The longest mountain range in the Philippines.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 2. The mountain range in Davao del Sur and Cotabato, Philippines.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 3. The movement and collision of these things create mountain belts.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 4. The mountain range that rims the western edge of North and South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America.</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 5. A group of mountain ranges that have the similar form and alignment and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were formed on the same process.</a:t>
            </a:r>
            <a:endParaRPr b="0" lang="en-PH" sz="1800" spc="-1" strike="noStrike">
              <a:latin typeface="Arial"/>
            </a:endParaRPr>
          </a:p>
        </p:txBody>
      </p:sp>
      <p:sp>
        <p:nvSpPr>
          <p:cNvPr id="146" name=""/>
          <p:cNvSpPr/>
          <p:nvPr/>
        </p:nvSpPr>
        <p:spPr>
          <a:xfrm>
            <a:off x="1874520" y="2260800"/>
            <a:ext cx="537480" cy="54720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solidFill>
                  <a:srgbClr val="000000"/>
                </a:solidFill>
                <a:latin typeface="Lato"/>
                <a:ea typeface="AppleSystemUIFont"/>
              </a:rPr>
              <a:t>C</a:t>
            </a:r>
            <a:endParaRPr b="0" lang="en-PH" sz="1800" spc="-1" strike="noStrike">
              <a:latin typeface="Arial"/>
            </a:endParaRPr>
          </a:p>
        </p:txBody>
      </p:sp>
      <p:sp>
        <p:nvSpPr>
          <p:cNvPr id="147" name=""/>
          <p:cNvSpPr/>
          <p:nvPr/>
        </p:nvSpPr>
        <p:spPr>
          <a:xfrm>
            <a:off x="1874520" y="2556000"/>
            <a:ext cx="537480" cy="54720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solidFill>
                  <a:srgbClr val="000000"/>
                </a:solidFill>
                <a:latin typeface="Lato"/>
                <a:ea typeface="AppleSystemUIFont"/>
              </a:rPr>
              <a:t>E</a:t>
            </a:r>
            <a:endParaRPr b="0" lang="en-PH" sz="1800" spc="-1" strike="noStrike">
              <a:latin typeface="Lato"/>
            </a:endParaRPr>
          </a:p>
        </p:txBody>
      </p:sp>
      <p:sp>
        <p:nvSpPr>
          <p:cNvPr id="148" name=""/>
          <p:cNvSpPr/>
          <p:nvPr/>
        </p:nvSpPr>
        <p:spPr>
          <a:xfrm>
            <a:off x="1874520" y="3204000"/>
            <a:ext cx="537480" cy="54720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solidFill>
                  <a:srgbClr val="000000"/>
                </a:solidFill>
                <a:latin typeface="Lato"/>
                <a:ea typeface="AppleSystemUIFont"/>
              </a:rPr>
              <a:t>D</a:t>
            </a:r>
            <a:endParaRPr b="0" lang="en-PH" sz="1800" spc="-1" strike="noStrike">
              <a:latin typeface="Arial"/>
            </a:endParaRPr>
          </a:p>
        </p:txBody>
      </p:sp>
      <p:sp>
        <p:nvSpPr>
          <p:cNvPr id="149" name=""/>
          <p:cNvSpPr/>
          <p:nvPr/>
        </p:nvSpPr>
        <p:spPr>
          <a:xfrm>
            <a:off x="1874520" y="2872800"/>
            <a:ext cx="537480" cy="54720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solidFill>
                  <a:srgbClr val="000000"/>
                </a:solidFill>
                <a:latin typeface="Lato"/>
                <a:ea typeface="AppleSystemUIFont"/>
              </a:rPr>
              <a:t>B</a:t>
            </a:r>
            <a:endParaRPr b="0" lang="en-PH" sz="1800" spc="-1" strike="noStrike">
              <a:latin typeface="Arial"/>
            </a:endParaRPr>
          </a:p>
        </p:txBody>
      </p:sp>
      <p:sp>
        <p:nvSpPr>
          <p:cNvPr id="150" name=""/>
          <p:cNvSpPr/>
          <p:nvPr/>
        </p:nvSpPr>
        <p:spPr>
          <a:xfrm>
            <a:off x="1874520" y="3816000"/>
            <a:ext cx="537480" cy="54720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solidFill>
                  <a:srgbClr val="000000"/>
                </a:solidFill>
                <a:latin typeface="Lato"/>
                <a:ea typeface="AppleSystemUIFont"/>
              </a:rPr>
              <a:t>A</a:t>
            </a:r>
            <a:endParaRPr b="0" lang="en-PH" sz="1800" spc="-1" strike="noStrike">
              <a:latin typeface="Arial"/>
            </a:endParaRPr>
          </a:p>
        </p:txBody>
      </p:sp>
      <p:sp>
        <p:nvSpPr>
          <p:cNvPr id="151" name=""/>
          <p:cNvSpPr txBox="1"/>
          <p:nvPr/>
        </p:nvSpPr>
        <p:spPr>
          <a:xfrm>
            <a:off x="5087880" y="1747800"/>
            <a:ext cx="2016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Answer Key </a:t>
            </a:r>
            <a:endParaRPr b="1" lang="en-PH" sz="2000" spc="-1" strike="noStrike">
              <a:solidFill>
                <a:srgbClr val="c9211e"/>
              </a:solidFill>
              <a:latin typeface="Lato"/>
            </a:endParaRPr>
          </a:p>
        </p:txBody>
      </p:sp>
      <p:sp>
        <p:nvSpPr>
          <p:cNvPr id="152" name=""/>
          <p:cNvSpPr/>
          <p:nvPr/>
        </p:nvSpPr>
        <p:spPr>
          <a:xfrm>
            <a:off x="3755880" y="774720"/>
            <a:ext cx="4677120" cy="665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Major Mountain Belts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2023-07-10T14:30:33Z</dcterms:modified>
  <cp:revision>113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