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4.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7.png" ContentType="image/png"/>
  <Override PartName="/ppt/media/image18.png" ContentType="image/png"/>
  <Override PartName="/ppt/media/image20.png" ContentType="image/png"/>
  <Override PartName="/ppt/media/image5.png" ContentType="image/png"/>
  <Override PartName="/ppt/media/image25.png" ContentType="image/png"/>
  <Override PartName="/ppt/media/image19.png" ContentType="image/png"/>
  <Override PartName="/ppt/media/image14.png" ContentType="image/png"/>
  <Override PartName="/ppt/media/image26.png" ContentType="image/png"/>
  <Override PartName="/ppt/presProps.xml" ContentType="application/vnd.openxmlformats-officedocument.presentationml.presProps+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100.xml.rels" ContentType="application/vnd.openxmlformats-package.relationships+xml"/>
  <Override PartName="/ppt/slideLayouts/_rels/slideLayout85.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43.xml.rels" ContentType="application/vnd.openxmlformats-package.relationships+xml"/>
  <Override PartName="/ppt/slideLayouts/_rels/slideLayout30.xml.rels" ContentType="application/vnd.openxmlformats-package.relationships+xml"/>
  <Override PartName="/ppt/slideLayouts/_rels/slideLayout105.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80.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98.xml.rels" ContentType="application/vnd.openxmlformats-package.relationships+xml"/>
  <Override PartName="/ppt/slideLayouts/_rels/slideLayout42.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41.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99.xml.rels" ContentType="application/vnd.openxmlformats-package.relationships+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40.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1.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31.xml.rels" ContentType="application/vnd.openxmlformats-package.relationships+xml"/>
  <Override PartName="/ppt/slideLayouts/_rels/slideLayout59.xml.rels" ContentType="application/vnd.openxmlformats-package.relationships+xml"/>
  <Override PartName="/ppt/slideLayouts/_rels/slideLayout49.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02.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98.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96.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68.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7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s/_rels/slide13.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8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1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8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0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0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0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0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0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84560" cy="685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91440" cy="2791440"/>
          </a:xfrm>
          <a:prstGeom prst="rect">
            <a:avLst/>
          </a:prstGeom>
          <a:ln w="0">
            <a:noFill/>
          </a:ln>
        </p:spPr>
      </p:pic>
      <p:sp>
        <p:nvSpPr>
          <p:cNvPr id="2" name="Rectangle 5"/>
          <p:cNvSpPr/>
          <p:nvPr/>
        </p:nvSpPr>
        <p:spPr>
          <a:xfrm>
            <a:off x="3487320" y="1475280"/>
            <a:ext cx="8696880" cy="38548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96880" cy="37656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84560" cy="627480"/>
          </a:xfrm>
          <a:prstGeom prst="rect">
            <a:avLst/>
          </a:prstGeom>
          <a:ln w="0">
            <a:noFill/>
          </a:ln>
        </p:spPr>
      </p:pic>
      <p:sp>
        <p:nvSpPr>
          <p:cNvPr id="43"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1027080" cy="1027080"/>
          </a:xfrm>
          <a:prstGeom prst="rect">
            <a:avLst/>
          </a:prstGeom>
          <a:ln w="0">
            <a:noFill/>
          </a:ln>
        </p:spPr>
      </p:pic>
      <p:sp>
        <p:nvSpPr>
          <p:cNvPr id="45"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84560" cy="627480"/>
          </a:xfrm>
          <a:prstGeom prst="rect">
            <a:avLst/>
          </a:prstGeom>
          <a:ln w="0">
            <a:noFill/>
          </a:ln>
        </p:spPr>
      </p:pic>
      <p:sp>
        <p:nvSpPr>
          <p:cNvPr id="86"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1027080" cy="1027080"/>
          </a:xfrm>
          <a:prstGeom prst="rect">
            <a:avLst/>
          </a:prstGeom>
          <a:ln w="0">
            <a:noFill/>
          </a:ln>
        </p:spPr>
      </p:pic>
      <p:sp>
        <p:nvSpPr>
          <p:cNvPr id="88"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84560" cy="627480"/>
          </a:xfrm>
          <a:prstGeom prst="rect">
            <a:avLst/>
          </a:prstGeom>
          <a:ln w="0">
            <a:noFill/>
          </a:ln>
        </p:spPr>
      </p:pic>
      <p:sp>
        <p:nvSpPr>
          <p:cNvPr id="129"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1027080" cy="1027080"/>
          </a:xfrm>
          <a:prstGeom prst="rect">
            <a:avLst/>
          </a:prstGeom>
          <a:ln w="0">
            <a:noFill/>
          </a:ln>
        </p:spPr>
      </p:pic>
      <p:sp>
        <p:nvSpPr>
          <p:cNvPr id="131"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34"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80000"/>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
        <p:nvSpPr>
          <p:cNvPr id="135"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80000"/>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
        <p:nvSpPr>
          <p:cNvPr id="136"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80000"/>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
        <p:nvSpPr>
          <p:cNvPr id="137"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80000"/>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4" name="Picture 18" descr=""/>
          <p:cNvPicPr/>
          <p:nvPr/>
        </p:nvPicPr>
        <p:blipFill>
          <a:blip r:embed="rId2"/>
          <a:stretch/>
        </p:blipFill>
        <p:spPr>
          <a:xfrm>
            <a:off x="0" y="6242760"/>
            <a:ext cx="12184560" cy="627480"/>
          </a:xfrm>
          <a:prstGeom prst="rect">
            <a:avLst/>
          </a:prstGeom>
          <a:ln w="0">
            <a:noFill/>
          </a:ln>
        </p:spPr>
      </p:pic>
      <p:sp>
        <p:nvSpPr>
          <p:cNvPr id="175"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6" name="Picture 10" descr=""/>
          <p:cNvPicPr/>
          <p:nvPr/>
        </p:nvPicPr>
        <p:blipFill>
          <a:blip r:embed="rId3"/>
          <a:stretch/>
        </p:blipFill>
        <p:spPr>
          <a:xfrm>
            <a:off x="10857240" y="-64440"/>
            <a:ext cx="1027080" cy="1027080"/>
          </a:xfrm>
          <a:prstGeom prst="rect">
            <a:avLst/>
          </a:prstGeom>
          <a:ln w="0">
            <a:noFill/>
          </a:ln>
        </p:spPr>
      </p:pic>
      <p:sp>
        <p:nvSpPr>
          <p:cNvPr id="177"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8"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80"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
        <p:nvSpPr>
          <p:cNvPr id="181"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80000"/>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
        <p:nvSpPr>
          <p:cNvPr id="182"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80000"/>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9" name="Picture 18" descr=""/>
          <p:cNvPicPr/>
          <p:nvPr/>
        </p:nvPicPr>
        <p:blipFill>
          <a:blip r:embed="rId2"/>
          <a:stretch/>
        </p:blipFill>
        <p:spPr>
          <a:xfrm>
            <a:off x="0" y="6242760"/>
            <a:ext cx="12184560" cy="627480"/>
          </a:xfrm>
          <a:prstGeom prst="rect">
            <a:avLst/>
          </a:prstGeom>
          <a:ln w="0">
            <a:noFill/>
          </a:ln>
        </p:spPr>
      </p:pic>
      <p:sp>
        <p:nvSpPr>
          <p:cNvPr id="220"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21" name="Picture 10" descr=""/>
          <p:cNvPicPr/>
          <p:nvPr/>
        </p:nvPicPr>
        <p:blipFill>
          <a:blip r:embed="rId3"/>
          <a:stretch/>
        </p:blipFill>
        <p:spPr>
          <a:xfrm>
            <a:off x="10857240" y="-64440"/>
            <a:ext cx="1027080" cy="1027080"/>
          </a:xfrm>
          <a:prstGeom prst="rect">
            <a:avLst/>
          </a:prstGeom>
          <a:ln w="0">
            <a:noFill/>
          </a:ln>
        </p:spPr>
      </p:pic>
      <p:sp>
        <p:nvSpPr>
          <p:cNvPr id="222"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23"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2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2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2" name="Picture 18" descr=""/>
          <p:cNvPicPr/>
          <p:nvPr/>
        </p:nvPicPr>
        <p:blipFill>
          <a:blip r:embed="rId2"/>
          <a:stretch/>
        </p:blipFill>
        <p:spPr>
          <a:xfrm>
            <a:off x="0" y="6242760"/>
            <a:ext cx="12184560" cy="627480"/>
          </a:xfrm>
          <a:prstGeom prst="rect">
            <a:avLst/>
          </a:prstGeom>
          <a:ln w="0">
            <a:noFill/>
          </a:ln>
        </p:spPr>
      </p:pic>
      <p:sp>
        <p:nvSpPr>
          <p:cNvPr id="263"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64" name="Picture 10" descr=""/>
          <p:cNvPicPr/>
          <p:nvPr/>
        </p:nvPicPr>
        <p:blipFill>
          <a:blip r:embed="rId3"/>
          <a:stretch/>
        </p:blipFill>
        <p:spPr>
          <a:xfrm>
            <a:off x="10857240" y="-64440"/>
            <a:ext cx="1027080" cy="1027080"/>
          </a:xfrm>
          <a:prstGeom prst="rect">
            <a:avLst/>
          </a:prstGeom>
          <a:ln w="0">
            <a:noFill/>
          </a:ln>
        </p:spPr>
      </p:pic>
      <p:sp>
        <p:nvSpPr>
          <p:cNvPr id="265"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6"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26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5" name="Picture 18" descr=""/>
          <p:cNvPicPr/>
          <p:nvPr/>
        </p:nvPicPr>
        <p:blipFill>
          <a:blip r:embed="rId2"/>
          <a:stretch/>
        </p:blipFill>
        <p:spPr>
          <a:xfrm>
            <a:off x="0" y="6242760"/>
            <a:ext cx="12184560" cy="627480"/>
          </a:xfrm>
          <a:prstGeom prst="rect">
            <a:avLst/>
          </a:prstGeom>
          <a:ln w="0">
            <a:noFill/>
          </a:ln>
        </p:spPr>
      </p:pic>
      <p:sp>
        <p:nvSpPr>
          <p:cNvPr id="306" name="Rectangle 7"/>
          <p:cNvSpPr/>
          <p:nvPr/>
        </p:nvSpPr>
        <p:spPr>
          <a:xfrm>
            <a:off x="10868760" y="0"/>
            <a:ext cx="963000" cy="9630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307" name="Picture 10" descr=""/>
          <p:cNvPicPr/>
          <p:nvPr/>
        </p:nvPicPr>
        <p:blipFill>
          <a:blip r:embed="rId3"/>
          <a:stretch/>
        </p:blipFill>
        <p:spPr>
          <a:xfrm>
            <a:off x="10857240" y="-64440"/>
            <a:ext cx="1027080" cy="1027080"/>
          </a:xfrm>
          <a:prstGeom prst="rect">
            <a:avLst/>
          </a:prstGeom>
          <a:ln w="0">
            <a:noFill/>
          </a:ln>
        </p:spPr>
      </p:pic>
      <p:sp>
        <p:nvSpPr>
          <p:cNvPr id="308" name="TextBox 9"/>
          <p:cNvSpPr/>
          <p:nvPr/>
        </p:nvSpPr>
        <p:spPr>
          <a:xfrm>
            <a:off x="185400" y="6362280"/>
            <a:ext cx="468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9" name="TextBox 11"/>
          <p:cNvSpPr/>
          <p:nvPr/>
        </p:nvSpPr>
        <p:spPr>
          <a:xfrm>
            <a:off x="9452520" y="6352200"/>
            <a:ext cx="2615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1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31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8" name="New REX Education Mission Logo V.png" descr="New REX Education Mission Logo V.png"/>
          <p:cNvPicPr/>
          <p:nvPr/>
        </p:nvPicPr>
        <p:blipFill>
          <a:blip r:embed="rId2"/>
          <a:stretch/>
        </p:blipFill>
        <p:spPr>
          <a:xfrm>
            <a:off x="2755800" y="1508760"/>
            <a:ext cx="6608880" cy="3377160"/>
          </a:xfrm>
          <a:prstGeom prst="rect">
            <a:avLst/>
          </a:prstGeom>
          <a:ln w="12700">
            <a:noFill/>
          </a:ln>
        </p:spPr>
      </p:pic>
      <p:sp>
        <p:nvSpPr>
          <p:cNvPr id="3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5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47.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47.xml"/>
</Relationships>
</file>

<file path=ppt/slides/_rels/slide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49.xml"/>
</Relationships>
</file>

<file path=ppt/slides/_rels/slide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6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TextBox 7"/>
          <p:cNvSpPr/>
          <p:nvPr/>
        </p:nvSpPr>
        <p:spPr>
          <a:xfrm>
            <a:off x="4059360" y="2904840"/>
            <a:ext cx="7487640" cy="699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4000" spc="-1" strike="noStrike">
                <a:solidFill>
                  <a:srgbClr val="ffffff"/>
                </a:solidFill>
                <a:latin typeface="Lato"/>
                <a:ea typeface="Arial Black;Arial Black"/>
              </a:rPr>
              <a:t>Mga Katuruan ng Islam</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200" spc="-1" strike="noStrike">
                <a:latin typeface="Lato"/>
              </a:rPr>
              <a:t>Mga Karagdagang Katuruan</a:t>
            </a:r>
            <a:endParaRPr b="0" lang="en-PH" sz="3200" spc="-1" strike="noStrike">
              <a:latin typeface="Arial"/>
            </a:endParaRPr>
          </a:p>
        </p:txBody>
      </p:sp>
      <p:sp>
        <p:nvSpPr>
          <p:cNvPr id="432" name="PlaceHolder 2"/>
          <p:cNvSpPr>
            <a:spLocks noGrp="1"/>
          </p:cNvSpPr>
          <p:nvPr>
            <p:ph/>
          </p:nvPr>
        </p:nvSpPr>
        <p:spPr>
          <a:xfrm>
            <a:off x="609480" y="1604520"/>
            <a:ext cx="10910160" cy="4515120"/>
          </a:xfrm>
          <a:prstGeom prst="rect">
            <a:avLst/>
          </a:prstGeom>
          <a:noFill/>
          <a:ln w="0">
            <a:noFill/>
          </a:ln>
        </p:spPr>
        <p:txBody>
          <a:bodyPr lIns="0" rIns="0" tIns="0" bIns="0" anchor="t">
            <a:normAutofit/>
          </a:bodyPr>
          <a:p>
            <a:pPr algn="just">
              <a:lnSpc>
                <a:spcPct val="100000"/>
              </a:lnSpc>
              <a:spcBef>
                <a:spcPts val="1417"/>
              </a:spcBef>
              <a:buNone/>
            </a:pPr>
            <a:r>
              <a:rPr b="1" i="1" lang="en-PH" sz="1800" spc="-1" strike="noStrike">
                <a:latin typeface="Lato"/>
              </a:rPr>
              <a:t>Pantay na Karapatan ng Babae at Lalaki</a:t>
            </a:r>
            <a:endParaRPr b="0" lang="en-PH" sz="1800" spc="-1" strike="noStrike">
              <a:latin typeface="Arial"/>
            </a:endParaRPr>
          </a:p>
          <a:p>
            <a:pPr algn="just">
              <a:lnSpc>
                <a:spcPct val="100000"/>
              </a:lnSpc>
              <a:spcBef>
                <a:spcPts val="1417"/>
              </a:spcBef>
              <a:buNone/>
            </a:pPr>
            <a:r>
              <a:rPr b="0" lang="en-PH" sz="1800" spc="-1" strike="noStrike">
                <a:latin typeface="Lato"/>
              </a:rPr>
              <a:t>Pantay ang karapatan ng lalaki at babae sa relihiyong Islam. Pareho ang kanilang estado sa mga batas na nakasaad sa Qur’an. Sila rin ay parehong sasailalim sa panahon ng paghuhukom.</a:t>
            </a:r>
            <a:endParaRPr b="0" lang="en-PH" sz="1800" spc="-1" strike="noStrike">
              <a:latin typeface="Arial"/>
            </a:endParaRPr>
          </a:p>
          <a:p>
            <a:pPr algn="just">
              <a:lnSpc>
                <a:spcPct val="100000"/>
              </a:lnSpc>
              <a:spcBef>
                <a:spcPts val="1417"/>
              </a:spcBef>
              <a:buNone/>
            </a:pPr>
            <a:r>
              <a:rPr b="0" lang="en-PH" sz="1800" spc="-1" strike="noStrike">
                <a:latin typeface="Lato"/>
              </a:rPr>
              <a:t>Kinikilala ng Islam ang mahalagang papel na ginagampanan ng kababaihan sa lipunan. Isa rito ang malaking ambag ng kababaihan sa pangangalaga ng pamilya at pagpapalaki sa mga batang mabait at may takot kay Allah. Pinahahalagahan naman ang papel ng kalalakihan bilang sandigan ng pamilya at pagbibigay ng mga pangunahing pangangailangan ng pamilya.</a:t>
            </a:r>
            <a:endParaRPr b="0" lang="en-PH" sz="1800" spc="-1" strike="noStrike">
              <a:latin typeface="Arial"/>
            </a:endParaRPr>
          </a:p>
          <a:p>
            <a:pPr algn="just">
              <a:lnSpc>
                <a:spcPct val="100000"/>
              </a:lnSpc>
              <a:spcBef>
                <a:spcPts val="1417"/>
              </a:spcBef>
              <a:buNone/>
            </a:pPr>
            <a:r>
              <a:rPr b="0" lang="en-PH" sz="1800" spc="-1" strike="noStrike">
                <a:latin typeface="Lato"/>
              </a:rPr>
              <a:t>Malawak ang saklaw ng mga katuruan ng relihiyong Islam. Ito ay nagtatakda ng mga utos at aral na dapat sundin ng mga Muslim. Ang mga nabanggit ay ilan lamang sa mga establisadong katuruan. Bahagyang iba’t iba rin ang paraan ng pagsagawa ng mga ito batay sa kultura ng bansa.</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600" spc="-1" strike="noStrike">
                <a:latin typeface="Lato"/>
              </a:rPr>
              <a:t>Pagsasanay</a:t>
            </a:r>
            <a:endParaRPr b="0" lang="en-PH" sz="3600" spc="-1" strike="noStrike">
              <a:latin typeface="Arial"/>
            </a:endParaRPr>
          </a:p>
        </p:txBody>
      </p:sp>
      <p:sp>
        <p:nvSpPr>
          <p:cNvPr id="434" name="PlaceHolder 2"/>
          <p:cNvSpPr>
            <a:spLocks noGrp="1"/>
          </p:cNvSpPr>
          <p:nvPr>
            <p:ph/>
          </p:nvPr>
        </p:nvSpPr>
        <p:spPr>
          <a:xfrm>
            <a:off x="609480" y="1604520"/>
            <a:ext cx="10910160" cy="451512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PH" sz="2400" spc="-1" strike="noStrike">
                <a:latin typeface="Lato"/>
              </a:rPr>
              <a:t>Ibigay ang limang (5) haligi ng Islam at ang kahulugan nito.</a:t>
            </a:r>
            <a:endParaRPr b="0" lang="en-PH" sz="2400" spc="-1" strike="noStrike">
              <a:latin typeface="Arial"/>
            </a:endParaRPr>
          </a:p>
          <a:p>
            <a:pPr>
              <a:lnSpc>
                <a:spcPct val="100000"/>
              </a:lnSpc>
              <a:spcBef>
                <a:spcPts val="1417"/>
              </a:spcBef>
              <a:buNone/>
            </a:pP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600" spc="-1" strike="noStrike">
                <a:latin typeface="Lato"/>
              </a:rPr>
              <a:t>Susi ng Pagwawasto</a:t>
            </a:r>
            <a:endParaRPr b="0" lang="en-PH" sz="3600" spc="-1" strike="noStrike">
              <a:latin typeface="Arial"/>
            </a:endParaRPr>
          </a:p>
        </p:txBody>
      </p:sp>
      <p:sp>
        <p:nvSpPr>
          <p:cNvPr id="436" name="PlaceHolder 2"/>
          <p:cNvSpPr>
            <a:spLocks noGrp="1"/>
          </p:cNvSpPr>
          <p:nvPr>
            <p:ph/>
          </p:nvPr>
        </p:nvSpPr>
        <p:spPr>
          <a:xfrm>
            <a:off x="609480" y="1604520"/>
            <a:ext cx="10910160" cy="4515120"/>
          </a:xfrm>
          <a:prstGeom prst="rect">
            <a:avLst/>
          </a:prstGeom>
          <a:noFill/>
          <a:ln w="0">
            <a:noFill/>
          </a:ln>
        </p:spPr>
        <p:txBody>
          <a:bodyPr lIns="0" rIns="0" tIns="0" bIns="0" anchor="t">
            <a:normAutofit/>
          </a:bodyPr>
          <a:p>
            <a:pPr marL="432000" indent="-324000" algn="just">
              <a:lnSpc>
                <a:spcPct val="100000"/>
              </a:lnSpc>
              <a:spcBef>
                <a:spcPts val="1417"/>
              </a:spcBef>
              <a:buClr>
                <a:srgbClr val="000000"/>
              </a:buClr>
              <a:buSzPct val="45000"/>
              <a:buFont typeface="Wingdings" charset="2"/>
              <a:buChar char=""/>
            </a:pPr>
            <a:r>
              <a:rPr b="0" lang="en-PH" sz="1800" spc="-1" strike="noStrike">
                <a:latin typeface="Lato"/>
              </a:rPr>
              <a:t>1. </a:t>
            </a:r>
            <a:r>
              <a:rPr b="1" lang="en-PH" sz="1800" spc="-1" strike="noStrike">
                <a:latin typeface="Lato"/>
              </a:rPr>
              <a:t>Shahadah</a:t>
            </a:r>
            <a:r>
              <a:rPr b="0" lang="en-PH" sz="1800" spc="-1" strike="noStrike">
                <a:latin typeface="Lato"/>
              </a:rPr>
              <a:t> – tumutukoy sa pagpapahayag na “Walang Ibang Diyos kung hindi si Allah at si Mohammad ang kaniyang pinagkakatiwalaang propeta.”</a:t>
            </a:r>
            <a:endParaRPr b="0" lang="en-PH" sz="1800" spc="-1" strike="noStrike">
              <a:latin typeface="Arial"/>
            </a:endParaRPr>
          </a:p>
          <a:p>
            <a:pPr marL="432000" indent="-324000" algn="just">
              <a:lnSpc>
                <a:spcPct val="100000"/>
              </a:lnSpc>
              <a:spcBef>
                <a:spcPts val="1417"/>
              </a:spcBef>
              <a:buClr>
                <a:srgbClr val="000000"/>
              </a:buClr>
              <a:buSzPct val="45000"/>
              <a:buFont typeface="Wingdings" charset="2"/>
              <a:buChar char=""/>
            </a:pPr>
            <a:r>
              <a:rPr b="0" lang="en-PH" sz="1800" spc="-1" strike="noStrike">
                <a:latin typeface="Lato"/>
              </a:rPr>
              <a:t>2. </a:t>
            </a:r>
            <a:r>
              <a:rPr b="1" lang="en-PH" sz="1800" spc="-1" strike="noStrike">
                <a:latin typeface="Lato"/>
              </a:rPr>
              <a:t>Salat</a:t>
            </a:r>
            <a:r>
              <a:rPr b="0" lang="en-PH" sz="1800" spc="-1" strike="noStrike">
                <a:latin typeface="Lato"/>
              </a:rPr>
              <a:t> – tumutukoy sa limang beses na pagdarasal ng mga Muslim sa isang araw.</a:t>
            </a:r>
            <a:endParaRPr b="0" lang="en-PH" sz="1800" spc="-1" strike="noStrike">
              <a:latin typeface="Arial"/>
            </a:endParaRPr>
          </a:p>
          <a:p>
            <a:pPr marL="432000" indent="-324000" algn="just">
              <a:lnSpc>
                <a:spcPct val="100000"/>
              </a:lnSpc>
              <a:spcBef>
                <a:spcPts val="1417"/>
              </a:spcBef>
              <a:buClr>
                <a:srgbClr val="000000"/>
              </a:buClr>
              <a:buSzPct val="45000"/>
              <a:buFont typeface="Wingdings" charset="2"/>
              <a:buChar char=""/>
            </a:pPr>
            <a:r>
              <a:rPr b="0" lang="en-PH" sz="1800" spc="-1" strike="noStrike">
                <a:latin typeface="Lato"/>
              </a:rPr>
              <a:t>3. </a:t>
            </a:r>
            <a:r>
              <a:rPr b="1" lang="en-PH" sz="1800" spc="-1" strike="noStrike">
                <a:latin typeface="Lato"/>
              </a:rPr>
              <a:t>Zakat</a:t>
            </a:r>
            <a:r>
              <a:rPr b="0" lang="en-PH" sz="1800" spc="-1" strike="noStrike">
                <a:latin typeface="Lato"/>
              </a:rPr>
              <a:t> – ang pagbibigay ng limos sa mahihirap at nangangailangan.</a:t>
            </a:r>
            <a:endParaRPr b="0" lang="en-PH" sz="1800" spc="-1" strike="noStrike">
              <a:latin typeface="Arial"/>
            </a:endParaRPr>
          </a:p>
          <a:p>
            <a:pPr marL="432000" indent="-324000" algn="just">
              <a:lnSpc>
                <a:spcPct val="100000"/>
              </a:lnSpc>
              <a:spcBef>
                <a:spcPts val="1417"/>
              </a:spcBef>
              <a:buClr>
                <a:srgbClr val="000000"/>
              </a:buClr>
              <a:buSzPct val="45000"/>
              <a:buFont typeface="Wingdings" charset="2"/>
              <a:buChar char=""/>
            </a:pPr>
            <a:r>
              <a:rPr b="0" lang="en-PH" sz="1800" spc="-1" strike="noStrike">
                <a:latin typeface="Lato"/>
              </a:rPr>
              <a:t>4. </a:t>
            </a:r>
            <a:r>
              <a:rPr b="1" lang="en-PH" sz="1800" spc="-1" strike="noStrike">
                <a:latin typeface="Lato"/>
              </a:rPr>
              <a:t>Sawm</a:t>
            </a:r>
            <a:r>
              <a:rPr b="0" lang="en-PH" sz="1800" spc="-1" strike="noStrike">
                <a:latin typeface="Lato"/>
              </a:rPr>
              <a:t> o </a:t>
            </a:r>
            <a:r>
              <a:rPr b="1" lang="en-PH" sz="1800" spc="-1" strike="noStrike">
                <a:latin typeface="Lato"/>
              </a:rPr>
              <a:t>Saum</a:t>
            </a:r>
            <a:r>
              <a:rPr b="0" lang="en-PH" sz="1800" spc="-1" strike="noStrike">
                <a:latin typeface="Lato"/>
              </a:rPr>
              <a:t> – ang pag-aayuno sa panahon ng Ramadan.</a:t>
            </a:r>
            <a:endParaRPr b="0" lang="en-PH" sz="1800" spc="-1" strike="noStrike">
              <a:latin typeface="Arial"/>
            </a:endParaRPr>
          </a:p>
          <a:p>
            <a:pPr marL="432000" indent="-324000" algn="just">
              <a:lnSpc>
                <a:spcPct val="100000"/>
              </a:lnSpc>
              <a:spcBef>
                <a:spcPts val="1417"/>
              </a:spcBef>
              <a:buClr>
                <a:srgbClr val="000000"/>
              </a:buClr>
              <a:buSzPct val="45000"/>
              <a:buFont typeface="Wingdings" charset="2"/>
              <a:buChar char=""/>
            </a:pPr>
            <a:r>
              <a:rPr b="0" lang="en-PH" sz="1800" spc="-1" strike="noStrike">
                <a:latin typeface="Lato"/>
              </a:rPr>
              <a:t>5. </a:t>
            </a:r>
            <a:r>
              <a:rPr b="1" lang="en-PH" sz="1800" spc="-1" strike="noStrike">
                <a:latin typeface="Lato"/>
              </a:rPr>
              <a:t>Hajj</a:t>
            </a:r>
            <a:r>
              <a:rPr b="0" lang="en-PH" sz="1800" spc="-1" strike="noStrike">
                <a:latin typeface="Lato"/>
              </a:rPr>
              <a:t> – tumutukoy sa paglalakbay ng mga Muslim patungo sa Mecca minsan sa kanilang buhay.</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
          <p:cNvSpPr/>
          <p:nvPr/>
        </p:nvSpPr>
        <p:spPr>
          <a:xfrm>
            <a:off x="4057200" y="2112120"/>
            <a:ext cx="3440520" cy="2002680"/>
          </a:xfrm>
          <a:custGeom>
            <a:avLst/>
            <a:gdLst/>
            <a:ahLst/>
            <a:rect l="l" t="t" r="r" b="b"/>
            <a:pathLst>
              <a:path w="9562" h="5568">
                <a:moveTo>
                  <a:pt x="2390" y="0"/>
                </a:moveTo>
                <a:lnTo>
                  <a:pt x="7170" y="0"/>
                </a:lnTo>
                <a:lnTo>
                  <a:pt x="9561" y="2783"/>
                </a:lnTo>
                <a:lnTo>
                  <a:pt x="7170" y="5567"/>
                </a:lnTo>
                <a:lnTo>
                  <a:pt x="2390" y="5567"/>
                </a:lnTo>
                <a:lnTo>
                  <a:pt x="0" y="2783"/>
                </a:lnTo>
                <a:lnTo>
                  <a:pt x="2390" y="0"/>
                </a:lnTo>
              </a:path>
            </a:pathLst>
          </a:custGeom>
          <a:solidFill>
            <a:srgbClr val="ffffff"/>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0" lang="en-PH" sz="3000" spc="-1" strike="noStrike">
                <a:solidFill>
                  <a:srgbClr val="000000"/>
                </a:solidFill>
                <a:latin typeface="Lato"/>
                <a:ea typeface="DejaVu Sans"/>
              </a:rPr>
              <a:t>ISLAM</a:t>
            </a:r>
            <a:endParaRPr b="0" lang="en-PH" sz="3000" spc="-1" strike="noStrike">
              <a:latin typeface="Arial"/>
            </a:endParaRPr>
          </a:p>
        </p:txBody>
      </p:sp>
      <p:sp>
        <p:nvSpPr>
          <p:cNvPr id="389" name=""/>
          <p:cNvSpPr/>
          <p:nvPr/>
        </p:nvSpPr>
        <p:spPr>
          <a:xfrm>
            <a:off x="6638400" y="1109880"/>
            <a:ext cx="3440520" cy="2003040"/>
          </a:xfrm>
          <a:custGeom>
            <a:avLst/>
            <a:gdLst/>
            <a:ahLst/>
            <a:rect l="l" t="t" r="r" b="b"/>
            <a:pathLst>
              <a:path w="9562" h="5569">
                <a:moveTo>
                  <a:pt x="2390" y="0"/>
                </a:moveTo>
                <a:lnTo>
                  <a:pt x="7170" y="0"/>
                </a:lnTo>
                <a:lnTo>
                  <a:pt x="9561" y="2784"/>
                </a:lnTo>
                <a:lnTo>
                  <a:pt x="7170" y="5568"/>
                </a:lnTo>
                <a:lnTo>
                  <a:pt x="2390" y="5568"/>
                </a:lnTo>
                <a:lnTo>
                  <a:pt x="0" y="2784"/>
                </a:lnTo>
                <a:lnTo>
                  <a:pt x="2390" y="0"/>
                </a:lnTo>
              </a:path>
            </a:pathLst>
          </a:custGeom>
          <a:solidFill>
            <a:srgbClr val="ffff00"/>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500" spc="-1" strike="noStrike">
                <a:solidFill>
                  <a:srgbClr val="000000"/>
                </a:solidFill>
                <a:latin typeface="Lato"/>
                <a:ea typeface="DejaVu Sans"/>
              </a:rPr>
              <a:t>Si </a:t>
            </a:r>
            <a:r>
              <a:rPr b="1" i="1" lang="en-PH" sz="1500" spc="-1" strike="noStrike">
                <a:solidFill>
                  <a:srgbClr val="000000"/>
                </a:solidFill>
                <a:latin typeface="Lato"/>
                <a:ea typeface="DejaVu Sans"/>
              </a:rPr>
              <a:t>Allah</a:t>
            </a:r>
            <a:r>
              <a:rPr b="1" lang="en-PH" sz="1500" spc="-1" strike="noStrike">
                <a:solidFill>
                  <a:srgbClr val="000000"/>
                </a:solidFill>
                <a:latin typeface="Lato"/>
                <a:ea typeface="DejaVu Sans"/>
              </a:rPr>
              <a:t> ang nag-iisang Diyos ng mga Muslim.</a:t>
            </a:r>
            <a:endParaRPr b="0" lang="en-PH" sz="1500" spc="-1" strike="noStrike">
              <a:latin typeface="Arial"/>
            </a:endParaRPr>
          </a:p>
        </p:txBody>
      </p:sp>
      <p:sp>
        <p:nvSpPr>
          <p:cNvPr id="390" name=""/>
          <p:cNvSpPr/>
          <p:nvPr/>
        </p:nvSpPr>
        <p:spPr>
          <a:xfrm>
            <a:off x="6638400" y="3114000"/>
            <a:ext cx="3440520" cy="2003040"/>
          </a:xfrm>
          <a:custGeom>
            <a:avLst/>
            <a:gdLst/>
            <a:ahLst/>
            <a:rect l="l" t="t" r="r" b="b"/>
            <a:pathLst>
              <a:path w="9562" h="5569">
                <a:moveTo>
                  <a:pt x="2390" y="0"/>
                </a:moveTo>
                <a:lnTo>
                  <a:pt x="7170" y="0"/>
                </a:lnTo>
                <a:lnTo>
                  <a:pt x="9561" y="2784"/>
                </a:lnTo>
                <a:lnTo>
                  <a:pt x="7170" y="5568"/>
                </a:lnTo>
                <a:lnTo>
                  <a:pt x="2390" y="5568"/>
                </a:lnTo>
                <a:lnTo>
                  <a:pt x="0" y="2784"/>
                </a:lnTo>
                <a:lnTo>
                  <a:pt x="2390" y="0"/>
                </a:lnTo>
              </a:path>
            </a:pathLst>
          </a:custGeom>
          <a:solidFill>
            <a:srgbClr val="000000"/>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400" spc="-1" strike="noStrike">
                <a:solidFill>
                  <a:srgbClr val="ffffff"/>
                </a:solidFill>
                <a:latin typeface="Lato"/>
                <a:ea typeface="DejaVu Sans"/>
              </a:rPr>
              <a:t>Isa ang relihiyong ito sa mahigpit na tumatalima sa </a:t>
            </a:r>
            <a:r>
              <a:rPr b="1" i="1" lang="en-PH" sz="1400" spc="-1" strike="noStrike">
                <a:solidFill>
                  <a:srgbClr val="ffffff"/>
                </a:solidFill>
                <a:latin typeface="Lato"/>
                <a:ea typeface="DejaVu Sans"/>
              </a:rPr>
              <a:t>monoteismo</a:t>
            </a:r>
            <a:r>
              <a:rPr b="1" lang="en-PH" sz="1400" spc="-1" strike="noStrike">
                <a:solidFill>
                  <a:srgbClr val="ffffff"/>
                </a:solidFill>
                <a:latin typeface="Lato"/>
                <a:ea typeface="DejaVu Sans"/>
              </a:rPr>
              <a:t> o ang mga relihiyong</a:t>
            </a:r>
            <a:endParaRPr b="0" lang="en-PH" sz="1400" spc="-1" strike="noStrike">
              <a:latin typeface="Arial"/>
            </a:endParaRPr>
          </a:p>
          <a:p>
            <a:pPr algn="ctr">
              <a:lnSpc>
                <a:spcPct val="100000"/>
              </a:lnSpc>
              <a:buNone/>
            </a:pPr>
            <a:r>
              <a:rPr b="1" lang="en-PH" sz="1400" spc="-1" strike="noStrike">
                <a:solidFill>
                  <a:srgbClr val="ffffff"/>
                </a:solidFill>
                <a:latin typeface="Lato"/>
                <a:ea typeface="DejaVu Sans"/>
              </a:rPr>
              <a:t>naniniwala sa iisang diyos.</a:t>
            </a:r>
            <a:endParaRPr b="0" lang="en-PH" sz="1400" spc="-1" strike="noStrike">
              <a:latin typeface="Arial"/>
            </a:endParaRPr>
          </a:p>
        </p:txBody>
      </p:sp>
      <p:sp>
        <p:nvSpPr>
          <p:cNvPr id="391" name=""/>
          <p:cNvSpPr/>
          <p:nvPr/>
        </p:nvSpPr>
        <p:spPr>
          <a:xfrm>
            <a:off x="4057200" y="108000"/>
            <a:ext cx="3440520" cy="2003040"/>
          </a:xfrm>
          <a:custGeom>
            <a:avLst/>
            <a:gdLst/>
            <a:ahLst/>
            <a:rect l="l" t="t" r="r" b="b"/>
            <a:pathLst>
              <a:path w="9562" h="5569">
                <a:moveTo>
                  <a:pt x="2390" y="0"/>
                </a:moveTo>
                <a:lnTo>
                  <a:pt x="7170" y="0"/>
                </a:lnTo>
                <a:lnTo>
                  <a:pt x="9561" y="2784"/>
                </a:lnTo>
                <a:lnTo>
                  <a:pt x="7170" y="5568"/>
                </a:lnTo>
                <a:lnTo>
                  <a:pt x="2390" y="5568"/>
                </a:lnTo>
                <a:lnTo>
                  <a:pt x="0" y="2784"/>
                </a:lnTo>
                <a:lnTo>
                  <a:pt x="2390" y="0"/>
                </a:lnTo>
              </a:path>
            </a:pathLst>
          </a:custGeom>
          <a:solidFill>
            <a:srgbClr val="000000"/>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800" spc="-1" strike="noStrike">
                <a:solidFill>
                  <a:srgbClr val="ffffff"/>
                </a:solidFill>
                <a:latin typeface="Lato"/>
                <a:ea typeface="DejaVu Sans"/>
              </a:rPr>
              <a:t>Ang salitang ito ay nangangahulugang “</a:t>
            </a:r>
            <a:r>
              <a:rPr b="1" i="1" lang="en-PH" sz="1800" spc="-1" strike="noStrike">
                <a:solidFill>
                  <a:srgbClr val="ffffff"/>
                </a:solidFill>
                <a:latin typeface="Lato"/>
                <a:ea typeface="DejaVu Sans"/>
              </a:rPr>
              <a:t>pagsuko ng sarili kay Allah</a:t>
            </a:r>
            <a:r>
              <a:rPr b="1" lang="en-PH" sz="1800" spc="-1" strike="noStrike">
                <a:solidFill>
                  <a:srgbClr val="ffffff"/>
                </a:solidFill>
                <a:latin typeface="Lato"/>
                <a:ea typeface="DejaVu Sans"/>
              </a:rPr>
              <a:t>”</a:t>
            </a:r>
            <a:endParaRPr b="0" lang="en-PH" sz="1800" spc="-1" strike="noStrike">
              <a:latin typeface="Arial"/>
            </a:endParaRPr>
          </a:p>
        </p:txBody>
      </p:sp>
      <p:sp>
        <p:nvSpPr>
          <p:cNvPr id="392" name=""/>
          <p:cNvSpPr/>
          <p:nvPr/>
        </p:nvSpPr>
        <p:spPr>
          <a:xfrm>
            <a:off x="1476000" y="1109880"/>
            <a:ext cx="3440520" cy="2003040"/>
          </a:xfrm>
          <a:custGeom>
            <a:avLst/>
            <a:gdLst/>
            <a:ahLst/>
            <a:rect l="l" t="t" r="r" b="b"/>
            <a:pathLst>
              <a:path w="9562" h="5569">
                <a:moveTo>
                  <a:pt x="2390" y="0"/>
                </a:moveTo>
                <a:lnTo>
                  <a:pt x="7170" y="0"/>
                </a:lnTo>
                <a:lnTo>
                  <a:pt x="9561" y="2784"/>
                </a:lnTo>
                <a:lnTo>
                  <a:pt x="7170" y="5568"/>
                </a:lnTo>
                <a:lnTo>
                  <a:pt x="2390" y="5568"/>
                </a:lnTo>
                <a:lnTo>
                  <a:pt x="0" y="2784"/>
                </a:lnTo>
                <a:lnTo>
                  <a:pt x="2390" y="0"/>
                </a:lnTo>
              </a:path>
            </a:pathLst>
          </a:custGeom>
          <a:solidFill>
            <a:srgbClr val="ff0000"/>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i="1" lang="en-PH" sz="1500" spc="-1" strike="noStrike">
                <a:solidFill>
                  <a:srgbClr val="ffffff"/>
                </a:solidFill>
                <a:latin typeface="Lato"/>
                <a:ea typeface="DejaVu Sans"/>
              </a:rPr>
              <a:t>Muslim</a:t>
            </a:r>
            <a:r>
              <a:rPr b="1" lang="en-PH" sz="1500" spc="-1" strike="noStrike">
                <a:solidFill>
                  <a:srgbClr val="ffffff"/>
                </a:solidFill>
                <a:latin typeface="Lato"/>
                <a:ea typeface="DejaVu Sans"/>
              </a:rPr>
              <a:t> naman ang tawag sa mga tagasunod o mga mananampalataya ng Islam.</a:t>
            </a:r>
            <a:endParaRPr b="0" lang="en-PH" sz="1500" spc="-1" strike="noStrike">
              <a:latin typeface="Arial"/>
            </a:endParaRPr>
          </a:p>
        </p:txBody>
      </p:sp>
      <p:sp>
        <p:nvSpPr>
          <p:cNvPr id="393" name=""/>
          <p:cNvSpPr/>
          <p:nvPr/>
        </p:nvSpPr>
        <p:spPr>
          <a:xfrm>
            <a:off x="1476000" y="3114000"/>
            <a:ext cx="3440520" cy="2003040"/>
          </a:xfrm>
          <a:custGeom>
            <a:avLst/>
            <a:gdLst/>
            <a:ahLst/>
            <a:rect l="l" t="t" r="r" b="b"/>
            <a:pathLst>
              <a:path w="9562" h="5569">
                <a:moveTo>
                  <a:pt x="2390" y="0"/>
                </a:moveTo>
                <a:lnTo>
                  <a:pt x="7170" y="0"/>
                </a:lnTo>
                <a:lnTo>
                  <a:pt x="9561" y="2784"/>
                </a:lnTo>
                <a:lnTo>
                  <a:pt x="7170" y="5568"/>
                </a:lnTo>
                <a:lnTo>
                  <a:pt x="2390" y="5568"/>
                </a:lnTo>
                <a:lnTo>
                  <a:pt x="0" y="2784"/>
                </a:lnTo>
                <a:lnTo>
                  <a:pt x="2390" y="0"/>
                </a:lnTo>
              </a:path>
            </a:pathLst>
          </a:custGeom>
          <a:solidFill>
            <a:srgbClr val="000000"/>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500" spc="-1" strike="noStrike">
                <a:solidFill>
                  <a:srgbClr val="ffffff"/>
                </a:solidFill>
                <a:latin typeface="Lato"/>
                <a:ea typeface="DejaVu Sans"/>
              </a:rPr>
              <a:t>Pinangunahan ni </a:t>
            </a:r>
            <a:r>
              <a:rPr b="1" i="1" lang="en-PH" sz="1500" spc="-1" strike="noStrike">
                <a:solidFill>
                  <a:srgbClr val="ffffff"/>
                </a:solidFill>
                <a:latin typeface="Lato"/>
                <a:ea typeface="DejaVu Sans"/>
              </a:rPr>
              <a:t>Mohammad</a:t>
            </a:r>
            <a:r>
              <a:rPr b="1" lang="en-PH" sz="1500" spc="-1" strike="noStrike">
                <a:solidFill>
                  <a:srgbClr val="ffffff"/>
                </a:solidFill>
                <a:latin typeface="Lato"/>
                <a:ea typeface="DejaVu Sans"/>
              </a:rPr>
              <a:t> ang pagtatatag at pagpapalaganap ng Islam.</a:t>
            </a:r>
            <a:endParaRPr b="0" lang="en-PH" sz="1500" spc="-1" strike="noStrike">
              <a:latin typeface="Arial"/>
            </a:endParaRPr>
          </a:p>
        </p:txBody>
      </p:sp>
      <p:sp>
        <p:nvSpPr>
          <p:cNvPr id="394" name=""/>
          <p:cNvSpPr/>
          <p:nvPr/>
        </p:nvSpPr>
        <p:spPr>
          <a:xfrm>
            <a:off x="4057200" y="4115880"/>
            <a:ext cx="3440520" cy="2003040"/>
          </a:xfrm>
          <a:custGeom>
            <a:avLst/>
            <a:gdLst/>
            <a:ahLst/>
            <a:rect l="l" t="t" r="r" b="b"/>
            <a:pathLst>
              <a:path w="9562" h="5569">
                <a:moveTo>
                  <a:pt x="2390" y="0"/>
                </a:moveTo>
                <a:lnTo>
                  <a:pt x="7170" y="0"/>
                </a:lnTo>
                <a:lnTo>
                  <a:pt x="9561" y="2784"/>
                </a:lnTo>
                <a:lnTo>
                  <a:pt x="7170" y="5568"/>
                </a:lnTo>
                <a:lnTo>
                  <a:pt x="2390" y="5568"/>
                </a:lnTo>
                <a:lnTo>
                  <a:pt x="0" y="2784"/>
                </a:lnTo>
                <a:lnTo>
                  <a:pt x="2390" y="0"/>
                </a:lnTo>
              </a:path>
            </a:pathLst>
          </a:custGeom>
          <a:solidFill>
            <a:srgbClr val="00a933"/>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i="1" lang="en-PH" sz="1600" spc="-1" strike="noStrike">
                <a:solidFill>
                  <a:srgbClr val="ffffff"/>
                </a:solidFill>
                <a:latin typeface="Lato"/>
                <a:ea typeface="DejaVu Sans"/>
              </a:rPr>
              <a:t>Qur’an</a:t>
            </a:r>
            <a:r>
              <a:rPr b="1" lang="en-PH" sz="1600" spc="-1" strike="noStrike">
                <a:solidFill>
                  <a:srgbClr val="ffffff"/>
                </a:solidFill>
                <a:latin typeface="Lato"/>
                <a:ea typeface="DejaVu Sans"/>
              </a:rPr>
              <a:t> ang naman ang tawag sa banal na aklat ng Islam.</a:t>
            </a:r>
            <a:endParaRPr b="0" lang="en-PH" sz="1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
          <p:cNvSpPr/>
          <p:nvPr/>
        </p:nvSpPr>
        <p:spPr>
          <a:xfrm>
            <a:off x="468000" y="1800000"/>
            <a:ext cx="718920" cy="4318920"/>
          </a:xfrm>
          <a:prstGeom prst="cube">
            <a:avLst>
              <a:gd name="adj" fmla="val 25000"/>
            </a:avLst>
          </a:prstGeom>
          <a:solidFill>
            <a:srgbClr val="7b3d00"/>
          </a:solidFill>
          <a:ln w="19080">
            <a:solidFill>
              <a:srgbClr val="000000"/>
            </a:solidFill>
            <a:round/>
          </a:ln>
        </p:spPr>
        <p:style>
          <a:lnRef idx="0"/>
          <a:fillRef idx="0"/>
          <a:effectRef idx="0"/>
          <a:fontRef idx="minor"/>
        </p:style>
      </p:sp>
      <p:sp>
        <p:nvSpPr>
          <p:cNvPr id="396" name=""/>
          <p:cNvSpPr/>
          <p:nvPr/>
        </p:nvSpPr>
        <p:spPr>
          <a:xfrm>
            <a:off x="2844360" y="1800360"/>
            <a:ext cx="718920" cy="4318920"/>
          </a:xfrm>
          <a:prstGeom prst="cube">
            <a:avLst>
              <a:gd name="adj" fmla="val 25000"/>
            </a:avLst>
          </a:prstGeom>
          <a:solidFill>
            <a:srgbClr val="7b3d00"/>
          </a:solidFill>
          <a:ln w="19080">
            <a:solidFill>
              <a:srgbClr val="000000"/>
            </a:solidFill>
            <a:round/>
          </a:ln>
        </p:spPr>
        <p:style>
          <a:lnRef idx="0"/>
          <a:fillRef idx="0"/>
          <a:effectRef idx="0"/>
          <a:fontRef idx="minor"/>
        </p:style>
      </p:sp>
      <p:sp>
        <p:nvSpPr>
          <p:cNvPr id="397" name=""/>
          <p:cNvSpPr/>
          <p:nvPr/>
        </p:nvSpPr>
        <p:spPr>
          <a:xfrm>
            <a:off x="9829440" y="1801440"/>
            <a:ext cx="718920" cy="4318920"/>
          </a:xfrm>
          <a:prstGeom prst="cube">
            <a:avLst>
              <a:gd name="adj" fmla="val 25000"/>
            </a:avLst>
          </a:prstGeom>
          <a:solidFill>
            <a:srgbClr val="7b3d00"/>
          </a:solidFill>
          <a:ln w="19080">
            <a:solidFill>
              <a:srgbClr val="000000"/>
            </a:solidFill>
            <a:round/>
          </a:ln>
        </p:spPr>
        <p:style>
          <a:lnRef idx="0"/>
          <a:fillRef idx="0"/>
          <a:effectRef idx="0"/>
          <a:fontRef idx="minor"/>
        </p:style>
      </p:sp>
      <p:sp>
        <p:nvSpPr>
          <p:cNvPr id="398" name=""/>
          <p:cNvSpPr/>
          <p:nvPr/>
        </p:nvSpPr>
        <p:spPr>
          <a:xfrm>
            <a:off x="7453080" y="1801080"/>
            <a:ext cx="718920" cy="4318920"/>
          </a:xfrm>
          <a:prstGeom prst="cube">
            <a:avLst>
              <a:gd name="adj" fmla="val 25000"/>
            </a:avLst>
          </a:prstGeom>
          <a:solidFill>
            <a:srgbClr val="7b3d00"/>
          </a:solidFill>
          <a:ln w="19080">
            <a:solidFill>
              <a:srgbClr val="000000"/>
            </a:solidFill>
            <a:round/>
          </a:ln>
        </p:spPr>
        <p:style>
          <a:lnRef idx="0"/>
          <a:fillRef idx="0"/>
          <a:effectRef idx="0"/>
          <a:fontRef idx="minor"/>
        </p:style>
      </p:sp>
      <p:sp>
        <p:nvSpPr>
          <p:cNvPr id="399" name=""/>
          <p:cNvSpPr/>
          <p:nvPr/>
        </p:nvSpPr>
        <p:spPr>
          <a:xfrm>
            <a:off x="5148720" y="1800720"/>
            <a:ext cx="718920" cy="4318920"/>
          </a:xfrm>
          <a:prstGeom prst="cube">
            <a:avLst>
              <a:gd name="adj" fmla="val 25000"/>
            </a:avLst>
          </a:prstGeom>
          <a:solidFill>
            <a:srgbClr val="7b3d00"/>
          </a:solidFill>
          <a:ln w="19080">
            <a:solidFill>
              <a:srgbClr val="000000"/>
            </a:solidFill>
            <a:round/>
          </a:ln>
        </p:spPr>
        <p:style>
          <a:lnRef idx="0"/>
          <a:fillRef idx="0"/>
          <a:effectRef idx="0"/>
          <a:fontRef idx="minor"/>
        </p:style>
      </p:sp>
      <p:sp>
        <p:nvSpPr>
          <p:cNvPr id="400" name=""/>
          <p:cNvSpPr/>
          <p:nvPr/>
        </p:nvSpPr>
        <p:spPr>
          <a:xfrm>
            <a:off x="324000" y="720000"/>
            <a:ext cx="10438920" cy="1258920"/>
          </a:xfrm>
          <a:prstGeom prst="cube">
            <a:avLst>
              <a:gd name="adj" fmla="val 25000"/>
            </a:avLst>
          </a:prstGeom>
          <a:solidFill>
            <a:srgbClr val="7b3d00"/>
          </a:solidFill>
          <a:ln w="19080">
            <a:solidFill>
              <a:srgbClr val="000000"/>
            </a:solidFill>
            <a:round/>
          </a:ln>
        </p:spPr>
        <p:style>
          <a:lnRef idx="0"/>
          <a:fillRef idx="0"/>
          <a:effectRef idx="0"/>
          <a:fontRef idx="minor"/>
        </p:style>
      </p:sp>
      <p:sp>
        <p:nvSpPr>
          <p:cNvPr id="401" name="Outline 1"/>
          <p:cNvSpPr txBox="1"/>
          <p:nvPr/>
        </p:nvSpPr>
        <p:spPr>
          <a:xfrm>
            <a:off x="2124000" y="1188000"/>
            <a:ext cx="6478920" cy="651240"/>
          </a:xfrm>
          <a:prstGeom prst="rect">
            <a:avLst/>
          </a:prstGeom>
        </p:spPr>
        <p:txBody>
          <a:bodyPr wrap="none" lIns="99720" rIns="99720" tIns="56880" bIns="56880" anchor="ctr">
            <a:prstTxWarp prst="textStop">
              <a:avLst>
                <a:gd name="adj" fmla="val 12500"/>
              </a:avLst>
            </a:prstTxWarp>
            <a:noAutofit/>
          </a:bodyPr>
          <a:p>
            <a:pPr>
              <a:lnSpc>
                <a:spcPct val="100000"/>
              </a:lnSpc>
              <a:buNone/>
            </a:pPr>
            <a:r>
              <a:rPr b="1" lang="en-PH" sz="2400" spc="-1" strike="noStrike">
                <a:ln w="0">
                  <a:noFill/>
                </a:ln>
                <a:solidFill>
                  <a:srgbClr val="eeeeee"/>
                </a:solidFill>
                <a:latin typeface="Noto Sans"/>
                <a:ea typeface="MS Gothic"/>
              </a:rPr>
              <a:t>HALIGI NG ISLAM</a:t>
            </a:r>
            <a:endParaRPr b="0" lang="en-PH" sz="2400" spc="-1" strike="noStrike">
              <a:ln w="0">
                <a:noFill/>
              </a:ln>
              <a:solidFill>
                <a:srgbClr val="eeeeee"/>
              </a:solidFill>
              <a:latin typeface="Arial"/>
            </a:endParaRPr>
          </a:p>
        </p:txBody>
      </p:sp>
      <p:sp>
        <p:nvSpPr>
          <p:cNvPr id="402" name=""/>
          <p:cNvSpPr/>
          <p:nvPr/>
        </p:nvSpPr>
        <p:spPr>
          <a:xfrm>
            <a:off x="828000" y="4500000"/>
            <a:ext cx="1618920" cy="1258920"/>
          </a:xfrm>
          <a:custGeom>
            <a:avLst/>
            <a:gdLst/>
            <a:ahLst/>
            <a:rect l="l" t="t" r="r" b="b"/>
            <a:pathLst>
              <a:path w="4502" h="3502">
                <a:moveTo>
                  <a:pt x="1500" y="0"/>
                </a:moveTo>
                <a:lnTo>
                  <a:pt x="4501" y="0"/>
                </a:lnTo>
                <a:lnTo>
                  <a:pt x="4501" y="3501"/>
                </a:lnTo>
                <a:lnTo>
                  <a:pt x="1500" y="3501"/>
                </a:lnTo>
                <a:lnTo>
                  <a:pt x="1500" y="2188"/>
                </a:lnTo>
                <a:lnTo>
                  <a:pt x="750" y="2188"/>
                </a:lnTo>
                <a:lnTo>
                  <a:pt x="750" y="2625"/>
                </a:lnTo>
                <a:lnTo>
                  <a:pt x="0" y="1750"/>
                </a:lnTo>
                <a:lnTo>
                  <a:pt x="750" y="875"/>
                </a:lnTo>
                <a:lnTo>
                  <a:pt x="750" y="1312"/>
                </a:lnTo>
                <a:lnTo>
                  <a:pt x="1500" y="1312"/>
                </a:lnTo>
                <a:lnTo>
                  <a:pt x="1500" y="0"/>
                </a:lnTo>
              </a:path>
            </a:pathLst>
          </a:custGeom>
          <a:solidFill>
            <a:srgbClr val="ffde59"/>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200" spc="-1" strike="noStrike">
                <a:solidFill>
                  <a:srgbClr val="000000"/>
                </a:solidFill>
                <a:latin typeface="Lato"/>
                <a:ea typeface="DejaVu Sans"/>
              </a:rPr>
              <a:t>SHADAHAH</a:t>
            </a:r>
            <a:endParaRPr b="0" lang="en-PH" sz="1200" spc="-1" strike="noStrike">
              <a:latin typeface="Arial"/>
            </a:endParaRPr>
          </a:p>
        </p:txBody>
      </p:sp>
      <p:sp>
        <p:nvSpPr>
          <p:cNvPr id="403" name=""/>
          <p:cNvSpPr/>
          <p:nvPr/>
        </p:nvSpPr>
        <p:spPr>
          <a:xfrm>
            <a:off x="3204360" y="4500360"/>
            <a:ext cx="1618920" cy="1258920"/>
          </a:xfrm>
          <a:custGeom>
            <a:avLst/>
            <a:gdLst/>
            <a:ahLst/>
            <a:rect l="l" t="t" r="r" b="b"/>
            <a:pathLst>
              <a:path w="4502" h="3502">
                <a:moveTo>
                  <a:pt x="1500" y="0"/>
                </a:moveTo>
                <a:lnTo>
                  <a:pt x="4501" y="0"/>
                </a:lnTo>
                <a:lnTo>
                  <a:pt x="4501" y="3501"/>
                </a:lnTo>
                <a:lnTo>
                  <a:pt x="1500" y="3501"/>
                </a:lnTo>
                <a:lnTo>
                  <a:pt x="1500" y="2188"/>
                </a:lnTo>
                <a:lnTo>
                  <a:pt x="750" y="2188"/>
                </a:lnTo>
                <a:lnTo>
                  <a:pt x="750" y="2625"/>
                </a:lnTo>
                <a:lnTo>
                  <a:pt x="0" y="1750"/>
                </a:lnTo>
                <a:lnTo>
                  <a:pt x="750" y="875"/>
                </a:lnTo>
                <a:lnTo>
                  <a:pt x="750" y="1312"/>
                </a:lnTo>
                <a:lnTo>
                  <a:pt x="1500" y="1312"/>
                </a:lnTo>
                <a:lnTo>
                  <a:pt x="1500" y="0"/>
                </a:lnTo>
              </a:path>
            </a:pathLst>
          </a:custGeom>
          <a:solidFill>
            <a:srgbClr val="ffde59"/>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400" spc="-1" strike="noStrike">
                <a:solidFill>
                  <a:srgbClr val="000000"/>
                </a:solidFill>
                <a:latin typeface="Lato"/>
                <a:ea typeface="DejaVu Sans"/>
              </a:rPr>
              <a:t>SALAT</a:t>
            </a:r>
            <a:endParaRPr b="0" lang="en-PH" sz="1400" spc="-1" strike="noStrike">
              <a:latin typeface="Arial"/>
            </a:endParaRPr>
          </a:p>
        </p:txBody>
      </p:sp>
      <p:sp>
        <p:nvSpPr>
          <p:cNvPr id="404" name=""/>
          <p:cNvSpPr/>
          <p:nvPr/>
        </p:nvSpPr>
        <p:spPr>
          <a:xfrm>
            <a:off x="5508720" y="4500720"/>
            <a:ext cx="1618920" cy="1258920"/>
          </a:xfrm>
          <a:custGeom>
            <a:avLst/>
            <a:gdLst/>
            <a:ahLst/>
            <a:rect l="l" t="t" r="r" b="b"/>
            <a:pathLst>
              <a:path w="4502" h="3502">
                <a:moveTo>
                  <a:pt x="1500" y="0"/>
                </a:moveTo>
                <a:lnTo>
                  <a:pt x="4501" y="0"/>
                </a:lnTo>
                <a:lnTo>
                  <a:pt x="4501" y="3501"/>
                </a:lnTo>
                <a:lnTo>
                  <a:pt x="1500" y="3501"/>
                </a:lnTo>
                <a:lnTo>
                  <a:pt x="1500" y="2188"/>
                </a:lnTo>
                <a:lnTo>
                  <a:pt x="750" y="2188"/>
                </a:lnTo>
                <a:lnTo>
                  <a:pt x="750" y="2625"/>
                </a:lnTo>
                <a:lnTo>
                  <a:pt x="0" y="1750"/>
                </a:lnTo>
                <a:lnTo>
                  <a:pt x="750" y="875"/>
                </a:lnTo>
                <a:lnTo>
                  <a:pt x="750" y="1312"/>
                </a:lnTo>
                <a:lnTo>
                  <a:pt x="1500" y="1312"/>
                </a:lnTo>
                <a:lnTo>
                  <a:pt x="1500" y="0"/>
                </a:lnTo>
              </a:path>
            </a:pathLst>
          </a:custGeom>
          <a:solidFill>
            <a:srgbClr val="ffde59"/>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400" spc="-1" strike="noStrike">
                <a:solidFill>
                  <a:srgbClr val="000000"/>
                </a:solidFill>
                <a:latin typeface="Lato"/>
                <a:ea typeface="DejaVu Sans"/>
              </a:rPr>
              <a:t>ZAKAT</a:t>
            </a:r>
            <a:endParaRPr b="0" lang="en-PH" sz="1400" spc="-1" strike="noStrike">
              <a:latin typeface="Arial"/>
            </a:endParaRPr>
          </a:p>
        </p:txBody>
      </p:sp>
      <p:sp>
        <p:nvSpPr>
          <p:cNvPr id="405" name=""/>
          <p:cNvSpPr/>
          <p:nvPr/>
        </p:nvSpPr>
        <p:spPr>
          <a:xfrm>
            <a:off x="7813080" y="4501080"/>
            <a:ext cx="1618920" cy="1258920"/>
          </a:xfrm>
          <a:custGeom>
            <a:avLst/>
            <a:gdLst/>
            <a:ahLst/>
            <a:rect l="l" t="t" r="r" b="b"/>
            <a:pathLst>
              <a:path w="4502" h="3502">
                <a:moveTo>
                  <a:pt x="1500" y="0"/>
                </a:moveTo>
                <a:lnTo>
                  <a:pt x="4501" y="0"/>
                </a:lnTo>
                <a:lnTo>
                  <a:pt x="4501" y="3501"/>
                </a:lnTo>
                <a:lnTo>
                  <a:pt x="1500" y="3501"/>
                </a:lnTo>
                <a:lnTo>
                  <a:pt x="1500" y="2188"/>
                </a:lnTo>
                <a:lnTo>
                  <a:pt x="750" y="2188"/>
                </a:lnTo>
                <a:lnTo>
                  <a:pt x="750" y="2625"/>
                </a:lnTo>
                <a:lnTo>
                  <a:pt x="0" y="1750"/>
                </a:lnTo>
                <a:lnTo>
                  <a:pt x="750" y="875"/>
                </a:lnTo>
                <a:lnTo>
                  <a:pt x="750" y="1312"/>
                </a:lnTo>
                <a:lnTo>
                  <a:pt x="1500" y="1312"/>
                </a:lnTo>
                <a:lnTo>
                  <a:pt x="1500" y="0"/>
                </a:lnTo>
              </a:path>
            </a:pathLst>
          </a:custGeom>
          <a:solidFill>
            <a:srgbClr val="ffde59"/>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400" spc="-1" strike="noStrike">
                <a:solidFill>
                  <a:srgbClr val="000000"/>
                </a:solidFill>
                <a:latin typeface="Lato"/>
                <a:ea typeface="DejaVu Sans"/>
              </a:rPr>
              <a:t>SAWM O SAUM</a:t>
            </a:r>
            <a:endParaRPr b="0" lang="en-PH" sz="1400" spc="-1" strike="noStrike">
              <a:latin typeface="Arial"/>
            </a:endParaRPr>
          </a:p>
        </p:txBody>
      </p:sp>
      <p:sp>
        <p:nvSpPr>
          <p:cNvPr id="406" name=""/>
          <p:cNvSpPr/>
          <p:nvPr/>
        </p:nvSpPr>
        <p:spPr>
          <a:xfrm>
            <a:off x="10189440" y="4501440"/>
            <a:ext cx="1618920" cy="1258920"/>
          </a:xfrm>
          <a:custGeom>
            <a:avLst/>
            <a:gdLst/>
            <a:ahLst/>
            <a:rect l="l" t="t" r="r" b="b"/>
            <a:pathLst>
              <a:path w="4502" h="3502">
                <a:moveTo>
                  <a:pt x="1500" y="0"/>
                </a:moveTo>
                <a:lnTo>
                  <a:pt x="4501" y="0"/>
                </a:lnTo>
                <a:lnTo>
                  <a:pt x="4501" y="3501"/>
                </a:lnTo>
                <a:lnTo>
                  <a:pt x="1500" y="3501"/>
                </a:lnTo>
                <a:lnTo>
                  <a:pt x="1500" y="2188"/>
                </a:lnTo>
                <a:lnTo>
                  <a:pt x="750" y="2188"/>
                </a:lnTo>
                <a:lnTo>
                  <a:pt x="750" y="2625"/>
                </a:lnTo>
                <a:lnTo>
                  <a:pt x="0" y="1750"/>
                </a:lnTo>
                <a:lnTo>
                  <a:pt x="750" y="875"/>
                </a:lnTo>
                <a:lnTo>
                  <a:pt x="750" y="1312"/>
                </a:lnTo>
                <a:lnTo>
                  <a:pt x="1500" y="1312"/>
                </a:lnTo>
                <a:lnTo>
                  <a:pt x="1500" y="0"/>
                </a:lnTo>
              </a:path>
            </a:pathLst>
          </a:custGeom>
          <a:solidFill>
            <a:srgbClr val="ffde59"/>
          </a:solidFill>
          <a:ln w="19080">
            <a:solidFill>
              <a:srgbClr val="000000"/>
            </a:solidFill>
            <a:round/>
          </a:ln>
        </p:spPr>
        <p:style>
          <a:lnRef idx="0"/>
          <a:fillRef idx="0"/>
          <a:effectRef idx="0"/>
          <a:fontRef idx="minor"/>
        </p:style>
        <p:txBody>
          <a:bodyPr lIns="99360" rIns="99360" tIns="54360" bIns="54360" anchor="ctr">
            <a:noAutofit/>
          </a:bodyPr>
          <a:p>
            <a:pPr algn="ctr">
              <a:lnSpc>
                <a:spcPct val="100000"/>
              </a:lnSpc>
              <a:buNone/>
            </a:pPr>
            <a:r>
              <a:rPr b="1" lang="en-PH" sz="1400" spc="-1" strike="noStrike">
                <a:solidFill>
                  <a:srgbClr val="000000"/>
                </a:solidFill>
                <a:latin typeface="Lato"/>
                <a:ea typeface="DejaVu Sans"/>
              </a:rPr>
              <a:t>HAJJ</a:t>
            </a:r>
            <a:endParaRPr b="0" lang="en-PH"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73600"/>
            <a:ext cx="10971000" cy="1143360"/>
          </a:xfrm>
          <a:prstGeom prst="rect">
            <a:avLst/>
          </a:prstGeom>
          <a:noFill/>
          <a:ln w="0">
            <a:noFill/>
          </a:ln>
        </p:spPr>
        <p:txBody>
          <a:bodyPr lIns="0" rIns="0" tIns="0" bIns="0" anchor="ctr">
            <a:noAutofit/>
          </a:bodyPr>
          <a:p>
            <a:pPr algn="ctr">
              <a:lnSpc>
                <a:spcPct val="100000"/>
              </a:lnSpc>
              <a:buNone/>
            </a:pPr>
            <a:r>
              <a:rPr b="1" lang="en-PH" sz="3600" spc="-1" strike="noStrike">
                <a:latin typeface="Lato"/>
              </a:rPr>
              <a:t>HALIGI NG ISLAM</a:t>
            </a:r>
            <a:endParaRPr b="0" lang="en-PH" sz="3600" spc="-1" strike="noStrike">
              <a:latin typeface="Arial"/>
            </a:endParaRPr>
          </a:p>
        </p:txBody>
      </p:sp>
      <p:pic>
        <p:nvPicPr>
          <p:cNvPr id="408" name="" descr=""/>
          <p:cNvPicPr/>
          <p:nvPr/>
        </p:nvPicPr>
        <p:blipFill>
          <a:blip r:embed="rId1"/>
          <a:stretch/>
        </p:blipFill>
        <p:spPr>
          <a:xfrm>
            <a:off x="7564320" y="1604160"/>
            <a:ext cx="2688120" cy="1895760"/>
          </a:xfrm>
          <a:prstGeom prst="rect">
            <a:avLst/>
          </a:prstGeom>
          <a:ln w="0">
            <a:noFill/>
          </a:ln>
        </p:spPr>
      </p:pic>
      <p:sp>
        <p:nvSpPr>
          <p:cNvPr id="409" name="PlaceHolder 2"/>
          <p:cNvSpPr>
            <a:spLocks noGrp="1"/>
          </p:cNvSpPr>
          <p:nvPr>
            <p:ph/>
          </p:nvPr>
        </p:nvSpPr>
        <p:spPr>
          <a:xfrm>
            <a:off x="609480" y="3682080"/>
            <a:ext cx="5353200" cy="1895760"/>
          </a:xfrm>
          <a:prstGeom prst="rect">
            <a:avLst/>
          </a:prstGeom>
          <a:noFill/>
          <a:ln w="0">
            <a:noFill/>
          </a:ln>
        </p:spPr>
        <p:txBody>
          <a:bodyPr lIns="0" rIns="0" tIns="0" bIns="0" anchor="t">
            <a:normAutofit/>
          </a:bodyPr>
          <a:p>
            <a:pPr algn="just">
              <a:lnSpc>
                <a:spcPct val="100000"/>
              </a:lnSpc>
              <a:spcBef>
                <a:spcPts val="1417"/>
              </a:spcBef>
              <a:buNone/>
            </a:pPr>
            <a:r>
              <a:rPr b="1" i="1" lang="en-PH" sz="1800" spc="-1" strike="noStrike">
                <a:latin typeface="Lato"/>
              </a:rPr>
              <a:t>2. SALAT</a:t>
            </a:r>
            <a:r>
              <a:rPr b="0" lang="en-PH" sz="1800" spc="-1" strike="noStrike">
                <a:latin typeface="Lato"/>
              </a:rPr>
              <a:t> – tumutukoy sa limang beses na pagdarasal ng mga Muslim sa isang araw. Sila ay nagdarasal sa pagbubukang-liwayway, matapos ang tanghalian, sa kalagitnaan ng hapon, sa paglubog ng araw, at sa gabi. Ito ay isinasagawa ng nakaharap sa Mecca, ang pinakabanal na lugar sa Arabia.</a:t>
            </a:r>
            <a:endParaRPr b="0" lang="en-PH" sz="1800" spc="-1" strike="noStrike">
              <a:latin typeface="Arial"/>
            </a:endParaRPr>
          </a:p>
        </p:txBody>
      </p:sp>
      <p:pic>
        <p:nvPicPr>
          <p:cNvPr id="410" name="" descr=""/>
          <p:cNvPicPr/>
          <p:nvPr/>
        </p:nvPicPr>
        <p:blipFill>
          <a:blip r:embed="rId2"/>
          <a:stretch/>
        </p:blipFill>
        <p:spPr>
          <a:xfrm>
            <a:off x="7860240" y="3681720"/>
            <a:ext cx="2096280" cy="1895760"/>
          </a:xfrm>
          <a:prstGeom prst="rect">
            <a:avLst/>
          </a:prstGeom>
          <a:ln w="0">
            <a:noFill/>
          </a:ln>
        </p:spPr>
      </p:pic>
      <p:sp>
        <p:nvSpPr>
          <p:cNvPr id="411" name=""/>
          <p:cNvSpPr/>
          <p:nvPr/>
        </p:nvSpPr>
        <p:spPr>
          <a:xfrm>
            <a:off x="609840" y="1666440"/>
            <a:ext cx="5353200" cy="189576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i="1" lang="en-PH" sz="1800" spc="-1" strike="noStrike">
                <a:solidFill>
                  <a:srgbClr val="000000"/>
                </a:solidFill>
                <a:latin typeface="Lato"/>
                <a:ea typeface="DejaVu Sans"/>
              </a:rPr>
              <a:t>1. SHAHADAH</a:t>
            </a:r>
            <a:r>
              <a:rPr b="0" lang="en-PH" sz="1800" spc="-1" strike="noStrike">
                <a:solidFill>
                  <a:srgbClr val="000000"/>
                </a:solidFill>
                <a:latin typeface="Lato"/>
                <a:ea typeface="DejaVu Sans"/>
              </a:rPr>
              <a:t> – tumutukoy sa pagpapahayag na “Walang Ibang Diyos kung hindi si Allah at si Mohammad ang kaniyang pinagkakatiwalaang propeta.” Hindi ganap ang pagiging Muslim kung wala ang shahadah at espesyal na pagkilala kay Mohammad bilang isang mahalagang propeta.</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title"/>
          </p:nvPr>
        </p:nvSpPr>
        <p:spPr>
          <a:xfrm>
            <a:off x="609480" y="273600"/>
            <a:ext cx="10971000" cy="1143360"/>
          </a:xfrm>
          <a:prstGeom prst="rect">
            <a:avLst/>
          </a:prstGeom>
          <a:noFill/>
          <a:ln w="0">
            <a:noFill/>
          </a:ln>
        </p:spPr>
        <p:txBody>
          <a:bodyPr lIns="0" rIns="0" tIns="0" bIns="0" anchor="ctr">
            <a:noAutofit/>
          </a:bodyPr>
          <a:p>
            <a:pPr algn="ctr">
              <a:lnSpc>
                <a:spcPct val="100000"/>
              </a:lnSpc>
              <a:buNone/>
            </a:pPr>
            <a:r>
              <a:rPr b="1" lang="en-PH" sz="3600" spc="-1" strike="noStrike">
                <a:latin typeface="Lato"/>
              </a:rPr>
              <a:t>HALIGI NG ISLAM</a:t>
            </a:r>
            <a:endParaRPr b="0" lang="en-PH" sz="3600" spc="-1" strike="noStrike">
              <a:latin typeface="Arial"/>
            </a:endParaRPr>
          </a:p>
        </p:txBody>
      </p:sp>
      <p:sp>
        <p:nvSpPr>
          <p:cNvPr id="413" name="PlaceHolder 2"/>
          <p:cNvSpPr>
            <a:spLocks noGrp="1"/>
          </p:cNvSpPr>
          <p:nvPr>
            <p:ph/>
          </p:nvPr>
        </p:nvSpPr>
        <p:spPr>
          <a:xfrm>
            <a:off x="609480" y="1604520"/>
            <a:ext cx="5353200" cy="1895760"/>
          </a:xfrm>
          <a:prstGeom prst="rect">
            <a:avLst/>
          </a:prstGeom>
          <a:noFill/>
          <a:ln w="0">
            <a:noFill/>
          </a:ln>
        </p:spPr>
        <p:txBody>
          <a:bodyPr lIns="0" rIns="0" tIns="0" bIns="0" anchor="t">
            <a:normAutofit/>
          </a:bodyPr>
          <a:p>
            <a:pPr algn="just">
              <a:lnSpc>
                <a:spcPct val="100000"/>
              </a:lnSpc>
              <a:spcBef>
                <a:spcPts val="1417"/>
              </a:spcBef>
              <a:buNone/>
            </a:pPr>
            <a:r>
              <a:rPr b="1" i="1" lang="en-PH" sz="1800" spc="-1" strike="noStrike">
                <a:latin typeface="Lato"/>
              </a:rPr>
              <a:t>3. ZAKAT</a:t>
            </a:r>
            <a:r>
              <a:rPr b="0" lang="en-PH" sz="1800" spc="-1" strike="noStrike">
                <a:latin typeface="Lato"/>
              </a:rPr>
              <a:t> – ang pagbibigay ng limos sa mahihirap at nangangailangan. Higit sa pagbibigay ng limos, hinihikayat ng Islam ang pagbibigay-halaga at pagkalinga sa mga kapos-palad.</a:t>
            </a:r>
            <a:endParaRPr b="0" lang="en-PH" sz="1800" spc="-1" strike="noStrike">
              <a:latin typeface="Arial"/>
            </a:endParaRPr>
          </a:p>
        </p:txBody>
      </p:sp>
      <p:pic>
        <p:nvPicPr>
          <p:cNvPr id="414" name="" descr=""/>
          <p:cNvPicPr/>
          <p:nvPr/>
        </p:nvPicPr>
        <p:blipFill>
          <a:blip r:embed="rId1"/>
          <a:stretch/>
        </p:blipFill>
        <p:spPr>
          <a:xfrm>
            <a:off x="8134200" y="1604520"/>
            <a:ext cx="1548720" cy="1895760"/>
          </a:xfrm>
          <a:prstGeom prst="rect">
            <a:avLst/>
          </a:prstGeom>
          <a:ln w="0">
            <a:noFill/>
          </a:ln>
        </p:spPr>
      </p:pic>
      <p:sp>
        <p:nvSpPr>
          <p:cNvPr id="415" name="PlaceHolder 3"/>
          <p:cNvSpPr>
            <a:spLocks noGrp="1"/>
          </p:cNvSpPr>
          <p:nvPr>
            <p:ph/>
          </p:nvPr>
        </p:nvSpPr>
        <p:spPr>
          <a:xfrm>
            <a:off x="609480" y="3682080"/>
            <a:ext cx="5353200" cy="1895760"/>
          </a:xfrm>
          <a:prstGeom prst="rect">
            <a:avLst/>
          </a:prstGeom>
          <a:noFill/>
          <a:ln w="0">
            <a:noFill/>
          </a:ln>
        </p:spPr>
        <p:txBody>
          <a:bodyPr lIns="0" rIns="0" tIns="0" bIns="0" anchor="t">
            <a:normAutofit fontScale="85000"/>
          </a:bodyPr>
          <a:p>
            <a:pPr algn="just">
              <a:lnSpc>
                <a:spcPct val="100000"/>
              </a:lnSpc>
              <a:spcBef>
                <a:spcPts val="1417"/>
              </a:spcBef>
              <a:buNone/>
            </a:pPr>
            <a:r>
              <a:rPr b="1" i="1" lang="en-PH" sz="1800" spc="-1" strike="noStrike">
                <a:latin typeface="Lato"/>
              </a:rPr>
              <a:t>4. SAWM o SAUM</a:t>
            </a:r>
            <a:r>
              <a:rPr b="0" lang="en-PH" sz="1800" spc="-1" strike="noStrike">
                <a:latin typeface="Lato"/>
              </a:rPr>
              <a:t> – ang pag-aayuno sa panahon ng Ramadan. Ang sawm ay ang pag-iwas sa pagkain at pag-inom mula sa pagsikat hangggang sa paglubog ng araw. Hindi naman kabilang sa sawm ang mga buntis, maysakit, at matatanda. Ipinagbabawal din ang pagsusugal at iba pang materyal na bagay na magpapasaya sa isang mananampalataya. Ang Ramadan ay nagtatapos sa Eid al Fitr kung saan isinasagawa ang masayang pagdiriwang at salo-salo.</a:t>
            </a:r>
            <a:endParaRPr b="0" lang="en-PH" sz="1800" spc="-1" strike="noStrike">
              <a:latin typeface="Arial"/>
            </a:endParaRPr>
          </a:p>
        </p:txBody>
      </p:sp>
      <p:pic>
        <p:nvPicPr>
          <p:cNvPr id="416" name="" descr=""/>
          <p:cNvPicPr/>
          <p:nvPr/>
        </p:nvPicPr>
        <p:blipFill>
          <a:blip r:embed="rId2"/>
          <a:stretch/>
        </p:blipFill>
        <p:spPr>
          <a:xfrm>
            <a:off x="7851600" y="3682080"/>
            <a:ext cx="2113560" cy="18957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gn="ctr">
              <a:lnSpc>
                <a:spcPct val="100000"/>
              </a:lnSpc>
              <a:buNone/>
            </a:pPr>
            <a:r>
              <a:rPr b="1" lang="en-PH" sz="3200" spc="-1" strike="noStrike">
                <a:latin typeface="Lato"/>
              </a:rPr>
              <a:t>HALIGI NG ISLAM</a:t>
            </a:r>
            <a:endParaRPr b="0" lang="en-PH" sz="3200" spc="-1" strike="noStrike">
              <a:latin typeface="Arial"/>
            </a:endParaRPr>
          </a:p>
        </p:txBody>
      </p:sp>
      <p:sp>
        <p:nvSpPr>
          <p:cNvPr id="418" name="PlaceHolder 2"/>
          <p:cNvSpPr>
            <a:spLocks noGrp="1"/>
          </p:cNvSpPr>
          <p:nvPr>
            <p:ph/>
          </p:nvPr>
        </p:nvSpPr>
        <p:spPr>
          <a:xfrm>
            <a:off x="609480" y="2792520"/>
            <a:ext cx="5321520" cy="1995120"/>
          </a:xfrm>
          <a:prstGeom prst="rect">
            <a:avLst/>
          </a:prstGeom>
          <a:noFill/>
          <a:ln w="0">
            <a:noFill/>
          </a:ln>
        </p:spPr>
        <p:txBody>
          <a:bodyPr lIns="0" rIns="0" tIns="0" bIns="0" anchor="t">
            <a:normAutofit/>
          </a:bodyPr>
          <a:p>
            <a:pPr algn="just">
              <a:lnSpc>
                <a:spcPct val="100000"/>
              </a:lnSpc>
              <a:spcBef>
                <a:spcPts val="1417"/>
              </a:spcBef>
              <a:buNone/>
            </a:pPr>
            <a:r>
              <a:rPr b="0" lang="en-PH" sz="1800" spc="-1" strike="noStrike">
                <a:latin typeface="Lato"/>
              </a:rPr>
              <a:t>5. </a:t>
            </a:r>
            <a:r>
              <a:rPr b="1" i="1" lang="en-PH" sz="1800" spc="-1" strike="noStrike">
                <a:latin typeface="Lato"/>
              </a:rPr>
              <a:t>Hajj</a:t>
            </a:r>
            <a:r>
              <a:rPr b="0" lang="en-PH" sz="1800" spc="-1" strike="noStrike">
                <a:latin typeface="Lato"/>
              </a:rPr>
              <a:t> – tumutukoy sa paglalakbay ng mga Muslim patungo sa Mecca minsan sa kanilang buhay. Hajji ang tawag sa isang Muslim na nakapagsagawa ng hajj sa Mecca.</a:t>
            </a:r>
            <a:endParaRPr b="0" lang="en-PH" sz="1800" spc="-1" strike="noStrike">
              <a:latin typeface="Arial"/>
            </a:endParaRPr>
          </a:p>
        </p:txBody>
      </p:sp>
      <p:pic>
        <p:nvPicPr>
          <p:cNvPr id="419" name="" descr=""/>
          <p:cNvPicPr/>
          <p:nvPr/>
        </p:nvPicPr>
        <p:blipFill>
          <a:blip r:embed="rId1"/>
          <a:stretch/>
        </p:blipFill>
        <p:spPr>
          <a:xfrm>
            <a:off x="6187320" y="1992240"/>
            <a:ext cx="2452320" cy="3047400"/>
          </a:xfrm>
          <a:prstGeom prst="rect">
            <a:avLst/>
          </a:prstGeom>
          <a:ln w="0">
            <a:noFill/>
          </a:ln>
        </p:spPr>
      </p:pic>
      <p:pic>
        <p:nvPicPr>
          <p:cNvPr id="420" name="" descr=""/>
          <p:cNvPicPr/>
          <p:nvPr/>
        </p:nvPicPr>
        <p:blipFill>
          <a:blip r:embed="rId2"/>
          <a:stretch/>
        </p:blipFill>
        <p:spPr>
          <a:xfrm>
            <a:off x="8820000" y="2016000"/>
            <a:ext cx="2916360" cy="26996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200" spc="-1" strike="noStrike">
                <a:latin typeface="Lato"/>
              </a:rPr>
              <a:t>Mga Karagdagang Katuruan</a:t>
            </a:r>
            <a:endParaRPr b="0" lang="en-PH" sz="3200" spc="-1" strike="noStrike">
              <a:latin typeface="Arial"/>
            </a:endParaRPr>
          </a:p>
        </p:txBody>
      </p:sp>
      <p:sp>
        <p:nvSpPr>
          <p:cNvPr id="422" name="PlaceHolder 2"/>
          <p:cNvSpPr>
            <a:spLocks noGrp="1"/>
          </p:cNvSpPr>
          <p:nvPr>
            <p:ph type="subTitle"/>
          </p:nvPr>
        </p:nvSpPr>
        <p:spPr>
          <a:xfrm>
            <a:off x="609480" y="1280520"/>
            <a:ext cx="10910160" cy="735120"/>
          </a:xfrm>
          <a:prstGeom prst="rect">
            <a:avLst/>
          </a:prstGeom>
          <a:gradFill rotWithShape="0">
            <a:gsLst>
              <a:gs pos="0">
                <a:srgbClr val="ff4000">
                  <a:alpha val="0"/>
                </a:srgbClr>
              </a:gs>
              <a:gs pos="50000">
                <a:srgbClr val="ff4000"/>
              </a:gs>
              <a:gs pos="100000">
                <a:srgbClr val="ff4000">
                  <a:alpha val="0"/>
                </a:srgbClr>
              </a:gs>
            </a:gsLst>
            <a:lin ang="5400000"/>
          </a:gradFill>
          <a:ln w="0">
            <a:noFill/>
          </a:ln>
        </p:spPr>
        <p:txBody>
          <a:bodyPr lIns="0" rIns="0" tIns="0" bIns="0" anchor="ctr">
            <a:noAutofit/>
          </a:bodyPr>
          <a:p>
            <a:pPr algn="just">
              <a:lnSpc>
                <a:spcPct val="100000"/>
              </a:lnSpc>
              <a:buNone/>
            </a:pPr>
            <a:r>
              <a:rPr b="0" lang="en-PH" sz="1800" spc="-1" strike="noStrike">
                <a:latin typeface="Lato"/>
              </a:rPr>
              <a:t>Ang Islam ay ang isa sa may pinakakonserbatibong mga aral na tinutupad ng mga Muslim. Ito ay masasalamin sa kanilang pang-araw-araw na gawain. Ito ay makikita rin sa kanilang kultura at kaugalian.</a:t>
            </a:r>
            <a:endParaRPr b="0" lang="en-PH" sz="1800" spc="-1" strike="noStrike">
              <a:latin typeface="Arial"/>
            </a:endParaRPr>
          </a:p>
        </p:txBody>
      </p:sp>
      <p:pic>
        <p:nvPicPr>
          <p:cNvPr id="423" name="" descr=""/>
          <p:cNvPicPr/>
          <p:nvPr/>
        </p:nvPicPr>
        <p:blipFill>
          <a:blip r:embed="rId1"/>
          <a:stretch/>
        </p:blipFill>
        <p:spPr>
          <a:xfrm>
            <a:off x="3524400" y="2185920"/>
            <a:ext cx="5115240" cy="26737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200" spc="-1" strike="noStrike">
                <a:latin typeface="Lato"/>
              </a:rPr>
              <a:t>Mga Karagdagang Katuruan</a:t>
            </a:r>
            <a:endParaRPr b="0" lang="en-PH" sz="3200" spc="-1" strike="noStrike">
              <a:latin typeface="Arial"/>
            </a:endParaRPr>
          </a:p>
        </p:txBody>
      </p:sp>
      <p:sp>
        <p:nvSpPr>
          <p:cNvPr id="425" name="PlaceHolder 2"/>
          <p:cNvSpPr>
            <a:spLocks noGrp="1"/>
          </p:cNvSpPr>
          <p:nvPr>
            <p:ph/>
          </p:nvPr>
        </p:nvSpPr>
        <p:spPr>
          <a:xfrm>
            <a:off x="609480" y="1604520"/>
            <a:ext cx="10910160" cy="2895120"/>
          </a:xfrm>
          <a:prstGeom prst="rect">
            <a:avLst/>
          </a:prstGeom>
          <a:gradFill rotWithShape="0">
            <a:gsLst>
              <a:gs pos="0">
                <a:srgbClr val="ff4000">
                  <a:alpha val="0"/>
                </a:srgbClr>
              </a:gs>
              <a:gs pos="50000">
                <a:srgbClr val="ff4000"/>
              </a:gs>
              <a:gs pos="100000">
                <a:srgbClr val="ff4000">
                  <a:alpha val="0"/>
                </a:srgbClr>
              </a:gs>
            </a:gsLst>
            <a:lin ang="5400000"/>
          </a:gradFill>
          <a:ln w="0">
            <a:noFill/>
          </a:ln>
        </p:spPr>
        <p:txBody>
          <a:bodyPr lIns="0" rIns="0" tIns="0" bIns="0" anchor="t">
            <a:normAutofit/>
          </a:bodyPr>
          <a:p>
            <a:pPr algn="just">
              <a:lnSpc>
                <a:spcPct val="100000"/>
              </a:lnSpc>
              <a:spcBef>
                <a:spcPts val="1417"/>
              </a:spcBef>
              <a:buNone/>
            </a:pPr>
            <a:r>
              <a:rPr b="1" i="1" lang="en-PH" sz="2400" spc="-1" strike="noStrike">
                <a:latin typeface="Lato"/>
              </a:rPr>
              <a:t>Ang Jihad</a:t>
            </a:r>
            <a:endParaRPr b="0" lang="en-PH" sz="2400" spc="-1" strike="noStrike">
              <a:latin typeface="Arial"/>
            </a:endParaRPr>
          </a:p>
          <a:p>
            <a:pPr algn="just">
              <a:lnSpc>
                <a:spcPct val="100000"/>
              </a:lnSpc>
              <a:spcBef>
                <a:spcPts val="1417"/>
              </a:spcBef>
              <a:buNone/>
            </a:pPr>
            <a:r>
              <a:rPr b="0" lang="en-PH" sz="2400" spc="-1" strike="noStrike">
                <a:latin typeface="Lato"/>
              </a:rPr>
              <a:t>Ang </a:t>
            </a:r>
            <a:r>
              <a:rPr b="1" i="1" lang="en-PH" sz="2400" spc="-1" strike="noStrike">
                <a:latin typeface="Lato"/>
              </a:rPr>
              <a:t>jihad</a:t>
            </a:r>
            <a:r>
              <a:rPr b="0" lang="en-PH" sz="2400" spc="-1" strike="noStrike">
                <a:latin typeface="Lato"/>
              </a:rPr>
              <a:t> ay ang banal na digmaan ng mga Muslim. Ang kaisipang ito ay unang lumitaw sa panahon ni Mohammad kung saan siya ay nanawagan ng isang banal na pakikibaka laban sa mga kaaway bilang pagtatanggol sa kanilang relihiyon. Nagkaroon ng panibagong mukha ang jihad sa pagdaloy ng panahon. Ito ay maaaring tumukoy sa pakikibaka ng bawat Muslim na mamuhay nang banal at iwaksi ang kasamaan.</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PlaceHolder 1"/>
          <p:cNvSpPr>
            <a:spLocks noGrp="1"/>
          </p:cNvSpPr>
          <p:nvPr>
            <p:ph type="title"/>
          </p:nvPr>
        </p:nvSpPr>
        <p:spPr>
          <a:xfrm>
            <a:off x="609480" y="273600"/>
            <a:ext cx="10971720" cy="1144080"/>
          </a:xfrm>
          <a:prstGeom prst="rect">
            <a:avLst/>
          </a:prstGeom>
          <a:noFill/>
          <a:ln w="0">
            <a:noFill/>
          </a:ln>
        </p:spPr>
        <p:txBody>
          <a:bodyPr lIns="0" rIns="0" tIns="0" bIns="0" anchor="ctr">
            <a:noAutofit/>
          </a:bodyPr>
          <a:p>
            <a:pPr>
              <a:lnSpc>
                <a:spcPct val="100000"/>
              </a:lnSpc>
              <a:buNone/>
            </a:pPr>
            <a:r>
              <a:rPr b="1" lang="en-PH" sz="3200" spc="-1" strike="noStrike">
                <a:latin typeface="Lato"/>
              </a:rPr>
              <a:t>Mga Karagdagang Katuruan</a:t>
            </a:r>
            <a:endParaRPr b="0" lang="en-PH" sz="3200" spc="-1" strike="noStrike">
              <a:latin typeface="Arial"/>
            </a:endParaRPr>
          </a:p>
        </p:txBody>
      </p:sp>
      <p:sp>
        <p:nvSpPr>
          <p:cNvPr id="427" name="PlaceHolder 2"/>
          <p:cNvSpPr>
            <a:spLocks noGrp="1"/>
          </p:cNvSpPr>
          <p:nvPr>
            <p:ph/>
          </p:nvPr>
        </p:nvSpPr>
        <p:spPr>
          <a:xfrm>
            <a:off x="609480" y="1604520"/>
            <a:ext cx="6590160" cy="2715120"/>
          </a:xfrm>
          <a:prstGeom prst="rect">
            <a:avLst/>
          </a:prstGeom>
          <a:noFill/>
          <a:ln w="0">
            <a:noFill/>
          </a:ln>
        </p:spPr>
        <p:txBody>
          <a:bodyPr lIns="0" rIns="0" tIns="0" bIns="0" anchor="t">
            <a:normAutofit/>
          </a:bodyPr>
          <a:p>
            <a:pPr algn="just">
              <a:lnSpc>
                <a:spcPct val="100000"/>
              </a:lnSpc>
              <a:spcBef>
                <a:spcPts val="1417"/>
              </a:spcBef>
              <a:buNone/>
            </a:pPr>
            <a:r>
              <a:rPr b="1" i="1" lang="en-PH" sz="1800" spc="-1" strike="noStrike">
                <a:latin typeface="Lato"/>
              </a:rPr>
              <a:t>Ang Konsepto ng Halal at Haram</a:t>
            </a:r>
            <a:endParaRPr b="0" lang="en-PH" sz="1800" spc="-1" strike="noStrike">
              <a:latin typeface="Arial"/>
            </a:endParaRPr>
          </a:p>
          <a:p>
            <a:pPr algn="just">
              <a:lnSpc>
                <a:spcPct val="100000"/>
              </a:lnSpc>
              <a:spcBef>
                <a:spcPts val="1417"/>
              </a:spcBef>
              <a:buNone/>
            </a:pPr>
            <a:r>
              <a:rPr b="0" lang="en-PH" sz="1800" spc="-1" strike="noStrike">
                <a:latin typeface="Lato"/>
              </a:rPr>
              <a:t>Mababakas ang taimtim na pagtalima ng mga Muslim sa paraan ng kanilang pagkain. Sila ay pinapatnubayan ng aral na tinatawag na halal na nangangahulugang “pinapayagan” o “pinahihintulutan.” Ang salitang haram naman ay nangangahulugang “ipinagbabawal.” Ang pagkain ng karne ng baboy ay itinuturing na haram sa mga Muslim. Pinapayagan naman ang pagkain ng ibang hayop tulad ng manok o baka. Mahigpit ding ipinagbabawal ang matinding kalupitan sa pagkatay ng hayop.</a:t>
            </a:r>
            <a:endParaRPr b="0" lang="en-PH" sz="1800" spc="-1" strike="noStrike">
              <a:latin typeface="Arial"/>
            </a:endParaRPr>
          </a:p>
        </p:txBody>
      </p:sp>
      <p:sp>
        <p:nvSpPr>
          <p:cNvPr id="428" name=""/>
          <p:cNvSpPr/>
          <p:nvPr/>
        </p:nvSpPr>
        <p:spPr>
          <a:xfrm>
            <a:off x="609480" y="4320000"/>
            <a:ext cx="6590160" cy="183600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0" lang="en-PH" sz="1800" spc="-1" strike="noStrike">
                <a:latin typeface="Lato"/>
              </a:rPr>
              <a:t>Sa Pilipinas, may mga patakaran ang pamahalaan sa paglalagay ng label o tatak ng mga produkto na may nakasulat na salitang halal upang maging gabay kung ipinagbabawal ba o hindi ang produktong pagkain.</a:t>
            </a:r>
            <a:endParaRPr b="0" lang="en-PH" sz="1800" spc="-1" strike="noStrike">
              <a:latin typeface="Arial"/>
            </a:endParaRPr>
          </a:p>
        </p:txBody>
      </p:sp>
      <p:pic>
        <p:nvPicPr>
          <p:cNvPr id="429" name="" descr=""/>
          <p:cNvPicPr/>
          <p:nvPr/>
        </p:nvPicPr>
        <p:blipFill>
          <a:blip r:embed="rId1"/>
          <a:stretch/>
        </p:blipFill>
        <p:spPr>
          <a:xfrm>
            <a:off x="7931160" y="1418040"/>
            <a:ext cx="2836080" cy="1461600"/>
          </a:xfrm>
          <a:prstGeom prst="rect">
            <a:avLst/>
          </a:prstGeom>
          <a:ln w="0">
            <a:noFill/>
          </a:ln>
        </p:spPr>
      </p:pic>
      <p:pic>
        <p:nvPicPr>
          <p:cNvPr id="430" name="" descr=""/>
          <p:cNvPicPr/>
          <p:nvPr/>
        </p:nvPicPr>
        <p:blipFill>
          <a:blip r:embed="rId2"/>
          <a:stretch/>
        </p:blipFill>
        <p:spPr>
          <a:xfrm>
            <a:off x="8280000" y="3060000"/>
            <a:ext cx="2186280" cy="161964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1623</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2023-04-04T08:24:28Z</dcterms:modified>
  <cp:revision>368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