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24.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7.png" ContentType="image/png"/>
  <Override PartName="/ppt/media/image18.png" ContentType="image/png"/>
  <Override PartName="/ppt/media/image14.png" ContentType="image/png"/>
  <Override PartName="/ppt/media/image5.png" ContentType="image/png"/>
  <Override PartName="/ppt/media/image20.png" ContentType="image/png"/>
  <Override PartName="/ppt/media/image27.png" ContentType="image/png"/>
  <Override PartName="/ppt/media/image25.png" ContentType="image/png"/>
  <Override PartName="/ppt/media/image19.png" ContentType="image/png"/>
  <Override PartName="/ppt/media/image26.png" ContentType="image/png"/>
  <Override PartName="/ppt/presProps.xml" ContentType="application/vnd.openxmlformats-officedocument.presentationml.presPro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0.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8.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7.xml.rels" ContentType="application/vnd.openxmlformats-package.relationships+xml"/>
  <Override PartName="/ppt/slideLayouts/_rels/slideLayout34.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6.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9.xml.rels" ContentType="application/vnd.openxmlformats-package.relationships+xml"/>
  <Override PartName="/ppt/slideLayouts/_rels/slideLayout38.xml.rels" ContentType="application/vnd.openxmlformats-package.relationships+xml"/>
  <Override PartName="/ppt/slideLayouts/_rels/slideLayout25.xml.rels" ContentType="application/vnd.openxmlformats-package.relationships+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31.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48.xml.rels" ContentType="application/vnd.openxmlformats-package.relationships+xml"/>
  <Override PartName="/ppt/slideLayouts/_rels/slideLayout30.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32.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43.xml" ContentType="application/vnd.openxmlformats-officedocument.presentationml.slideLayout+xml"/>
  <Override PartName="/ppt/slideLayouts/slideLayout33.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44.xml" ContentType="application/vnd.openxmlformats-officedocument.presentationml.slideLayout+xml"/>
  <Override PartName="/ppt/slideLayouts/slideLayout34.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35.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37.xml" ContentType="application/vnd.openxmlformats-officedocument.presentationml.slideLayout+xml"/>
  <Override PartName="/ppt/slideLayouts/slideLayout15.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3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16520" cy="678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23400" cy="2723400"/>
          </a:xfrm>
          <a:prstGeom prst="rect">
            <a:avLst/>
          </a:prstGeom>
          <a:ln w="0">
            <a:noFill/>
          </a:ln>
        </p:spPr>
      </p:pic>
      <p:sp>
        <p:nvSpPr>
          <p:cNvPr id="2" name="Rectangle 5"/>
          <p:cNvSpPr/>
          <p:nvPr/>
        </p:nvSpPr>
        <p:spPr>
          <a:xfrm>
            <a:off x="3487320" y="1475280"/>
            <a:ext cx="8628840" cy="37868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28840" cy="3085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16520" cy="559440"/>
          </a:xfrm>
          <a:prstGeom prst="rect">
            <a:avLst/>
          </a:prstGeom>
          <a:ln w="0">
            <a:noFill/>
          </a:ln>
        </p:spPr>
      </p:pic>
      <p:sp>
        <p:nvSpPr>
          <p:cNvPr id="43" name="Rectangle 7"/>
          <p:cNvSpPr/>
          <p:nvPr/>
        </p:nvSpPr>
        <p:spPr>
          <a:xfrm>
            <a:off x="10868760" y="0"/>
            <a:ext cx="894960" cy="894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59040" cy="959040"/>
          </a:xfrm>
          <a:prstGeom prst="rect">
            <a:avLst/>
          </a:prstGeom>
          <a:ln w="0">
            <a:noFill/>
          </a:ln>
        </p:spPr>
      </p:pic>
      <p:sp>
        <p:nvSpPr>
          <p:cNvPr id="45" name="TextBox 9"/>
          <p:cNvSpPr/>
          <p:nvPr/>
        </p:nvSpPr>
        <p:spPr>
          <a:xfrm>
            <a:off x="185400" y="6362280"/>
            <a:ext cx="4616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40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48"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540840" cy="3309120"/>
          </a:xfrm>
          <a:prstGeom prst="rect">
            <a:avLst/>
          </a:prstGeom>
          <a:ln w="127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4" name="Picture 18" descr=""/>
          <p:cNvPicPr/>
          <p:nvPr/>
        </p:nvPicPr>
        <p:blipFill>
          <a:blip r:embed="rId2"/>
          <a:stretch/>
        </p:blipFill>
        <p:spPr>
          <a:xfrm>
            <a:off x="0" y="6242760"/>
            <a:ext cx="12116520" cy="559440"/>
          </a:xfrm>
          <a:prstGeom prst="rect">
            <a:avLst/>
          </a:prstGeom>
          <a:ln w="0">
            <a:noFill/>
          </a:ln>
        </p:spPr>
      </p:pic>
      <p:sp>
        <p:nvSpPr>
          <p:cNvPr id="125" name="Rectangle 7"/>
          <p:cNvSpPr/>
          <p:nvPr/>
        </p:nvSpPr>
        <p:spPr>
          <a:xfrm>
            <a:off x="10868760" y="0"/>
            <a:ext cx="894960" cy="8949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26" name="Picture 10" descr=""/>
          <p:cNvPicPr/>
          <p:nvPr/>
        </p:nvPicPr>
        <p:blipFill>
          <a:blip r:embed="rId3"/>
          <a:stretch/>
        </p:blipFill>
        <p:spPr>
          <a:xfrm>
            <a:off x="10857240" y="-64440"/>
            <a:ext cx="959040" cy="959040"/>
          </a:xfrm>
          <a:prstGeom prst="rect">
            <a:avLst/>
          </a:prstGeom>
          <a:ln w="0">
            <a:noFill/>
          </a:ln>
        </p:spPr>
      </p:pic>
      <p:sp>
        <p:nvSpPr>
          <p:cNvPr id="127" name="TextBox 9"/>
          <p:cNvSpPr/>
          <p:nvPr/>
        </p:nvSpPr>
        <p:spPr>
          <a:xfrm>
            <a:off x="185400" y="6362280"/>
            <a:ext cx="4616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28" name="TextBox 11"/>
          <p:cNvSpPr/>
          <p:nvPr/>
        </p:nvSpPr>
        <p:spPr>
          <a:xfrm>
            <a:off x="9360000" y="6352200"/>
            <a:ext cx="26402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29" name="PlaceHolder 1"/>
          <p:cNvSpPr>
            <a:spLocks noGrp="1"/>
          </p:cNvSpPr>
          <p:nvPr>
            <p:ph type="title"/>
          </p:nvPr>
        </p:nvSpPr>
        <p:spPr>
          <a:xfrm>
            <a:off x="609480" y="273600"/>
            <a:ext cx="10972080" cy="114444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30" name="PlaceHolder 2"/>
          <p:cNvSpPr>
            <a:spLocks noGrp="1"/>
          </p:cNvSpPr>
          <p:nvPr>
            <p:ph type="body"/>
          </p:nvPr>
        </p:nvSpPr>
        <p:spPr>
          <a:xfrm>
            <a:off x="609480" y="1604520"/>
            <a:ext cx="10972080" cy="3976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39.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9.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39.xml"/>
</Relationships>
</file>

<file path=ppt/slides/_rels/slide13.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39.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39.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39.xml"/>
</Relationships>
</file>

<file path=ppt/slides/_rels/slide16.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39.xml"/>
</Relationships>
</file>

<file path=ppt/slides/_rels/slide1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39.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39.xml"/>
</Relationships>
</file>

<file path=ppt/slides/_rels/slide5.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9.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9.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9.xml"/>
</Relationships>
</file>

<file path=ppt/slides/_rels/slide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3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Box 7"/>
          <p:cNvSpPr/>
          <p:nvPr/>
        </p:nvSpPr>
        <p:spPr>
          <a:xfrm>
            <a:off x="3996000" y="2773080"/>
            <a:ext cx="7550640" cy="130896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US" sz="4000" spc="-1" strike="noStrike">
                <a:solidFill>
                  <a:srgbClr val="ffffff"/>
                </a:solidFill>
                <a:latin typeface="Lato"/>
                <a:ea typeface="AppleSystemUIFont"/>
              </a:rPr>
              <a:t>Mga Pangunahing Likas na Yaman sa NCR</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
          <p:cNvSpPr txBox="1"/>
          <p:nvPr/>
        </p:nvSpPr>
        <p:spPr>
          <a:xfrm>
            <a:off x="360000" y="1080000"/>
            <a:ext cx="6660000" cy="2520000"/>
          </a:xfrm>
          <a:prstGeom prst="rect">
            <a:avLst/>
          </a:prstGeom>
          <a:noFill/>
          <a:ln w="0">
            <a:noFill/>
          </a:ln>
        </p:spPr>
        <p:txBody>
          <a:bodyPr lIns="0" rIns="0" tIns="0" bIns="0" anchor="t">
            <a:normAutofit/>
          </a:bodyPr>
          <a:p>
            <a:pPr algn="just">
              <a:lnSpc>
                <a:spcPct val="100000"/>
              </a:lnSpc>
              <a:buNone/>
            </a:pPr>
            <a:endParaRPr b="1" lang="en-PH" sz="2000" spc="-1" strike="noStrike">
              <a:latin typeface="Lato"/>
              <a:ea typeface="PingFang SC"/>
            </a:endParaRPr>
          </a:p>
          <a:p>
            <a:pPr algn="just">
              <a:lnSpc>
                <a:spcPct val="100000"/>
              </a:lnSpc>
              <a:buNone/>
            </a:pPr>
            <a:r>
              <a:rPr b="1" lang="en-PH" sz="2000" spc="-1" strike="noStrike">
                <a:latin typeface="Lato"/>
              </a:rPr>
              <a:t>1. Hindi wastong pagtapon ng basura</a:t>
            </a:r>
            <a:endParaRPr b="1" lang="en-PH" sz="2000" spc="-1" strike="noStrike">
              <a:latin typeface="Lato"/>
              <a:ea typeface="PingFang SC"/>
            </a:endParaRPr>
          </a:p>
          <a:p>
            <a:pPr algn="just">
              <a:lnSpc>
                <a:spcPct val="100000"/>
              </a:lnSpc>
              <a:buNone/>
            </a:pPr>
            <a:endParaRPr b="1" lang="en-PH" sz="2000" spc="-1" strike="noStrike">
              <a:latin typeface="Lato"/>
              <a:ea typeface="PingFang SC"/>
            </a:endParaRPr>
          </a:p>
          <a:p>
            <a:pPr algn="just">
              <a:lnSpc>
                <a:spcPct val="100000"/>
              </a:lnSpc>
              <a:buNone/>
            </a:pPr>
            <a:r>
              <a:rPr b="0" lang="en-PH" sz="2000" spc="-1" strike="noStrike">
                <a:latin typeface="Lato"/>
              </a:rPr>
              <a:t>Malaking pinsala ang dulot ng pagtatapon ng mga dumi, basura, langis, at mga bagay na nakalalason sa ating paligid lalo na sa mga katubigan.</a:t>
            </a:r>
            <a:endParaRPr b="1" lang="en-PH" sz="2000" spc="-1" strike="noStrike">
              <a:latin typeface="Lato"/>
              <a:ea typeface="PingFang SC"/>
            </a:endParaRPr>
          </a:p>
        </p:txBody>
      </p:sp>
      <p:sp>
        <p:nvSpPr>
          <p:cNvPr id="209" name=""/>
          <p:cNvSpPr/>
          <p:nvPr/>
        </p:nvSpPr>
        <p:spPr>
          <a:xfrm>
            <a:off x="216360" y="540720"/>
            <a:ext cx="7703640" cy="540000"/>
          </a:xfrm>
          <a:custGeom>
            <a:avLst/>
            <a:gdLst/>
            <a:ahLst/>
            <a:rect l="0" t="0" r="r" b="b"/>
            <a:pathLst>
              <a:path w="21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1149" y="1501"/>
                </a:lnTo>
                <a:lnTo>
                  <a:pt x="21150" y="1501"/>
                </a:lnTo>
                <a:cubicBezTo>
                  <a:pt x="21194" y="1501"/>
                  <a:pt x="21237" y="1489"/>
                  <a:pt x="21275" y="1467"/>
                </a:cubicBezTo>
                <a:cubicBezTo>
                  <a:pt x="21313" y="1446"/>
                  <a:pt x="21345" y="1414"/>
                  <a:pt x="21366" y="1376"/>
                </a:cubicBezTo>
                <a:cubicBezTo>
                  <a:pt x="21388" y="1338"/>
                  <a:pt x="21400" y="1295"/>
                  <a:pt x="21400" y="1251"/>
                </a:cubicBezTo>
                <a:lnTo>
                  <a:pt x="21400" y="250"/>
                </a:lnTo>
                <a:lnTo>
                  <a:pt x="21400" y="250"/>
                </a:lnTo>
                <a:lnTo>
                  <a:pt x="21400" y="250"/>
                </a:lnTo>
                <a:cubicBezTo>
                  <a:pt x="21400" y="206"/>
                  <a:pt x="21388" y="163"/>
                  <a:pt x="21366" y="125"/>
                </a:cubicBezTo>
                <a:cubicBezTo>
                  <a:pt x="21345" y="87"/>
                  <a:pt x="21313" y="55"/>
                  <a:pt x="21275" y="34"/>
                </a:cubicBezTo>
                <a:cubicBezTo>
                  <a:pt x="21237" y="12"/>
                  <a:pt x="21194" y="0"/>
                  <a:pt x="21150"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Mga Nakapipinsalang Gawain ng mga Tao</a:t>
            </a:r>
            <a:endParaRPr b="0" lang="en-PH" sz="3000" spc="-1" strike="noStrike">
              <a:solidFill>
                <a:srgbClr val="ffffa6"/>
              </a:solidFill>
              <a:latin typeface="Arial"/>
            </a:endParaRPr>
          </a:p>
        </p:txBody>
      </p:sp>
      <p:pic>
        <p:nvPicPr>
          <p:cNvPr id="210" name="" descr=""/>
          <p:cNvPicPr/>
          <p:nvPr/>
        </p:nvPicPr>
        <p:blipFill>
          <a:blip r:embed="rId1"/>
          <a:stretch/>
        </p:blipFill>
        <p:spPr>
          <a:xfrm>
            <a:off x="7137360" y="1240920"/>
            <a:ext cx="4346640" cy="2359080"/>
          </a:xfrm>
          <a:prstGeom prst="rect">
            <a:avLst/>
          </a:prstGeom>
          <a:ln w="0">
            <a:noFill/>
          </a:ln>
        </p:spPr>
      </p:pic>
      <p:sp>
        <p:nvSpPr>
          <p:cNvPr id="211" name=""/>
          <p:cNvSpPr txBox="1"/>
          <p:nvPr/>
        </p:nvSpPr>
        <p:spPr>
          <a:xfrm>
            <a:off x="360000" y="3698640"/>
            <a:ext cx="11160000" cy="2601360"/>
          </a:xfrm>
          <a:prstGeom prst="rect">
            <a:avLst/>
          </a:prstGeom>
          <a:noFill/>
          <a:ln w="0">
            <a:noFill/>
          </a:ln>
        </p:spPr>
        <p:txBody>
          <a:bodyPr lIns="0" rIns="0" tIns="0" bIns="0" anchor="t">
            <a:normAutofit/>
          </a:bodyPr>
          <a:p>
            <a:pPr algn="just">
              <a:lnSpc>
                <a:spcPct val="115000"/>
              </a:lnSpc>
              <a:buNone/>
            </a:pPr>
            <a:r>
              <a:rPr b="0" lang="en-PH" sz="2000" spc="-1" strike="noStrike">
                <a:latin typeface="Lato"/>
              </a:rPr>
              <a:t>Ang pagtatapon ng mga basurang hindi nabubulok tulad ng mga plastik, kemikal, at polystyrene ay nakasisira sa kalupaan. Hindi ito mapagtatamnan para mapakinabangan. Ang pagtatapon ng mga basura ay nakasisira rin sa ating katubigan. Bumabara ang mga ito sa daluyan ng tubig at lumalason sa mga isda at iba pang mga aquatic o marine life na naninirahan sa tubig.</a:t>
            </a:r>
            <a:endParaRPr b="1" lang="en-PH" sz="2000" spc="-1" strike="noStrike">
              <a:latin typeface="Lato"/>
              <a:ea typeface="PingFang SC"/>
            </a:endParaRPr>
          </a:p>
          <a:p>
            <a:pPr algn="just">
              <a:lnSpc>
                <a:spcPct val="115000"/>
              </a:lnSpc>
              <a:buNone/>
            </a:pPr>
            <a:endParaRPr b="1" lang="en-PH" sz="2000" spc="-1" strike="noStrike">
              <a:latin typeface="Lato"/>
              <a:ea typeface="PingFang SC"/>
            </a:endParaRPr>
          </a:p>
          <a:p>
            <a:pPr algn="just">
              <a:lnSpc>
                <a:spcPct val="115000"/>
              </a:lnSpc>
              <a:buNone/>
            </a:pPr>
            <a:r>
              <a:rPr b="0" lang="en-PH" sz="2000" spc="-1" strike="noStrike">
                <a:latin typeface="Lato"/>
              </a:rPr>
              <a:t>Ang pagsusunog ng basura ay may masama ring epekto sa ating kapaligiran. Ito ay isa sa mga sanhi ng polusyon na nakapagpaparumi sa ating hangin.</a:t>
            </a:r>
            <a:endParaRPr b="1"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
          <p:cNvSpPr txBox="1"/>
          <p:nvPr/>
        </p:nvSpPr>
        <p:spPr>
          <a:xfrm>
            <a:off x="360000" y="1440000"/>
            <a:ext cx="7020000" cy="4680000"/>
          </a:xfrm>
          <a:prstGeom prst="rect">
            <a:avLst/>
          </a:prstGeom>
          <a:noFill/>
          <a:ln w="0">
            <a:noFill/>
          </a:ln>
        </p:spPr>
        <p:txBody>
          <a:bodyPr lIns="0" rIns="0" tIns="0" bIns="0" anchor="t">
            <a:normAutofit/>
          </a:bodyPr>
          <a:p>
            <a:pPr algn="just">
              <a:lnSpc>
                <a:spcPct val="150000"/>
              </a:lnSpc>
              <a:buNone/>
            </a:pPr>
            <a:endParaRPr b="1" lang="en-PH" sz="2000" spc="-1" strike="noStrike">
              <a:latin typeface="Lato"/>
              <a:ea typeface="PingFang SC"/>
            </a:endParaRPr>
          </a:p>
          <a:p>
            <a:pPr algn="just">
              <a:lnSpc>
                <a:spcPct val="150000"/>
              </a:lnSpc>
              <a:buNone/>
            </a:pPr>
            <a:r>
              <a:rPr b="1" lang="en-PH" sz="2000" spc="-1" strike="noStrike">
                <a:latin typeface="Lato"/>
              </a:rPr>
              <a:t>2. Pagputol ng mga puno</a:t>
            </a:r>
            <a:endParaRPr b="1" lang="en-PH" sz="2000" spc="-1" strike="noStrike">
              <a:latin typeface="Lato"/>
              <a:ea typeface="PingFang SC"/>
            </a:endParaRPr>
          </a:p>
          <a:p>
            <a:pPr algn="just">
              <a:lnSpc>
                <a:spcPct val="150000"/>
              </a:lnSpc>
              <a:buNone/>
            </a:pPr>
            <a:r>
              <a:rPr b="0" lang="en-PH" sz="2000" spc="-1" strike="noStrike">
                <a:latin typeface="Lato"/>
              </a:rPr>
              <a:t>Ang labis na pagputol ng mga puno sa kabundukan ang dahilan ng pagkakalbo ng ating mga kagubatan. Ito ang nagiging sanhi ng pagguho ng lupa at pagbaha sa mga lugar sa paanan ng bundok. Nagiging sanhi rin ito ng pagkamatay ng mga tao at pagkasira ng mga bahay at iba pang ari-arian. Nawawalan din ng tirahan ang mga hayop na naninirahan sa bundok dahil sa pagkaubos ng mga puno.</a:t>
            </a:r>
            <a:endParaRPr b="1" lang="en-PH" sz="2000" spc="-1" strike="noStrike">
              <a:latin typeface="Lato"/>
              <a:ea typeface="PingFang SC"/>
            </a:endParaRPr>
          </a:p>
        </p:txBody>
      </p:sp>
      <p:sp>
        <p:nvSpPr>
          <p:cNvPr id="213" name=""/>
          <p:cNvSpPr/>
          <p:nvPr/>
        </p:nvSpPr>
        <p:spPr>
          <a:xfrm>
            <a:off x="216360" y="540720"/>
            <a:ext cx="7703640" cy="540000"/>
          </a:xfrm>
          <a:custGeom>
            <a:avLst/>
            <a:gdLst/>
            <a:ahLst/>
            <a:rect l="0" t="0" r="r" b="b"/>
            <a:pathLst>
              <a:path w="21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1149" y="1501"/>
                </a:lnTo>
                <a:lnTo>
                  <a:pt x="21150" y="1501"/>
                </a:lnTo>
                <a:cubicBezTo>
                  <a:pt x="21194" y="1501"/>
                  <a:pt x="21237" y="1489"/>
                  <a:pt x="21275" y="1467"/>
                </a:cubicBezTo>
                <a:cubicBezTo>
                  <a:pt x="21313" y="1446"/>
                  <a:pt x="21345" y="1414"/>
                  <a:pt x="21366" y="1376"/>
                </a:cubicBezTo>
                <a:cubicBezTo>
                  <a:pt x="21388" y="1338"/>
                  <a:pt x="21400" y="1295"/>
                  <a:pt x="21400" y="1251"/>
                </a:cubicBezTo>
                <a:lnTo>
                  <a:pt x="21400" y="250"/>
                </a:lnTo>
                <a:lnTo>
                  <a:pt x="21400" y="250"/>
                </a:lnTo>
                <a:lnTo>
                  <a:pt x="21400" y="250"/>
                </a:lnTo>
                <a:cubicBezTo>
                  <a:pt x="21400" y="206"/>
                  <a:pt x="21388" y="163"/>
                  <a:pt x="21366" y="125"/>
                </a:cubicBezTo>
                <a:cubicBezTo>
                  <a:pt x="21345" y="87"/>
                  <a:pt x="21313" y="55"/>
                  <a:pt x="21275" y="34"/>
                </a:cubicBezTo>
                <a:cubicBezTo>
                  <a:pt x="21237" y="12"/>
                  <a:pt x="21194" y="0"/>
                  <a:pt x="21150"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Mga Nakapipinsalang Gawain ng mga Tao</a:t>
            </a:r>
            <a:endParaRPr b="0" lang="en-PH" sz="3000" spc="-1" strike="noStrike">
              <a:solidFill>
                <a:srgbClr val="ffffa6"/>
              </a:solidFill>
              <a:latin typeface="Arial"/>
            </a:endParaRPr>
          </a:p>
        </p:txBody>
      </p:sp>
      <p:pic>
        <p:nvPicPr>
          <p:cNvPr id="214" name="" descr=""/>
          <p:cNvPicPr/>
          <p:nvPr/>
        </p:nvPicPr>
        <p:blipFill>
          <a:blip r:embed="rId1"/>
          <a:stretch/>
        </p:blipFill>
        <p:spPr>
          <a:xfrm>
            <a:off x="7639200" y="2462760"/>
            <a:ext cx="4240800" cy="25772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
          <p:cNvSpPr txBox="1"/>
          <p:nvPr/>
        </p:nvSpPr>
        <p:spPr>
          <a:xfrm>
            <a:off x="360000" y="1440000"/>
            <a:ext cx="7020000" cy="4680000"/>
          </a:xfrm>
          <a:prstGeom prst="rect">
            <a:avLst/>
          </a:prstGeom>
          <a:noFill/>
          <a:ln w="0">
            <a:noFill/>
          </a:ln>
        </p:spPr>
        <p:txBody>
          <a:bodyPr lIns="0" rIns="0" tIns="0" bIns="0" anchor="t">
            <a:normAutofit/>
          </a:bodyPr>
          <a:p>
            <a:pPr algn="just">
              <a:lnSpc>
                <a:spcPct val="150000"/>
              </a:lnSpc>
              <a:buNone/>
            </a:pPr>
            <a:r>
              <a:rPr b="1" lang="en-PH" sz="2000" spc="-1" strike="noStrike">
                <a:latin typeface="Lato"/>
              </a:rPr>
              <a:t>3. Pagkakaingin sa kagubatan</a:t>
            </a:r>
            <a:endParaRPr b="1" lang="en-PH" sz="2000" spc="-1" strike="noStrike">
              <a:latin typeface="Lato"/>
              <a:ea typeface="PingFang SC"/>
            </a:endParaRPr>
          </a:p>
          <a:p>
            <a:pPr algn="just">
              <a:lnSpc>
                <a:spcPct val="150000"/>
              </a:lnSpc>
              <a:buNone/>
            </a:pPr>
            <a:r>
              <a:rPr b="0" lang="en-PH" sz="2000" spc="-1" strike="noStrike">
                <a:latin typeface="Lato"/>
              </a:rPr>
              <a:t>May mga kaingero na nagsusunog ng mga puno at iba pang halaman sa mga kagubatan upang pagtaniman ang lupa. Ang gawaing ito ay tinatawag na “pagkakaingin.” Dahil dito, wala nang punong tumutubo sa mga lupang ito. Ang pagkawala ng mga puno dahil sa pagkakaingin ay nagdudulot ng mga suliraning pangkapaligiran gaya ng pagbaha. Nagdudulot din ang pagkakaingin ng polusyon sa hangin dulot ng usok sa pagsusunog ng mga puno.</a:t>
            </a:r>
            <a:endParaRPr b="1" lang="en-PH" sz="2000" spc="-1" strike="noStrike">
              <a:latin typeface="Lato"/>
              <a:ea typeface="PingFang SC"/>
            </a:endParaRPr>
          </a:p>
        </p:txBody>
      </p:sp>
      <p:sp>
        <p:nvSpPr>
          <p:cNvPr id="216" name=""/>
          <p:cNvSpPr/>
          <p:nvPr/>
        </p:nvSpPr>
        <p:spPr>
          <a:xfrm>
            <a:off x="216360" y="540720"/>
            <a:ext cx="7703640" cy="540000"/>
          </a:xfrm>
          <a:custGeom>
            <a:avLst/>
            <a:gdLst/>
            <a:ahLst/>
            <a:rect l="0" t="0" r="r" b="b"/>
            <a:pathLst>
              <a:path w="21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1149" y="1501"/>
                </a:lnTo>
                <a:lnTo>
                  <a:pt x="21150" y="1501"/>
                </a:lnTo>
                <a:cubicBezTo>
                  <a:pt x="21194" y="1501"/>
                  <a:pt x="21237" y="1489"/>
                  <a:pt x="21275" y="1467"/>
                </a:cubicBezTo>
                <a:cubicBezTo>
                  <a:pt x="21313" y="1446"/>
                  <a:pt x="21345" y="1414"/>
                  <a:pt x="21366" y="1376"/>
                </a:cubicBezTo>
                <a:cubicBezTo>
                  <a:pt x="21388" y="1338"/>
                  <a:pt x="21400" y="1295"/>
                  <a:pt x="21400" y="1251"/>
                </a:cubicBezTo>
                <a:lnTo>
                  <a:pt x="21400" y="250"/>
                </a:lnTo>
                <a:lnTo>
                  <a:pt x="21400" y="250"/>
                </a:lnTo>
                <a:lnTo>
                  <a:pt x="21400" y="250"/>
                </a:lnTo>
                <a:cubicBezTo>
                  <a:pt x="21400" y="206"/>
                  <a:pt x="21388" y="163"/>
                  <a:pt x="21366" y="125"/>
                </a:cubicBezTo>
                <a:cubicBezTo>
                  <a:pt x="21345" y="87"/>
                  <a:pt x="21313" y="55"/>
                  <a:pt x="21275" y="34"/>
                </a:cubicBezTo>
                <a:cubicBezTo>
                  <a:pt x="21237" y="12"/>
                  <a:pt x="21194" y="0"/>
                  <a:pt x="21150"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Mga Nakapipinsalang Gawain ng mga Tao</a:t>
            </a:r>
            <a:endParaRPr b="0" lang="en-PH" sz="3000" spc="-1" strike="noStrike">
              <a:solidFill>
                <a:srgbClr val="ffffa6"/>
              </a:solidFill>
              <a:latin typeface="Arial"/>
            </a:endParaRPr>
          </a:p>
        </p:txBody>
      </p:sp>
      <p:pic>
        <p:nvPicPr>
          <p:cNvPr id="217" name="" descr=""/>
          <p:cNvPicPr/>
          <p:nvPr/>
        </p:nvPicPr>
        <p:blipFill>
          <a:blip r:embed="rId1"/>
          <a:stretch/>
        </p:blipFill>
        <p:spPr>
          <a:xfrm>
            <a:off x="7639200" y="2262960"/>
            <a:ext cx="4061160" cy="259704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
          <p:cNvSpPr txBox="1"/>
          <p:nvPr/>
        </p:nvSpPr>
        <p:spPr>
          <a:xfrm>
            <a:off x="360000" y="2160000"/>
            <a:ext cx="7020000" cy="3060000"/>
          </a:xfrm>
          <a:prstGeom prst="rect">
            <a:avLst/>
          </a:prstGeom>
          <a:noFill/>
          <a:ln w="0">
            <a:noFill/>
          </a:ln>
        </p:spPr>
        <p:txBody>
          <a:bodyPr lIns="0" rIns="0" tIns="0" bIns="0" anchor="t">
            <a:normAutofit/>
          </a:bodyPr>
          <a:p>
            <a:pPr algn="just">
              <a:lnSpc>
                <a:spcPct val="150000"/>
              </a:lnSpc>
              <a:buNone/>
            </a:pPr>
            <a:r>
              <a:rPr b="1" lang="en-PH" sz="2000" spc="-1" strike="noStrike">
                <a:latin typeface="Lato"/>
              </a:rPr>
              <a:t>4. Paggamit ng lason at dinamita sa pangingisda</a:t>
            </a:r>
            <a:endParaRPr b="1" lang="en-PH" sz="2000" spc="-1" strike="noStrike">
              <a:latin typeface="Lato"/>
              <a:ea typeface="PingFang SC"/>
            </a:endParaRPr>
          </a:p>
          <a:p>
            <a:pPr algn="just">
              <a:lnSpc>
                <a:spcPct val="150000"/>
              </a:lnSpc>
              <a:buNone/>
            </a:pPr>
            <a:r>
              <a:rPr b="0" lang="en-PH" sz="2000" spc="-1" strike="noStrike">
                <a:latin typeface="Lato"/>
              </a:rPr>
              <a:t>Ang ilan sa ating mga mangingisda ay gumagamit ng cyanide at dinamita sa panghuhuli ng isda. Dahil dito, namamatay ang maliliit na isda at nasisira ang mga koral na kanilang pinamumugaran. Namamatay rin ang iba pang yamang tubig.</a:t>
            </a:r>
            <a:endParaRPr b="1" lang="en-PH" sz="2000" spc="-1" strike="noStrike">
              <a:latin typeface="Lato"/>
              <a:ea typeface="PingFang SC"/>
            </a:endParaRPr>
          </a:p>
        </p:txBody>
      </p:sp>
      <p:sp>
        <p:nvSpPr>
          <p:cNvPr id="219" name=""/>
          <p:cNvSpPr/>
          <p:nvPr/>
        </p:nvSpPr>
        <p:spPr>
          <a:xfrm>
            <a:off x="216360" y="540720"/>
            <a:ext cx="7703640" cy="540000"/>
          </a:xfrm>
          <a:custGeom>
            <a:avLst/>
            <a:gdLst/>
            <a:ahLst/>
            <a:rect l="0" t="0" r="r" b="b"/>
            <a:pathLst>
              <a:path w="21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1149" y="1501"/>
                </a:lnTo>
                <a:lnTo>
                  <a:pt x="21150" y="1501"/>
                </a:lnTo>
                <a:cubicBezTo>
                  <a:pt x="21194" y="1501"/>
                  <a:pt x="21237" y="1489"/>
                  <a:pt x="21275" y="1467"/>
                </a:cubicBezTo>
                <a:cubicBezTo>
                  <a:pt x="21313" y="1446"/>
                  <a:pt x="21345" y="1414"/>
                  <a:pt x="21366" y="1376"/>
                </a:cubicBezTo>
                <a:cubicBezTo>
                  <a:pt x="21388" y="1338"/>
                  <a:pt x="21400" y="1295"/>
                  <a:pt x="21400" y="1251"/>
                </a:cubicBezTo>
                <a:lnTo>
                  <a:pt x="21400" y="250"/>
                </a:lnTo>
                <a:lnTo>
                  <a:pt x="21400" y="250"/>
                </a:lnTo>
                <a:lnTo>
                  <a:pt x="21400" y="250"/>
                </a:lnTo>
                <a:cubicBezTo>
                  <a:pt x="21400" y="206"/>
                  <a:pt x="21388" y="163"/>
                  <a:pt x="21366" y="125"/>
                </a:cubicBezTo>
                <a:cubicBezTo>
                  <a:pt x="21345" y="87"/>
                  <a:pt x="21313" y="55"/>
                  <a:pt x="21275" y="34"/>
                </a:cubicBezTo>
                <a:cubicBezTo>
                  <a:pt x="21237" y="12"/>
                  <a:pt x="21194" y="0"/>
                  <a:pt x="21150"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Mga Nakapipinsalang Gawain ng mga Tao</a:t>
            </a:r>
            <a:endParaRPr b="0" lang="en-PH" sz="3000" spc="-1" strike="noStrike">
              <a:solidFill>
                <a:srgbClr val="ffffa6"/>
              </a:solidFill>
              <a:latin typeface="Arial"/>
            </a:endParaRPr>
          </a:p>
        </p:txBody>
      </p:sp>
      <p:pic>
        <p:nvPicPr>
          <p:cNvPr id="220" name="" descr=""/>
          <p:cNvPicPr/>
          <p:nvPr/>
        </p:nvPicPr>
        <p:blipFill>
          <a:blip r:embed="rId1"/>
          <a:stretch/>
        </p:blipFill>
        <p:spPr>
          <a:xfrm>
            <a:off x="7639200" y="2262960"/>
            <a:ext cx="4061160" cy="26413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
          <p:cNvSpPr txBox="1"/>
          <p:nvPr/>
        </p:nvSpPr>
        <p:spPr>
          <a:xfrm>
            <a:off x="360000" y="2160000"/>
            <a:ext cx="7020000" cy="3060000"/>
          </a:xfrm>
          <a:prstGeom prst="rect">
            <a:avLst/>
          </a:prstGeom>
          <a:noFill/>
          <a:ln w="0">
            <a:noFill/>
          </a:ln>
        </p:spPr>
        <p:txBody>
          <a:bodyPr lIns="0" rIns="0" tIns="0" bIns="0" anchor="t">
            <a:normAutofit/>
          </a:bodyPr>
          <a:p>
            <a:pPr algn="just">
              <a:lnSpc>
                <a:spcPct val="150000"/>
              </a:lnSpc>
              <a:buNone/>
            </a:pPr>
            <a:r>
              <a:rPr b="1" lang="en-PH" sz="2000" spc="-1" strike="noStrike">
                <a:latin typeface="Lato"/>
              </a:rPr>
              <a:t>5. Pagpapabaya sa mga lupain</a:t>
            </a:r>
            <a:endParaRPr b="1" lang="en-PH" sz="2000" spc="-1" strike="noStrike">
              <a:latin typeface="Lato"/>
              <a:ea typeface="PingFang SC"/>
            </a:endParaRPr>
          </a:p>
          <a:p>
            <a:pPr algn="just">
              <a:lnSpc>
                <a:spcPct val="150000"/>
              </a:lnSpc>
              <a:buNone/>
            </a:pPr>
            <a:r>
              <a:rPr b="0" lang="en-PH" sz="2000" spc="-1" strike="noStrike">
                <a:latin typeface="Lato"/>
              </a:rPr>
              <a:t>Dahil sa kapabayaan, ang mga lupain ay nahahayaang nakatiwangwang o walang mga pananim. Ang hindi paggamit sa mga lupaing ito ay nakapagdudulot ng tuluyang pagkasira nito dahil sa soil erosion o pagguho ng lupa dala ng matitinding pagbaha.</a:t>
            </a:r>
            <a:endParaRPr b="1" lang="en-PH" sz="2000" spc="-1" strike="noStrike">
              <a:latin typeface="Lato"/>
              <a:ea typeface="PingFang SC"/>
            </a:endParaRPr>
          </a:p>
        </p:txBody>
      </p:sp>
      <p:sp>
        <p:nvSpPr>
          <p:cNvPr id="222" name=""/>
          <p:cNvSpPr/>
          <p:nvPr/>
        </p:nvSpPr>
        <p:spPr>
          <a:xfrm>
            <a:off x="216360" y="540720"/>
            <a:ext cx="7703640" cy="540000"/>
          </a:xfrm>
          <a:custGeom>
            <a:avLst/>
            <a:gdLst/>
            <a:ahLst/>
            <a:rect l="0" t="0" r="r" b="b"/>
            <a:pathLst>
              <a:path w="21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1149" y="1501"/>
                </a:lnTo>
                <a:lnTo>
                  <a:pt x="21150" y="1501"/>
                </a:lnTo>
                <a:cubicBezTo>
                  <a:pt x="21194" y="1501"/>
                  <a:pt x="21237" y="1489"/>
                  <a:pt x="21275" y="1467"/>
                </a:cubicBezTo>
                <a:cubicBezTo>
                  <a:pt x="21313" y="1446"/>
                  <a:pt x="21345" y="1414"/>
                  <a:pt x="21366" y="1376"/>
                </a:cubicBezTo>
                <a:cubicBezTo>
                  <a:pt x="21388" y="1338"/>
                  <a:pt x="21400" y="1295"/>
                  <a:pt x="21400" y="1251"/>
                </a:cubicBezTo>
                <a:lnTo>
                  <a:pt x="21400" y="250"/>
                </a:lnTo>
                <a:lnTo>
                  <a:pt x="21400" y="250"/>
                </a:lnTo>
                <a:lnTo>
                  <a:pt x="21400" y="250"/>
                </a:lnTo>
                <a:cubicBezTo>
                  <a:pt x="21400" y="206"/>
                  <a:pt x="21388" y="163"/>
                  <a:pt x="21366" y="125"/>
                </a:cubicBezTo>
                <a:cubicBezTo>
                  <a:pt x="21345" y="87"/>
                  <a:pt x="21313" y="55"/>
                  <a:pt x="21275" y="34"/>
                </a:cubicBezTo>
                <a:cubicBezTo>
                  <a:pt x="21237" y="12"/>
                  <a:pt x="21194" y="0"/>
                  <a:pt x="21150"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Mga Nakapipinsalang Gawain ng mga Tao</a:t>
            </a:r>
            <a:endParaRPr b="0" lang="en-PH" sz="3000" spc="-1" strike="noStrike">
              <a:solidFill>
                <a:srgbClr val="ffffa6"/>
              </a:solidFill>
              <a:latin typeface="Arial"/>
            </a:endParaRPr>
          </a:p>
        </p:txBody>
      </p:sp>
      <p:pic>
        <p:nvPicPr>
          <p:cNvPr id="223" name="" descr=""/>
          <p:cNvPicPr/>
          <p:nvPr/>
        </p:nvPicPr>
        <p:blipFill>
          <a:blip r:embed="rId1"/>
          <a:stretch/>
        </p:blipFill>
        <p:spPr>
          <a:xfrm>
            <a:off x="7639200" y="2262960"/>
            <a:ext cx="4061160" cy="2641320"/>
          </a:xfrm>
          <a:prstGeom prst="rect">
            <a:avLst/>
          </a:prstGeom>
          <a:ln w="0">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
          <p:cNvSpPr/>
          <p:nvPr/>
        </p:nvSpPr>
        <p:spPr>
          <a:xfrm>
            <a:off x="216360" y="180720"/>
            <a:ext cx="10403640" cy="899280"/>
          </a:xfrm>
          <a:custGeom>
            <a:avLst/>
            <a:gdLst/>
            <a:ahLst/>
            <a:rect l="0" t="0" r="r" b="b"/>
            <a:pathLst>
              <a:path w="28901" h="2500">
                <a:moveTo>
                  <a:pt x="416" y="0"/>
                </a:moveTo>
                <a:lnTo>
                  <a:pt x="417" y="0"/>
                </a:lnTo>
                <a:cubicBezTo>
                  <a:pt x="343" y="0"/>
                  <a:pt x="272" y="19"/>
                  <a:pt x="208" y="56"/>
                </a:cubicBezTo>
                <a:cubicBezTo>
                  <a:pt x="145" y="92"/>
                  <a:pt x="92" y="145"/>
                  <a:pt x="56" y="208"/>
                </a:cubicBezTo>
                <a:cubicBezTo>
                  <a:pt x="19" y="272"/>
                  <a:pt x="0" y="343"/>
                  <a:pt x="0" y="417"/>
                </a:cubicBezTo>
                <a:lnTo>
                  <a:pt x="0" y="2082"/>
                </a:lnTo>
                <a:lnTo>
                  <a:pt x="0" y="2083"/>
                </a:lnTo>
                <a:cubicBezTo>
                  <a:pt x="0" y="2156"/>
                  <a:pt x="19" y="2227"/>
                  <a:pt x="56" y="2291"/>
                </a:cubicBezTo>
                <a:cubicBezTo>
                  <a:pt x="92" y="2354"/>
                  <a:pt x="145" y="2407"/>
                  <a:pt x="208" y="2443"/>
                </a:cubicBezTo>
                <a:cubicBezTo>
                  <a:pt x="272" y="2480"/>
                  <a:pt x="343" y="2499"/>
                  <a:pt x="417" y="2499"/>
                </a:cubicBezTo>
                <a:lnTo>
                  <a:pt x="28483" y="2499"/>
                </a:lnTo>
                <a:lnTo>
                  <a:pt x="28484" y="2499"/>
                </a:lnTo>
                <a:cubicBezTo>
                  <a:pt x="28557" y="2499"/>
                  <a:pt x="28628" y="2480"/>
                  <a:pt x="28692" y="2443"/>
                </a:cubicBezTo>
                <a:cubicBezTo>
                  <a:pt x="28755" y="2407"/>
                  <a:pt x="28808" y="2354"/>
                  <a:pt x="28844" y="2291"/>
                </a:cubicBezTo>
                <a:cubicBezTo>
                  <a:pt x="28881" y="2227"/>
                  <a:pt x="28900" y="2156"/>
                  <a:pt x="28900" y="2083"/>
                </a:cubicBezTo>
                <a:lnTo>
                  <a:pt x="28900" y="416"/>
                </a:lnTo>
                <a:lnTo>
                  <a:pt x="28900" y="417"/>
                </a:lnTo>
                <a:lnTo>
                  <a:pt x="28900" y="416"/>
                </a:lnTo>
                <a:cubicBezTo>
                  <a:pt x="28900" y="343"/>
                  <a:pt x="28881" y="272"/>
                  <a:pt x="28844" y="208"/>
                </a:cubicBezTo>
                <a:cubicBezTo>
                  <a:pt x="28808" y="145"/>
                  <a:pt x="28755" y="92"/>
                  <a:pt x="28692" y="56"/>
                </a:cubicBezTo>
                <a:cubicBezTo>
                  <a:pt x="28628" y="19"/>
                  <a:pt x="28557" y="0"/>
                  <a:pt x="28484" y="0"/>
                </a:cubicBezTo>
                <a:lnTo>
                  <a:pt x="416"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Pangangalaga sa Kapaligiran at Likas na Yaman ng Ating Komunidad</a:t>
            </a:r>
            <a:endParaRPr b="0" lang="en-PH" sz="3000" spc="-1" strike="noStrike">
              <a:solidFill>
                <a:srgbClr val="ffffa6"/>
              </a:solidFill>
              <a:latin typeface="Arial"/>
            </a:endParaRPr>
          </a:p>
        </p:txBody>
      </p:sp>
      <p:sp>
        <p:nvSpPr>
          <p:cNvPr id="225" name="PlaceHolder 1"/>
          <p:cNvSpPr>
            <a:spLocks noGrp="1"/>
          </p:cNvSpPr>
          <p:nvPr>
            <p:ph/>
          </p:nvPr>
        </p:nvSpPr>
        <p:spPr>
          <a:xfrm>
            <a:off x="393480" y="1260000"/>
            <a:ext cx="8426520" cy="48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1. Panatilihing malinis ang paligid</a:t>
            </a:r>
            <a:endParaRPr b="0" lang="en-PH" sz="2000" spc="-1" strike="noStrike">
              <a:latin typeface="Lato"/>
              <a:ea typeface="PingFang SC"/>
            </a:endParaRPr>
          </a:p>
          <a:p>
            <a:pPr algn="just">
              <a:lnSpc>
                <a:spcPct val="100000"/>
              </a:lnSpc>
              <a:buNone/>
            </a:pPr>
            <a:r>
              <a:rPr b="0" lang="en-PH" sz="2000" spc="-1" strike="noStrike">
                <a:latin typeface="Lato"/>
              </a:rPr>
              <a:t>Huwag magtapon ng anumang dumi o basura sa paligid. Panatilihin itong malinis.</a:t>
            </a:r>
            <a:br/>
            <a:br/>
            <a:r>
              <a:rPr b="1" lang="en-PH" sz="2000" spc="-1" strike="noStrike">
                <a:latin typeface="Lato"/>
              </a:rPr>
              <a:t>2. Patabain ang lupa</a:t>
            </a:r>
            <a:endParaRPr b="0" lang="en-PH" sz="2000" spc="-1" strike="noStrike">
              <a:latin typeface="Lato"/>
              <a:ea typeface="PingFang SC"/>
            </a:endParaRPr>
          </a:p>
          <a:p>
            <a:pPr algn="just">
              <a:lnSpc>
                <a:spcPct val="100000"/>
              </a:lnSpc>
              <a:buNone/>
            </a:pPr>
            <a:r>
              <a:rPr b="0" lang="en-PH" sz="2000" spc="-1" strike="noStrike">
                <a:latin typeface="Lato"/>
              </a:rPr>
              <a:t>Ibaon ang mga basurang nabubulok at natutunaw tulad ng mga dahon, balat ng mga prutas, at papel. Nakapagpapataba ito ng lupa. Itapon nang wasto at maayos ang mga basura at huwag magsunog nito.</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1" lang="en-PH" sz="2000" spc="-1" strike="noStrike">
                <a:latin typeface="Lato"/>
              </a:rPr>
              <a:t>3. Huwag hayaang gumuho ang lupa</a:t>
            </a:r>
            <a:endParaRPr b="0" lang="en-PH" sz="2000" spc="-1" strike="noStrike">
              <a:latin typeface="Lato"/>
              <a:ea typeface="PingFang SC"/>
            </a:endParaRPr>
          </a:p>
          <a:p>
            <a:pPr algn="just">
              <a:lnSpc>
                <a:spcPct val="100000"/>
              </a:lnSpc>
              <a:buNone/>
            </a:pPr>
            <a:r>
              <a:rPr b="0" lang="en-PH" sz="2000" spc="-1" strike="noStrike">
                <a:latin typeface="Lato"/>
              </a:rPr>
              <a:t>Huwag hayaang tangayin ng baha ang mga lupa sa kabundukan o kapatagan. Bakuran ito at taniman ito ng mga puno at halamang mapakikinabangan upang hindi ito gumuho at tangayin ng baha.</a:t>
            </a:r>
            <a:endParaRPr b="0" lang="en-PH" sz="2000" spc="-1" strike="noStrike">
              <a:latin typeface="Lato"/>
              <a:ea typeface="PingFang SC"/>
            </a:endParaRPr>
          </a:p>
        </p:txBody>
      </p:sp>
      <p:pic>
        <p:nvPicPr>
          <p:cNvPr id="226" name="" descr=""/>
          <p:cNvPicPr/>
          <p:nvPr/>
        </p:nvPicPr>
        <p:blipFill>
          <a:blip r:embed="rId1"/>
          <a:stretch/>
        </p:blipFill>
        <p:spPr>
          <a:xfrm>
            <a:off x="9360000" y="1152000"/>
            <a:ext cx="2139120" cy="1620000"/>
          </a:xfrm>
          <a:prstGeom prst="rect">
            <a:avLst/>
          </a:prstGeom>
          <a:ln w="0">
            <a:noFill/>
          </a:ln>
        </p:spPr>
      </p:pic>
      <p:pic>
        <p:nvPicPr>
          <p:cNvPr id="227" name="" descr=""/>
          <p:cNvPicPr/>
          <p:nvPr/>
        </p:nvPicPr>
        <p:blipFill>
          <a:blip r:embed="rId2"/>
          <a:stretch/>
        </p:blipFill>
        <p:spPr>
          <a:xfrm>
            <a:off x="9360000" y="2844000"/>
            <a:ext cx="2139120" cy="1620000"/>
          </a:xfrm>
          <a:prstGeom prst="rect">
            <a:avLst/>
          </a:prstGeom>
          <a:ln w="0">
            <a:noFill/>
          </a:ln>
        </p:spPr>
      </p:pic>
      <p:pic>
        <p:nvPicPr>
          <p:cNvPr id="228" name="" descr=""/>
          <p:cNvPicPr/>
          <p:nvPr/>
        </p:nvPicPr>
        <p:blipFill>
          <a:blip r:embed="rId3"/>
          <a:stretch/>
        </p:blipFill>
        <p:spPr>
          <a:xfrm>
            <a:off x="9380880" y="4544640"/>
            <a:ext cx="2139120" cy="164736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
          <p:cNvSpPr/>
          <p:nvPr/>
        </p:nvSpPr>
        <p:spPr>
          <a:xfrm>
            <a:off x="216360" y="180720"/>
            <a:ext cx="10403640" cy="899280"/>
          </a:xfrm>
          <a:custGeom>
            <a:avLst/>
            <a:gdLst/>
            <a:ahLst/>
            <a:rect l="0" t="0" r="r" b="b"/>
            <a:pathLst>
              <a:path w="28901" h="2500">
                <a:moveTo>
                  <a:pt x="416" y="0"/>
                </a:moveTo>
                <a:lnTo>
                  <a:pt x="417" y="0"/>
                </a:lnTo>
                <a:cubicBezTo>
                  <a:pt x="343" y="0"/>
                  <a:pt x="272" y="19"/>
                  <a:pt x="208" y="56"/>
                </a:cubicBezTo>
                <a:cubicBezTo>
                  <a:pt x="145" y="92"/>
                  <a:pt x="92" y="145"/>
                  <a:pt x="56" y="208"/>
                </a:cubicBezTo>
                <a:cubicBezTo>
                  <a:pt x="19" y="272"/>
                  <a:pt x="0" y="343"/>
                  <a:pt x="0" y="417"/>
                </a:cubicBezTo>
                <a:lnTo>
                  <a:pt x="0" y="2082"/>
                </a:lnTo>
                <a:lnTo>
                  <a:pt x="0" y="2083"/>
                </a:lnTo>
                <a:cubicBezTo>
                  <a:pt x="0" y="2156"/>
                  <a:pt x="19" y="2227"/>
                  <a:pt x="56" y="2291"/>
                </a:cubicBezTo>
                <a:cubicBezTo>
                  <a:pt x="92" y="2354"/>
                  <a:pt x="145" y="2407"/>
                  <a:pt x="208" y="2443"/>
                </a:cubicBezTo>
                <a:cubicBezTo>
                  <a:pt x="272" y="2480"/>
                  <a:pt x="343" y="2499"/>
                  <a:pt x="417" y="2499"/>
                </a:cubicBezTo>
                <a:lnTo>
                  <a:pt x="28483" y="2499"/>
                </a:lnTo>
                <a:lnTo>
                  <a:pt x="28484" y="2499"/>
                </a:lnTo>
                <a:cubicBezTo>
                  <a:pt x="28557" y="2499"/>
                  <a:pt x="28628" y="2480"/>
                  <a:pt x="28692" y="2443"/>
                </a:cubicBezTo>
                <a:cubicBezTo>
                  <a:pt x="28755" y="2407"/>
                  <a:pt x="28808" y="2354"/>
                  <a:pt x="28844" y="2291"/>
                </a:cubicBezTo>
                <a:cubicBezTo>
                  <a:pt x="28881" y="2227"/>
                  <a:pt x="28900" y="2156"/>
                  <a:pt x="28900" y="2083"/>
                </a:cubicBezTo>
                <a:lnTo>
                  <a:pt x="28900" y="416"/>
                </a:lnTo>
                <a:lnTo>
                  <a:pt x="28900" y="417"/>
                </a:lnTo>
                <a:lnTo>
                  <a:pt x="28900" y="416"/>
                </a:lnTo>
                <a:cubicBezTo>
                  <a:pt x="28900" y="343"/>
                  <a:pt x="28881" y="272"/>
                  <a:pt x="28844" y="208"/>
                </a:cubicBezTo>
                <a:cubicBezTo>
                  <a:pt x="28808" y="145"/>
                  <a:pt x="28755" y="92"/>
                  <a:pt x="28692" y="56"/>
                </a:cubicBezTo>
                <a:cubicBezTo>
                  <a:pt x="28628" y="19"/>
                  <a:pt x="28557" y="0"/>
                  <a:pt x="28484" y="0"/>
                </a:cubicBezTo>
                <a:lnTo>
                  <a:pt x="416"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Pangangalaga sa Kapaligiran at Likas na Yaman ng Ating Komunidad</a:t>
            </a:r>
            <a:endParaRPr b="0" lang="en-PH" sz="3000" spc="-1" strike="noStrike">
              <a:solidFill>
                <a:srgbClr val="ffffa6"/>
              </a:solidFill>
              <a:latin typeface="Arial"/>
            </a:endParaRPr>
          </a:p>
        </p:txBody>
      </p:sp>
      <p:sp>
        <p:nvSpPr>
          <p:cNvPr id="230" name="PlaceHolder 1"/>
          <p:cNvSpPr>
            <a:spLocks noGrp="1"/>
          </p:cNvSpPr>
          <p:nvPr>
            <p:ph/>
          </p:nvPr>
        </p:nvSpPr>
        <p:spPr>
          <a:xfrm>
            <a:off x="393480" y="1260000"/>
            <a:ext cx="8426520" cy="48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4. Magtanim at alagaan ang mga puno at halaman</a:t>
            </a:r>
            <a:endParaRPr b="0" lang="en-PH" sz="2000" spc="-1" strike="noStrike">
              <a:latin typeface="Lato"/>
              <a:ea typeface="PingFang SC"/>
            </a:endParaRPr>
          </a:p>
          <a:p>
            <a:pPr algn="just">
              <a:lnSpc>
                <a:spcPct val="100000"/>
              </a:lnSpc>
              <a:buNone/>
            </a:pPr>
            <a:r>
              <a:rPr b="0" lang="en-PH" sz="2000" spc="-1" strike="noStrike">
                <a:latin typeface="Lato"/>
              </a:rPr>
              <a:t>Magtanim ng mga puno at halaman sa paligid. Ang mga ito ay nakatutulong sa pagpigil ng pagdumi ng hangin. Ang mga kabundukan ay tamnan din ng mga puno. Palitan ang mga punong pinutol upang hindi makalbo ang kagubatan. Iwasan ang pagkakaingin o pagsusunog sa mga talahib at maliliit na halaman sa kagubatan.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1" lang="en-PH" sz="2000" spc="-1" strike="noStrike">
                <a:latin typeface="Lato"/>
              </a:rPr>
              <a:t>5. Linisin ang mga kanal at iba pang daluyan ng tubig</a:t>
            </a:r>
            <a:endParaRPr b="0" lang="en-PH" sz="2000" spc="-1" strike="noStrike">
              <a:latin typeface="Lato"/>
              <a:ea typeface="PingFang SC"/>
            </a:endParaRPr>
          </a:p>
          <a:p>
            <a:pPr algn="just">
              <a:lnSpc>
                <a:spcPct val="100000"/>
              </a:lnSpc>
              <a:buNone/>
            </a:pPr>
            <a:r>
              <a:rPr b="0" lang="en-PH" sz="2000" spc="-1" strike="noStrike">
                <a:latin typeface="Lato"/>
              </a:rPr>
              <a:t>Huwag magtapon ng mga basura tulad ng plastik, bakal, o gulong ng sasakyan sa katubigan. Nakababara ito sa pagdaloy ng tubig na di-kalaunan ay magdudulot ng pagbaha.</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p:txBody>
      </p:sp>
      <p:pic>
        <p:nvPicPr>
          <p:cNvPr id="231" name="" descr=""/>
          <p:cNvPicPr/>
          <p:nvPr/>
        </p:nvPicPr>
        <p:blipFill>
          <a:blip r:embed="rId1"/>
          <a:stretch/>
        </p:blipFill>
        <p:spPr>
          <a:xfrm>
            <a:off x="9180000" y="1296000"/>
            <a:ext cx="2580120" cy="1893960"/>
          </a:xfrm>
          <a:prstGeom prst="rect">
            <a:avLst/>
          </a:prstGeom>
          <a:ln w="0">
            <a:noFill/>
          </a:ln>
        </p:spPr>
      </p:pic>
      <p:pic>
        <p:nvPicPr>
          <p:cNvPr id="232" name="" descr=""/>
          <p:cNvPicPr/>
          <p:nvPr/>
        </p:nvPicPr>
        <p:blipFill>
          <a:blip r:embed="rId2"/>
          <a:stretch/>
        </p:blipFill>
        <p:spPr>
          <a:xfrm>
            <a:off x="9180000" y="3276000"/>
            <a:ext cx="2585880" cy="243756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
          <p:cNvSpPr/>
          <p:nvPr/>
        </p:nvSpPr>
        <p:spPr>
          <a:xfrm>
            <a:off x="216360" y="180720"/>
            <a:ext cx="10403640" cy="899280"/>
          </a:xfrm>
          <a:custGeom>
            <a:avLst/>
            <a:gdLst/>
            <a:ahLst/>
            <a:rect l="0" t="0" r="r" b="b"/>
            <a:pathLst>
              <a:path w="28901" h="2500">
                <a:moveTo>
                  <a:pt x="416" y="0"/>
                </a:moveTo>
                <a:lnTo>
                  <a:pt x="417" y="0"/>
                </a:lnTo>
                <a:cubicBezTo>
                  <a:pt x="343" y="0"/>
                  <a:pt x="272" y="19"/>
                  <a:pt x="208" y="56"/>
                </a:cubicBezTo>
                <a:cubicBezTo>
                  <a:pt x="145" y="92"/>
                  <a:pt x="92" y="145"/>
                  <a:pt x="56" y="208"/>
                </a:cubicBezTo>
                <a:cubicBezTo>
                  <a:pt x="19" y="272"/>
                  <a:pt x="0" y="343"/>
                  <a:pt x="0" y="417"/>
                </a:cubicBezTo>
                <a:lnTo>
                  <a:pt x="0" y="2082"/>
                </a:lnTo>
                <a:lnTo>
                  <a:pt x="0" y="2083"/>
                </a:lnTo>
                <a:cubicBezTo>
                  <a:pt x="0" y="2156"/>
                  <a:pt x="19" y="2227"/>
                  <a:pt x="56" y="2291"/>
                </a:cubicBezTo>
                <a:cubicBezTo>
                  <a:pt x="92" y="2354"/>
                  <a:pt x="145" y="2407"/>
                  <a:pt x="208" y="2443"/>
                </a:cubicBezTo>
                <a:cubicBezTo>
                  <a:pt x="272" y="2480"/>
                  <a:pt x="343" y="2499"/>
                  <a:pt x="417" y="2499"/>
                </a:cubicBezTo>
                <a:lnTo>
                  <a:pt x="28483" y="2499"/>
                </a:lnTo>
                <a:lnTo>
                  <a:pt x="28484" y="2499"/>
                </a:lnTo>
                <a:cubicBezTo>
                  <a:pt x="28557" y="2499"/>
                  <a:pt x="28628" y="2480"/>
                  <a:pt x="28692" y="2443"/>
                </a:cubicBezTo>
                <a:cubicBezTo>
                  <a:pt x="28755" y="2407"/>
                  <a:pt x="28808" y="2354"/>
                  <a:pt x="28844" y="2291"/>
                </a:cubicBezTo>
                <a:cubicBezTo>
                  <a:pt x="28881" y="2227"/>
                  <a:pt x="28900" y="2156"/>
                  <a:pt x="28900" y="2083"/>
                </a:cubicBezTo>
                <a:lnTo>
                  <a:pt x="28900" y="416"/>
                </a:lnTo>
                <a:lnTo>
                  <a:pt x="28900" y="417"/>
                </a:lnTo>
                <a:lnTo>
                  <a:pt x="28900" y="416"/>
                </a:lnTo>
                <a:cubicBezTo>
                  <a:pt x="28900" y="343"/>
                  <a:pt x="28881" y="272"/>
                  <a:pt x="28844" y="208"/>
                </a:cubicBezTo>
                <a:cubicBezTo>
                  <a:pt x="28808" y="145"/>
                  <a:pt x="28755" y="92"/>
                  <a:pt x="28692" y="56"/>
                </a:cubicBezTo>
                <a:cubicBezTo>
                  <a:pt x="28628" y="19"/>
                  <a:pt x="28557" y="0"/>
                  <a:pt x="28484" y="0"/>
                </a:cubicBezTo>
                <a:lnTo>
                  <a:pt x="416"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Pangangalaga sa Kapaligiran at Likas na Yaman ng Ating Komunidad</a:t>
            </a:r>
            <a:endParaRPr b="0" lang="en-PH" sz="3000" spc="-1" strike="noStrike">
              <a:solidFill>
                <a:srgbClr val="ffffa6"/>
              </a:solidFill>
              <a:latin typeface="Arial"/>
            </a:endParaRPr>
          </a:p>
        </p:txBody>
      </p:sp>
      <p:sp>
        <p:nvSpPr>
          <p:cNvPr id="234" name="PlaceHolder 1"/>
          <p:cNvSpPr>
            <a:spLocks noGrp="1"/>
          </p:cNvSpPr>
          <p:nvPr>
            <p:ph/>
          </p:nvPr>
        </p:nvSpPr>
        <p:spPr>
          <a:xfrm>
            <a:off x="4068000" y="1440000"/>
            <a:ext cx="7560000" cy="4860000"/>
          </a:xfrm>
          <a:prstGeom prst="rect">
            <a:avLst/>
          </a:prstGeom>
          <a:noFill/>
          <a:ln w="0">
            <a:noFill/>
          </a:ln>
        </p:spPr>
        <p:txBody>
          <a:bodyPr lIns="0" rIns="0" tIns="0" bIns="0" anchor="ctr">
            <a:normAutofit/>
          </a:bodyPr>
          <a:p>
            <a:pPr algn="just">
              <a:lnSpc>
                <a:spcPct val="100000"/>
              </a:lnSpc>
              <a:buNone/>
            </a:pPr>
            <a:r>
              <a:rPr b="1" lang="en-PH" sz="2000" spc="-1" strike="noStrike">
                <a:latin typeface="Lato"/>
              </a:rPr>
              <a:t>6. Huwag magtatapon ng nakalalasong basura</a:t>
            </a:r>
            <a:endParaRPr b="0" lang="en-PH" sz="2000" spc="-1" strike="noStrike">
              <a:latin typeface="Lato"/>
              <a:ea typeface="PingFang SC"/>
            </a:endParaRPr>
          </a:p>
          <a:p>
            <a:pPr algn="just">
              <a:lnSpc>
                <a:spcPct val="100000"/>
              </a:lnSpc>
              <a:buNone/>
            </a:pPr>
            <a:r>
              <a:rPr b="0" lang="en-PH" sz="2000" spc="-1" strike="noStrike">
                <a:latin typeface="Lato"/>
              </a:rPr>
              <a:t>Ang pagtatapon ng langis, kemikal, at iba pang nakalalason na bagay sa mga ilog, sapa, at dagat ay nagdudulot ng kontaminasyon sa tubig. Ang gawaing ito ay nagdudulot din ng pagkamatay ng mga isda sa tubig at nasisira rin ang kanilang tirahan.</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1" lang="en-PH" sz="2000" spc="-1" strike="noStrike">
                <a:latin typeface="Lato"/>
              </a:rPr>
              <a:t>7. Iwasan ang sobrang paghuli ng isda</a:t>
            </a:r>
            <a:endParaRPr b="0" lang="en-PH" sz="2000" spc="-1" strike="noStrike">
              <a:latin typeface="Lato"/>
              <a:ea typeface="PingFang SC"/>
            </a:endParaRPr>
          </a:p>
          <a:p>
            <a:pPr algn="just">
              <a:lnSpc>
                <a:spcPct val="100000"/>
              </a:lnSpc>
              <a:buNone/>
            </a:pPr>
            <a:r>
              <a:rPr b="0" lang="en-PH" sz="2000" spc="-1" strike="noStrike">
                <a:latin typeface="Lato"/>
              </a:rPr>
              <a:t>Ang panghuhuli ng maliliit na isda ay mahigpit na ipinagbabawal dahil mapipigilan ang pagdami ng isda sa dagat. Kapag naubos ang mga ito, wala na tayong makakain.</a:t>
            </a:r>
            <a:endParaRPr b="0" lang="en-PH" sz="2000" spc="-1" strike="noStrike">
              <a:latin typeface="Lato"/>
              <a:ea typeface="PingFang SC"/>
            </a:endParaRPr>
          </a:p>
        </p:txBody>
      </p:sp>
      <p:pic>
        <p:nvPicPr>
          <p:cNvPr id="235" name="" descr=""/>
          <p:cNvPicPr/>
          <p:nvPr/>
        </p:nvPicPr>
        <p:blipFill>
          <a:blip r:embed="rId1"/>
          <a:stretch/>
        </p:blipFill>
        <p:spPr>
          <a:xfrm>
            <a:off x="471240" y="1273680"/>
            <a:ext cx="3486960" cy="2146320"/>
          </a:xfrm>
          <a:prstGeom prst="rect">
            <a:avLst/>
          </a:prstGeom>
          <a:ln w="0">
            <a:noFill/>
          </a:ln>
        </p:spPr>
      </p:pic>
      <p:pic>
        <p:nvPicPr>
          <p:cNvPr id="236" name="" descr=""/>
          <p:cNvPicPr/>
          <p:nvPr/>
        </p:nvPicPr>
        <p:blipFill>
          <a:blip r:embed="rId2"/>
          <a:stretch/>
        </p:blipFill>
        <p:spPr>
          <a:xfrm>
            <a:off x="504000" y="3600000"/>
            <a:ext cx="3380760" cy="25074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537480" y="273600"/>
            <a:ext cx="10190520" cy="806400"/>
          </a:xfrm>
          <a:prstGeom prst="rect">
            <a:avLst/>
          </a:prstGeom>
          <a:noFill/>
          <a:ln w="0">
            <a:noFill/>
          </a:ln>
        </p:spPr>
        <p:txBody>
          <a:bodyPr lIns="0" rIns="0" tIns="0" bIns="0" anchor="ctr">
            <a:noAutofit/>
          </a:bodyPr>
          <a:p>
            <a:pPr algn="ctr">
              <a:buNone/>
            </a:pPr>
            <a:r>
              <a:rPr b="1" lang="en-PH" sz="4400" spc="-1" strike="noStrike">
                <a:latin typeface="Lato"/>
              </a:rPr>
              <a:t>Mga Pangunahing Likas na Yaman sa NCR</a:t>
            </a:r>
            <a:endParaRPr b="1" lang="en-PH" sz="4400" spc="-1" strike="noStrike">
              <a:latin typeface="Lato"/>
            </a:endParaRPr>
          </a:p>
        </p:txBody>
      </p:sp>
      <p:sp>
        <p:nvSpPr>
          <p:cNvPr id="169" name="PlaceHolder 2"/>
          <p:cNvSpPr>
            <a:spLocks noGrp="1"/>
          </p:cNvSpPr>
          <p:nvPr>
            <p:ph/>
          </p:nvPr>
        </p:nvSpPr>
        <p:spPr>
          <a:xfrm>
            <a:off x="609480" y="1080000"/>
            <a:ext cx="10972080" cy="1260000"/>
          </a:xfrm>
          <a:prstGeom prst="rect">
            <a:avLst/>
          </a:prstGeom>
          <a:noFill/>
          <a:ln w="0">
            <a:noFill/>
          </a:ln>
        </p:spPr>
        <p:txBody>
          <a:bodyPr lIns="0" rIns="0" tIns="0" bIns="0" anchor="t">
            <a:normAutofit/>
          </a:bodyPr>
          <a:p>
            <a:pPr algn="just">
              <a:buNone/>
            </a:pPr>
            <a:r>
              <a:rPr b="0" lang="en-PH" sz="1800" spc="-1" strike="noStrike">
                <a:latin typeface="Lato"/>
              </a:rPr>
              <a:t> </a:t>
            </a:r>
            <a:r>
              <a:rPr b="0" lang="en-PH" sz="1800" spc="-1" strike="noStrike">
                <a:latin typeface="Lato"/>
              </a:rPr>
              <a:t>	</a:t>
            </a:r>
            <a:r>
              <a:rPr b="0" lang="en-PH" sz="1800" spc="-1" strike="noStrike">
                <a:latin typeface="Lato"/>
              </a:rPr>
              <a:t>Isang urbanisadong rehiyon ang Metro Manila. Naiiba ito sa ibang rehiyon ng ating bansa. Maraming taga-ibang rehiyon ang nasisiyahang magtungo rito dahil sa maunlad ito at kawili- puntahan. Halos kapatagan at kalupaan ang buong rehiyon. Iilan lamang ang katubigan dito ngunit napakahalaga ng mga ito sa buong rehiyon.</a:t>
            </a:r>
            <a:endParaRPr b="0" lang="en-PH" sz="1800" spc="-1" strike="noStrike">
              <a:latin typeface="Lato"/>
              <a:ea typeface="PingFang SC"/>
            </a:endParaRPr>
          </a:p>
        </p:txBody>
      </p:sp>
      <p:sp>
        <p:nvSpPr>
          <p:cNvPr id="170" name=""/>
          <p:cNvSpPr txBox="1"/>
          <p:nvPr/>
        </p:nvSpPr>
        <p:spPr>
          <a:xfrm>
            <a:off x="609840" y="2376000"/>
            <a:ext cx="7850160" cy="1980000"/>
          </a:xfrm>
          <a:prstGeom prst="rect">
            <a:avLst/>
          </a:prstGeom>
          <a:noFill/>
          <a:ln w="0">
            <a:noFill/>
          </a:ln>
        </p:spPr>
        <p:txBody>
          <a:bodyPr lIns="0" rIns="0" tIns="0" bIns="0" anchor="t">
            <a:normAutofit/>
          </a:bodyPr>
          <a:p>
            <a:pPr algn="just">
              <a:buNone/>
            </a:pPr>
            <a:r>
              <a:rPr b="0" lang="en-PH" sz="1800" spc="-1" strike="noStrike">
                <a:latin typeface="Lato"/>
              </a:rPr>
              <a:t> </a:t>
            </a:r>
            <a:r>
              <a:rPr b="0" lang="en-PH" sz="1800" spc="-1" strike="noStrike">
                <a:latin typeface="Lato"/>
              </a:rPr>
              <a:t>	</a:t>
            </a:r>
            <a:r>
              <a:rPr b="0" lang="en-PH" sz="1800" spc="-1" strike="noStrike">
                <a:latin typeface="Lato"/>
              </a:rPr>
              <a:t>Tingnan at suriin ang buong kalupaan ng Metro Manila. Makikita rito na isa itong kapatagan na matatagpuan sa gitna ng dalawang anyong tubig, ang Look Maynila at Lawang Laguna. Sa anyong-tubig na ito nanggagaling ang halos lahat ng supply na pagkaing dagat. Ang Ilog Pasig ay nagsilbi rin na pangisdaan noon pero hindi sa ngayon sanhi ng maitim na tubig nito dulot ng mga basura. Ang tubig dito ay hindi na rin umaagos. Pinag-uugnay nito ang mga look ng Maynila at ng Laguna.</a:t>
            </a:r>
            <a:endParaRPr b="0" lang="en-PH" sz="1800" spc="-1" strike="noStrike">
              <a:latin typeface="Lato"/>
              <a:ea typeface="PingFang SC"/>
            </a:endParaRPr>
          </a:p>
        </p:txBody>
      </p:sp>
      <p:pic>
        <p:nvPicPr>
          <p:cNvPr id="171" name="" descr=""/>
          <p:cNvPicPr/>
          <p:nvPr/>
        </p:nvPicPr>
        <p:blipFill>
          <a:blip r:embed="rId1"/>
          <a:stretch/>
        </p:blipFill>
        <p:spPr>
          <a:xfrm>
            <a:off x="8608680" y="1980000"/>
            <a:ext cx="3271320" cy="1958760"/>
          </a:xfrm>
          <a:prstGeom prst="rect">
            <a:avLst/>
          </a:prstGeom>
          <a:ln w="0">
            <a:noFill/>
          </a:ln>
        </p:spPr>
      </p:pic>
      <p:pic>
        <p:nvPicPr>
          <p:cNvPr id="172" name="" descr=""/>
          <p:cNvPicPr/>
          <p:nvPr/>
        </p:nvPicPr>
        <p:blipFill>
          <a:blip r:embed="rId2"/>
          <a:stretch/>
        </p:blipFill>
        <p:spPr>
          <a:xfrm>
            <a:off x="8604000" y="3960000"/>
            <a:ext cx="3276000" cy="1980000"/>
          </a:xfrm>
          <a:prstGeom prst="rect">
            <a:avLst/>
          </a:prstGeom>
          <a:ln w="0">
            <a:noFill/>
          </a:ln>
        </p:spPr>
      </p:pic>
      <p:sp>
        <p:nvSpPr>
          <p:cNvPr id="173" name=""/>
          <p:cNvSpPr txBox="1"/>
          <p:nvPr/>
        </p:nvSpPr>
        <p:spPr>
          <a:xfrm>
            <a:off x="610200" y="4500000"/>
            <a:ext cx="7849800" cy="1440000"/>
          </a:xfrm>
          <a:prstGeom prst="rect">
            <a:avLst/>
          </a:prstGeom>
          <a:noFill/>
          <a:ln w="0">
            <a:noFill/>
          </a:ln>
        </p:spPr>
        <p:txBody>
          <a:bodyPr lIns="0" rIns="0" tIns="0" bIns="0" anchor="t">
            <a:normAutofit/>
          </a:bodyPr>
          <a:p>
            <a:pPr algn="just">
              <a:buNone/>
            </a:pPr>
            <a:r>
              <a:rPr b="0" lang="en-PH" sz="1800" spc="-1" strike="noStrike">
                <a:latin typeface="Lato"/>
              </a:rPr>
              <a:t> </a:t>
            </a:r>
            <a:r>
              <a:rPr b="0" lang="en-PH" sz="1800" spc="-1" strike="noStrike">
                <a:latin typeface="Lato"/>
              </a:rPr>
              <a:t>	</a:t>
            </a:r>
            <a:r>
              <a:rPr b="0" lang="en-PH" sz="1800" spc="-1" strike="noStrike">
                <a:latin typeface="Lato"/>
              </a:rPr>
              <a:t>Napakahalaga ng lokasyon ng Look Maynila at ng Lawang Laguna sa Metro Manila sapagkat malaki ang tulong ng mga ito sa pangangalakal at negosyo sa lugar at sa buong bansa. Nakatutulong din ito sa turismo ng buong bansa. Paano? Ating alamin ang impormasyong ito sa isang malikhaing pagsasalarawan.</a:t>
            </a:r>
            <a:endParaRPr b="0" lang="en-PH" sz="18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
          <p:cNvSpPr/>
          <p:nvPr/>
        </p:nvSpPr>
        <p:spPr>
          <a:xfrm>
            <a:off x="216000" y="108000"/>
            <a:ext cx="2880000" cy="540000"/>
          </a:xfrm>
          <a:custGeom>
            <a:avLst/>
            <a:gdLst/>
            <a:ahLst/>
            <a:rect l="0" t="0" r="r" b="b"/>
            <a:pathLst>
              <a:path w="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7750" y="1501"/>
                </a:lnTo>
                <a:lnTo>
                  <a:pt x="7751" y="1501"/>
                </a:lnTo>
                <a:cubicBezTo>
                  <a:pt x="7795" y="1501"/>
                  <a:pt x="7838" y="1489"/>
                  <a:pt x="7876" y="1467"/>
                </a:cubicBezTo>
                <a:cubicBezTo>
                  <a:pt x="7914" y="1446"/>
                  <a:pt x="7946" y="1414"/>
                  <a:pt x="7967" y="1376"/>
                </a:cubicBezTo>
                <a:cubicBezTo>
                  <a:pt x="7989" y="1338"/>
                  <a:pt x="8001" y="1295"/>
                  <a:pt x="8001" y="1251"/>
                </a:cubicBezTo>
                <a:lnTo>
                  <a:pt x="8001" y="250"/>
                </a:lnTo>
                <a:lnTo>
                  <a:pt x="8001" y="250"/>
                </a:lnTo>
                <a:lnTo>
                  <a:pt x="8001" y="250"/>
                </a:lnTo>
                <a:cubicBezTo>
                  <a:pt x="8001" y="206"/>
                  <a:pt x="7989" y="163"/>
                  <a:pt x="7967" y="125"/>
                </a:cubicBezTo>
                <a:cubicBezTo>
                  <a:pt x="7946" y="87"/>
                  <a:pt x="7914" y="55"/>
                  <a:pt x="7876" y="34"/>
                </a:cubicBezTo>
                <a:cubicBezTo>
                  <a:pt x="7838" y="12"/>
                  <a:pt x="7795" y="0"/>
                  <a:pt x="7751"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Look Maynila</a:t>
            </a:r>
            <a:endParaRPr b="0" lang="en-PH" sz="3000" spc="-1" strike="noStrike">
              <a:solidFill>
                <a:srgbClr val="ffffa6"/>
              </a:solidFill>
              <a:latin typeface="Arial"/>
            </a:endParaRPr>
          </a:p>
        </p:txBody>
      </p:sp>
      <p:sp>
        <p:nvSpPr>
          <p:cNvPr id="175" name=""/>
          <p:cNvSpPr/>
          <p:nvPr/>
        </p:nvSpPr>
        <p:spPr>
          <a:xfrm>
            <a:off x="2880000" y="792000"/>
            <a:ext cx="683640" cy="677880"/>
          </a:xfrm>
          <a:custGeom>
            <a:avLst/>
            <a:gdLst/>
            <a:ahLst/>
            <a:rect l="0" t="0" r="r" b="b"/>
            <a:pathLst>
              <a:path w="1901" h="1885">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0"/>
                </a:lnTo>
                <a:cubicBezTo>
                  <a:pt x="0" y="1625"/>
                  <a:pt x="15" y="1679"/>
                  <a:pt x="42" y="1727"/>
                </a:cubicBezTo>
                <a:cubicBezTo>
                  <a:pt x="70" y="1775"/>
                  <a:pt x="109" y="1814"/>
                  <a:pt x="157" y="1842"/>
                </a:cubicBezTo>
                <a:cubicBezTo>
                  <a:pt x="205" y="1869"/>
                  <a:pt x="259" y="1884"/>
                  <a:pt x="314" y="1884"/>
                </a:cubicBezTo>
                <a:lnTo>
                  <a:pt x="1586" y="1884"/>
                </a:lnTo>
                <a:lnTo>
                  <a:pt x="1586" y="1884"/>
                </a:lnTo>
                <a:cubicBezTo>
                  <a:pt x="1641" y="1884"/>
                  <a:pt x="1695" y="1869"/>
                  <a:pt x="1743" y="1842"/>
                </a:cubicBezTo>
                <a:cubicBezTo>
                  <a:pt x="1791" y="1814"/>
                  <a:pt x="1830" y="1775"/>
                  <a:pt x="1858" y="1727"/>
                </a:cubicBezTo>
                <a:cubicBezTo>
                  <a:pt x="1885" y="1679"/>
                  <a:pt x="1900" y="1625"/>
                  <a:pt x="1900" y="1570"/>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M</a:t>
            </a:r>
            <a:endParaRPr b="0" lang="en-PH" sz="3000" spc="-1" strike="noStrike">
              <a:solidFill>
                <a:srgbClr val="ffffa6"/>
              </a:solidFill>
              <a:latin typeface="Arial"/>
            </a:endParaRPr>
          </a:p>
        </p:txBody>
      </p:sp>
      <p:sp>
        <p:nvSpPr>
          <p:cNvPr id="176" name=""/>
          <p:cNvSpPr/>
          <p:nvPr/>
        </p:nvSpPr>
        <p:spPr>
          <a:xfrm>
            <a:off x="2880360" y="1554840"/>
            <a:ext cx="683640" cy="677880"/>
          </a:xfrm>
          <a:custGeom>
            <a:avLst/>
            <a:gdLst/>
            <a:ahLst/>
            <a:rect l="0" t="0" r="r" b="b"/>
            <a:pathLst>
              <a:path w="1901" h="1885">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0"/>
                </a:lnTo>
                <a:cubicBezTo>
                  <a:pt x="0" y="1625"/>
                  <a:pt x="15" y="1679"/>
                  <a:pt x="42" y="1727"/>
                </a:cubicBezTo>
                <a:cubicBezTo>
                  <a:pt x="70" y="1775"/>
                  <a:pt x="109" y="1814"/>
                  <a:pt x="157" y="1842"/>
                </a:cubicBezTo>
                <a:cubicBezTo>
                  <a:pt x="205" y="1869"/>
                  <a:pt x="259" y="1884"/>
                  <a:pt x="314" y="1884"/>
                </a:cubicBezTo>
                <a:lnTo>
                  <a:pt x="1586" y="1884"/>
                </a:lnTo>
                <a:lnTo>
                  <a:pt x="1586" y="1884"/>
                </a:lnTo>
                <a:cubicBezTo>
                  <a:pt x="1641" y="1884"/>
                  <a:pt x="1695" y="1869"/>
                  <a:pt x="1743" y="1842"/>
                </a:cubicBezTo>
                <a:cubicBezTo>
                  <a:pt x="1791" y="1814"/>
                  <a:pt x="1830" y="1775"/>
                  <a:pt x="1858" y="1727"/>
                </a:cubicBezTo>
                <a:cubicBezTo>
                  <a:pt x="1885" y="1679"/>
                  <a:pt x="1900" y="1625"/>
                  <a:pt x="1900" y="1570"/>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A</a:t>
            </a:r>
            <a:endParaRPr b="0" lang="en-PH" sz="3000" spc="-1" strike="noStrike">
              <a:solidFill>
                <a:srgbClr val="ffffa6"/>
              </a:solidFill>
              <a:latin typeface="Arial"/>
            </a:endParaRPr>
          </a:p>
        </p:txBody>
      </p:sp>
      <p:sp>
        <p:nvSpPr>
          <p:cNvPr id="177" name=""/>
          <p:cNvSpPr/>
          <p:nvPr/>
        </p:nvSpPr>
        <p:spPr>
          <a:xfrm>
            <a:off x="2880360" y="2318040"/>
            <a:ext cx="683640" cy="677880"/>
          </a:xfrm>
          <a:custGeom>
            <a:avLst/>
            <a:gdLst/>
            <a:ahLst/>
            <a:rect l="0" t="0" r="r" b="b"/>
            <a:pathLst>
              <a:path w="1901" h="1885">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0"/>
                </a:lnTo>
                <a:cubicBezTo>
                  <a:pt x="0" y="1625"/>
                  <a:pt x="15" y="1679"/>
                  <a:pt x="42" y="1727"/>
                </a:cubicBezTo>
                <a:cubicBezTo>
                  <a:pt x="70" y="1775"/>
                  <a:pt x="109" y="1814"/>
                  <a:pt x="157" y="1842"/>
                </a:cubicBezTo>
                <a:cubicBezTo>
                  <a:pt x="205" y="1869"/>
                  <a:pt x="259" y="1884"/>
                  <a:pt x="314" y="1884"/>
                </a:cubicBezTo>
                <a:lnTo>
                  <a:pt x="1586" y="1884"/>
                </a:lnTo>
                <a:lnTo>
                  <a:pt x="1586" y="1884"/>
                </a:lnTo>
                <a:cubicBezTo>
                  <a:pt x="1641" y="1884"/>
                  <a:pt x="1695" y="1869"/>
                  <a:pt x="1743" y="1842"/>
                </a:cubicBezTo>
                <a:cubicBezTo>
                  <a:pt x="1791" y="1814"/>
                  <a:pt x="1830" y="1775"/>
                  <a:pt x="1858" y="1727"/>
                </a:cubicBezTo>
                <a:cubicBezTo>
                  <a:pt x="1885" y="1679"/>
                  <a:pt x="1900" y="1625"/>
                  <a:pt x="1900" y="1570"/>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Y</a:t>
            </a:r>
            <a:endParaRPr b="0" lang="en-PH" sz="3000" spc="-1" strike="noStrike">
              <a:solidFill>
                <a:srgbClr val="ffffa6"/>
              </a:solidFill>
              <a:latin typeface="Arial"/>
            </a:endParaRPr>
          </a:p>
        </p:txBody>
      </p:sp>
      <p:sp>
        <p:nvSpPr>
          <p:cNvPr id="178" name=""/>
          <p:cNvSpPr/>
          <p:nvPr/>
        </p:nvSpPr>
        <p:spPr>
          <a:xfrm>
            <a:off x="2880360" y="3080880"/>
            <a:ext cx="683640" cy="678240"/>
          </a:xfrm>
          <a:custGeom>
            <a:avLst/>
            <a:gdLst/>
            <a:ahLst/>
            <a:rect l="0" t="0" r="r" b="b"/>
            <a:pathLst>
              <a:path w="1901" h="1886">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1"/>
                </a:lnTo>
                <a:cubicBezTo>
                  <a:pt x="0" y="1626"/>
                  <a:pt x="15" y="1680"/>
                  <a:pt x="42" y="1728"/>
                </a:cubicBezTo>
                <a:cubicBezTo>
                  <a:pt x="70" y="1776"/>
                  <a:pt x="109" y="1815"/>
                  <a:pt x="157" y="1843"/>
                </a:cubicBezTo>
                <a:cubicBezTo>
                  <a:pt x="205" y="1870"/>
                  <a:pt x="259" y="1885"/>
                  <a:pt x="314" y="1885"/>
                </a:cubicBezTo>
                <a:lnTo>
                  <a:pt x="1585" y="1885"/>
                </a:lnTo>
                <a:lnTo>
                  <a:pt x="1586" y="1885"/>
                </a:lnTo>
                <a:cubicBezTo>
                  <a:pt x="1641" y="1885"/>
                  <a:pt x="1695" y="1870"/>
                  <a:pt x="1743" y="1843"/>
                </a:cubicBezTo>
                <a:cubicBezTo>
                  <a:pt x="1791" y="1815"/>
                  <a:pt x="1830" y="1776"/>
                  <a:pt x="1858" y="1728"/>
                </a:cubicBezTo>
                <a:cubicBezTo>
                  <a:pt x="1885" y="1680"/>
                  <a:pt x="1900" y="1626"/>
                  <a:pt x="1900" y="1571"/>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N</a:t>
            </a:r>
            <a:endParaRPr b="0" lang="en-PH" sz="3000" spc="-1" strike="noStrike">
              <a:solidFill>
                <a:srgbClr val="ffffa6"/>
              </a:solidFill>
              <a:latin typeface="Arial"/>
            </a:endParaRPr>
          </a:p>
        </p:txBody>
      </p:sp>
      <p:sp>
        <p:nvSpPr>
          <p:cNvPr id="179" name=""/>
          <p:cNvSpPr/>
          <p:nvPr/>
        </p:nvSpPr>
        <p:spPr>
          <a:xfrm>
            <a:off x="2880360" y="3843720"/>
            <a:ext cx="683640" cy="677880"/>
          </a:xfrm>
          <a:custGeom>
            <a:avLst/>
            <a:gdLst/>
            <a:ahLst/>
            <a:rect l="0" t="0" r="r" b="b"/>
            <a:pathLst>
              <a:path w="1901" h="1885">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0"/>
                </a:lnTo>
                <a:cubicBezTo>
                  <a:pt x="0" y="1625"/>
                  <a:pt x="15" y="1679"/>
                  <a:pt x="42" y="1727"/>
                </a:cubicBezTo>
                <a:cubicBezTo>
                  <a:pt x="70" y="1775"/>
                  <a:pt x="109" y="1814"/>
                  <a:pt x="157" y="1842"/>
                </a:cubicBezTo>
                <a:cubicBezTo>
                  <a:pt x="205" y="1869"/>
                  <a:pt x="259" y="1884"/>
                  <a:pt x="314" y="1884"/>
                </a:cubicBezTo>
                <a:lnTo>
                  <a:pt x="1586" y="1884"/>
                </a:lnTo>
                <a:lnTo>
                  <a:pt x="1586" y="1884"/>
                </a:lnTo>
                <a:cubicBezTo>
                  <a:pt x="1641" y="1884"/>
                  <a:pt x="1695" y="1869"/>
                  <a:pt x="1743" y="1842"/>
                </a:cubicBezTo>
                <a:cubicBezTo>
                  <a:pt x="1791" y="1814"/>
                  <a:pt x="1830" y="1775"/>
                  <a:pt x="1858" y="1727"/>
                </a:cubicBezTo>
                <a:cubicBezTo>
                  <a:pt x="1885" y="1679"/>
                  <a:pt x="1900" y="1625"/>
                  <a:pt x="1900" y="1570"/>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I</a:t>
            </a:r>
            <a:endParaRPr b="0" lang="en-PH" sz="3000" spc="-1" strike="noStrike">
              <a:solidFill>
                <a:srgbClr val="ffffa6"/>
              </a:solidFill>
              <a:latin typeface="Arial"/>
            </a:endParaRPr>
          </a:p>
        </p:txBody>
      </p:sp>
      <p:sp>
        <p:nvSpPr>
          <p:cNvPr id="180" name=""/>
          <p:cNvSpPr/>
          <p:nvPr/>
        </p:nvSpPr>
        <p:spPr>
          <a:xfrm>
            <a:off x="2880360" y="4606920"/>
            <a:ext cx="683640" cy="677880"/>
          </a:xfrm>
          <a:custGeom>
            <a:avLst/>
            <a:gdLst/>
            <a:ahLst/>
            <a:rect l="0" t="0" r="r" b="b"/>
            <a:pathLst>
              <a:path w="1901" h="1885">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0"/>
                </a:lnTo>
                <a:cubicBezTo>
                  <a:pt x="0" y="1625"/>
                  <a:pt x="15" y="1679"/>
                  <a:pt x="42" y="1727"/>
                </a:cubicBezTo>
                <a:cubicBezTo>
                  <a:pt x="70" y="1775"/>
                  <a:pt x="109" y="1814"/>
                  <a:pt x="157" y="1842"/>
                </a:cubicBezTo>
                <a:cubicBezTo>
                  <a:pt x="205" y="1869"/>
                  <a:pt x="259" y="1884"/>
                  <a:pt x="314" y="1884"/>
                </a:cubicBezTo>
                <a:lnTo>
                  <a:pt x="1586" y="1884"/>
                </a:lnTo>
                <a:lnTo>
                  <a:pt x="1586" y="1884"/>
                </a:lnTo>
                <a:cubicBezTo>
                  <a:pt x="1641" y="1884"/>
                  <a:pt x="1695" y="1869"/>
                  <a:pt x="1743" y="1842"/>
                </a:cubicBezTo>
                <a:cubicBezTo>
                  <a:pt x="1791" y="1814"/>
                  <a:pt x="1830" y="1775"/>
                  <a:pt x="1858" y="1727"/>
                </a:cubicBezTo>
                <a:cubicBezTo>
                  <a:pt x="1885" y="1679"/>
                  <a:pt x="1900" y="1625"/>
                  <a:pt x="1900" y="1570"/>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L</a:t>
            </a:r>
            <a:endParaRPr b="0" lang="en-PH" sz="3000" spc="-1" strike="noStrike">
              <a:solidFill>
                <a:srgbClr val="ffffa6"/>
              </a:solidFill>
              <a:latin typeface="Arial"/>
            </a:endParaRPr>
          </a:p>
        </p:txBody>
      </p:sp>
      <p:sp>
        <p:nvSpPr>
          <p:cNvPr id="181" name=""/>
          <p:cNvSpPr/>
          <p:nvPr/>
        </p:nvSpPr>
        <p:spPr>
          <a:xfrm>
            <a:off x="2880360" y="5370120"/>
            <a:ext cx="683640" cy="677880"/>
          </a:xfrm>
          <a:custGeom>
            <a:avLst/>
            <a:gdLst/>
            <a:ahLst/>
            <a:rect l="0" t="0" r="r" b="b"/>
            <a:pathLst>
              <a:path w="1901" h="1885">
                <a:moveTo>
                  <a:pt x="314" y="0"/>
                </a:moveTo>
                <a:lnTo>
                  <a:pt x="314" y="0"/>
                </a:lnTo>
                <a:cubicBezTo>
                  <a:pt x="259" y="0"/>
                  <a:pt x="205" y="15"/>
                  <a:pt x="157" y="42"/>
                </a:cubicBezTo>
                <a:cubicBezTo>
                  <a:pt x="109" y="70"/>
                  <a:pt x="70" y="109"/>
                  <a:pt x="42" y="157"/>
                </a:cubicBezTo>
                <a:cubicBezTo>
                  <a:pt x="15" y="205"/>
                  <a:pt x="0" y="259"/>
                  <a:pt x="0" y="314"/>
                </a:cubicBezTo>
                <a:lnTo>
                  <a:pt x="0" y="1570"/>
                </a:lnTo>
                <a:lnTo>
                  <a:pt x="0" y="1570"/>
                </a:lnTo>
                <a:cubicBezTo>
                  <a:pt x="0" y="1625"/>
                  <a:pt x="15" y="1679"/>
                  <a:pt x="42" y="1727"/>
                </a:cubicBezTo>
                <a:cubicBezTo>
                  <a:pt x="70" y="1775"/>
                  <a:pt x="109" y="1814"/>
                  <a:pt x="157" y="1842"/>
                </a:cubicBezTo>
                <a:cubicBezTo>
                  <a:pt x="205" y="1869"/>
                  <a:pt x="259" y="1884"/>
                  <a:pt x="314" y="1884"/>
                </a:cubicBezTo>
                <a:lnTo>
                  <a:pt x="1586" y="1884"/>
                </a:lnTo>
                <a:lnTo>
                  <a:pt x="1586" y="1884"/>
                </a:lnTo>
                <a:cubicBezTo>
                  <a:pt x="1641" y="1884"/>
                  <a:pt x="1695" y="1869"/>
                  <a:pt x="1743" y="1842"/>
                </a:cubicBezTo>
                <a:cubicBezTo>
                  <a:pt x="1791" y="1814"/>
                  <a:pt x="1830" y="1775"/>
                  <a:pt x="1858" y="1727"/>
                </a:cubicBezTo>
                <a:cubicBezTo>
                  <a:pt x="1885" y="1679"/>
                  <a:pt x="1900" y="1625"/>
                  <a:pt x="1900" y="1570"/>
                </a:cubicBezTo>
                <a:lnTo>
                  <a:pt x="1900" y="314"/>
                </a:lnTo>
                <a:lnTo>
                  <a:pt x="1900" y="314"/>
                </a:lnTo>
                <a:lnTo>
                  <a:pt x="1900" y="314"/>
                </a:lnTo>
                <a:cubicBezTo>
                  <a:pt x="1900" y="259"/>
                  <a:pt x="1885" y="205"/>
                  <a:pt x="1858" y="157"/>
                </a:cubicBezTo>
                <a:cubicBezTo>
                  <a:pt x="1830" y="109"/>
                  <a:pt x="1791" y="70"/>
                  <a:pt x="1743" y="42"/>
                </a:cubicBezTo>
                <a:cubicBezTo>
                  <a:pt x="1695" y="15"/>
                  <a:pt x="1641" y="0"/>
                  <a:pt x="1586" y="0"/>
                </a:cubicBezTo>
                <a:lnTo>
                  <a:pt x="314"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3000" spc="-1" strike="noStrike">
                <a:solidFill>
                  <a:srgbClr val="ffffa6"/>
                </a:solidFill>
                <a:latin typeface="Lato"/>
              </a:rPr>
              <a:t>A</a:t>
            </a:r>
            <a:endParaRPr b="0" lang="en-PH" sz="3000" spc="-1" strike="noStrike">
              <a:solidFill>
                <a:srgbClr val="ffffa6"/>
              </a:solidFill>
              <a:latin typeface="Arial"/>
            </a:endParaRPr>
          </a:p>
        </p:txBody>
      </p:sp>
      <p:sp>
        <p:nvSpPr>
          <p:cNvPr id="182" name=""/>
          <p:cNvSpPr/>
          <p:nvPr/>
        </p:nvSpPr>
        <p:spPr>
          <a:xfrm>
            <a:off x="720000" y="1440000"/>
            <a:ext cx="1440000" cy="540000"/>
          </a:xfrm>
          <a:custGeom>
            <a:avLst/>
            <a:gdLst/>
            <a:ahLst/>
            <a:rect l="0" t="0" r="r" b="b"/>
            <a:pathLst>
              <a:path w="4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3750" y="1501"/>
                </a:lnTo>
                <a:lnTo>
                  <a:pt x="3751" y="1501"/>
                </a:lnTo>
                <a:cubicBezTo>
                  <a:pt x="3795" y="1501"/>
                  <a:pt x="3838" y="1489"/>
                  <a:pt x="3876" y="1467"/>
                </a:cubicBezTo>
                <a:cubicBezTo>
                  <a:pt x="3914" y="1446"/>
                  <a:pt x="3946" y="1414"/>
                  <a:pt x="3967" y="1376"/>
                </a:cubicBezTo>
                <a:cubicBezTo>
                  <a:pt x="3989" y="1338"/>
                  <a:pt x="4001" y="1295"/>
                  <a:pt x="4001" y="1251"/>
                </a:cubicBezTo>
                <a:lnTo>
                  <a:pt x="4000" y="250"/>
                </a:lnTo>
                <a:lnTo>
                  <a:pt x="4001" y="250"/>
                </a:lnTo>
                <a:lnTo>
                  <a:pt x="4001" y="250"/>
                </a:lnTo>
                <a:cubicBezTo>
                  <a:pt x="4001" y="206"/>
                  <a:pt x="3989" y="163"/>
                  <a:pt x="3967" y="125"/>
                </a:cubicBezTo>
                <a:cubicBezTo>
                  <a:pt x="3946" y="87"/>
                  <a:pt x="3914" y="55"/>
                  <a:pt x="3876" y="34"/>
                </a:cubicBezTo>
                <a:cubicBezTo>
                  <a:pt x="3838" y="12"/>
                  <a:pt x="3795" y="0"/>
                  <a:pt x="3751" y="0"/>
                </a:cubicBezTo>
                <a:lnTo>
                  <a:pt x="250" y="0"/>
                </a:lnTo>
              </a:path>
            </a:pathLst>
          </a:custGeom>
          <a:solidFill>
            <a:srgbClr val="813709"/>
          </a:solidFill>
          <a:ln w="38160">
            <a:solidFill>
              <a:srgbClr val="000000"/>
            </a:solidFill>
            <a:round/>
          </a:ln>
        </p:spPr>
        <p:style>
          <a:lnRef idx="0"/>
          <a:fillRef idx="0"/>
          <a:effectRef idx="0"/>
          <a:fontRef idx="minor"/>
        </p:style>
        <p:txBody>
          <a:bodyPr lIns="109080" rIns="109080" tIns="64080" bIns="64080" anchor="ctr">
            <a:noAutofit/>
          </a:bodyPr>
          <a:p>
            <a:pPr algn="ctr">
              <a:buNone/>
            </a:pPr>
            <a:r>
              <a:rPr b="1" lang="en-PH" sz="2400" spc="-1" strike="noStrike">
                <a:solidFill>
                  <a:srgbClr val="ffffa6"/>
                </a:solidFill>
                <a:latin typeface="Lato"/>
              </a:rPr>
              <a:t>Look ...</a:t>
            </a:r>
            <a:endParaRPr b="0" lang="en-PH" sz="2400" spc="-1" strike="noStrike">
              <a:solidFill>
                <a:srgbClr val="ffffa6"/>
              </a:solidFill>
              <a:latin typeface="Lato"/>
            </a:endParaRPr>
          </a:p>
        </p:txBody>
      </p:sp>
      <p:sp>
        <p:nvSpPr>
          <p:cNvPr id="183" name=""/>
          <p:cNvSpPr/>
          <p:nvPr/>
        </p:nvSpPr>
        <p:spPr>
          <a:xfrm>
            <a:off x="3744000" y="792000"/>
            <a:ext cx="7056000" cy="720000"/>
          </a:xfrm>
          <a:prstGeom prst="rect">
            <a:avLst/>
          </a:prstGeom>
          <a:noFill/>
          <a:ln w="0">
            <a:noFill/>
          </a:ln>
        </p:spPr>
        <p:style>
          <a:lnRef idx="0"/>
          <a:fillRef idx="0"/>
          <a:effectRef idx="0"/>
          <a:fontRef idx="minor"/>
        </p:style>
        <p:txBody>
          <a:bodyPr lIns="90000" rIns="90000" tIns="45000" bIns="45000" anchor="ctr">
            <a:noAutofit/>
          </a:bodyPr>
          <a:p>
            <a:r>
              <a:rPr b="1" lang="en-PH" sz="2000" spc="-1" strike="noStrike">
                <a:latin typeface="Lato"/>
              </a:rPr>
              <a:t>- aliliit at malalaking barko ang dumadaong dito.</a:t>
            </a:r>
            <a:endParaRPr b="1" lang="en-PH" sz="2000" spc="-1" strike="noStrike">
              <a:latin typeface="Lato"/>
            </a:endParaRPr>
          </a:p>
        </p:txBody>
      </p:sp>
      <p:sp>
        <p:nvSpPr>
          <p:cNvPr id="184" name=""/>
          <p:cNvSpPr/>
          <p:nvPr/>
        </p:nvSpPr>
        <p:spPr>
          <a:xfrm>
            <a:off x="3744000" y="1548000"/>
            <a:ext cx="7776000" cy="720000"/>
          </a:xfrm>
          <a:prstGeom prst="rect">
            <a:avLst/>
          </a:prstGeom>
          <a:noFill/>
          <a:ln w="0">
            <a:noFill/>
          </a:ln>
        </p:spPr>
        <p:style>
          <a:lnRef idx="0"/>
          <a:fillRef idx="0"/>
          <a:effectRef idx="0"/>
          <a:fontRef idx="minor"/>
        </p:style>
        <p:txBody>
          <a:bodyPr lIns="90000" rIns="90000" tIns="45000" bIns="45000" anchor="ctr">
            <a:noAutofit/>
          </a:bodyPr>
          <a:p>
            <a:r>
              <a:rPr b="1" lang="en-PH" sz="1600" spc="-1" strike="noStrike">
                <a:latin typeface="Lato"/>
              </a:rPr>
              <a:t>- quaculture, pangingisda, paggawa ng produkto o finished products, at turismo ang pinagmumulan ng kita nito. May tinatayang 50% na kita ang Maynila rito.</a:t>
            </a:r>
            <a:endParaRPr b="1" lang="en-PH" sz="1600" spc="-1" strike="noStrike">
              <a:latin typeface="Lato"/>
            </a:endParaRPr>
          </a:p>
        </p:txBody>
      </p:sp>
      <p:sp>
        <p:nvSpPr>
          <p:cNvPr id="185" name=""/>
          <p:cNvSpPr/>
          <p:nvPr/>
        </p:nvSpPr>
        <p:spPr>
          <a:xfrm>
            <a:off x="3744000" y="2304000"/>
            <a:ext cx="7776000" cy="720000"/>
          </a:xfrm>
          <a:prstGeom prst="rect">
            <a:avLst/>
          </a:prstGeom>
          <a:noFill/>
          <a:ln w="0">
            <a:noFill/>
          </a:ln>
        </p:spPr>
        <p:style>
          <a:lnRef idx="0"/>
          <a:fillRef idx="0"/>
          <a:effectRef idx="0"/>
          <a:fontRef idx="minor"/>
        </p:style>
        <p:txBody>
          <a:bodyPr lIns="90000" rIns="90000" tIns="45000" bIns="45000" anchor="ctr">
            <a:noAutofit/>
          </a:bodyPr>
          <a:p>
            <a:r>
              <a:rPr b="1" lang="en-PH" sz="2000" spc="-1" strike="noStrike">
                <a:latin typeface="Lato"/>
              </a:rPr>
              <a:t>- aong ganda ng pagsikat at paglubog ng araw ay nakabibighani rito.</a:t>
            </a:r>
            <a:endParaRPr b="1" lang="en-PH" sz="2000" spc="-1" strike="noStrike">
              <a:latin typeface="Lato"/>
            </a:endParaRPr>
          </a:p>
        </p:txBody>
      </p:sp>
      <p:sp>
        <p:nvSpPr>
          <p:cNvPr id="186" name=""/>
          <p:cNvSpPr/>
          <p:nvPr/>
        </p:nvSpPr>
        <p:spPr>
          <a:xfrm>
            <a:off x="3744000" y="3060000"/>
            <a:ext cx="7776000" cy="720000"/>
          </a:xfrm>
          <a:prstGeom prst="rect">
            <a:avLst/>
          </a:prstGeom>
          <a:noFill/>
          <a:ln w="0">
            <a:noFill/>
          </a:ln>
        </p:spPr>
        <p:style>
          <a:lnRef idx="0"/>
          <a:fillRef idx="0"/>
          <a:effectRef idx="0"/>
          <a:fontRef idx="minor"/>
        </p:style>
        <p:txBody>
          <a:bodyPr lIns="90000" rIns="90000" tIns="45000" bIns="45000" anchor="ctr">
            <a:noAutofit/>
          </a:bodyPr>
          <a:p>
            <a:r>
              <a:rPr b="1" lang="en-PH" sz="1800" spc="-1" strike="noStrike">
                <a:latin typeface="Lato"/>
              </a:rPr>
              <a:t>- egosyo sa pagitan ng Pilipinas at mga katabing bansa ay gawain dito.</a:t>
            </a:r>
            <a:endParaRPr b="1" lang="en-PH" sz="1800" spc="-1" strike="noStrike">
              <a:latin typeface="Lato"/>
            </a:endParaRPr>
          </a:p>
        </p:txBody>
      </p:sp>
      <p:sp>
        <p:nvSpPr>
          <p:cNvPr id="187" name=""/>
          <p:cNvSpPr/>
          <p:nvPr/>
        </p:nvSpPr>
        <p:spPr>
          <a:xfrm>
            <a:off x="3744000" y="3816000"/>
            <a:ext cx="7776000" cy="720000"/>
          </a:xfrm>
          <a:prstGeom prst="rect">
            <a:avLst/>
          </a:prstGeom>
          <a:noFill/>
          <a:ln w="0">
            <a:noFill/>
          </a:ln>
        </p:spPr>
        <p:style>
          <a:lnRef idx="0"/>
          <a:fillRef idx="0"/>
          <a:effectRef idx="0"/>
          <a:fontRef idx="minor"/>
        </p:style>
        <p:txBody>
          <a:bodyPr lIns="90000" rIns="90000" tIns="45000" bIns="45000" anchor="ctr">
            <a:noAutofit/>
          </a:bodyPr>
          <a:p>
            <a:r>
              <a:rPr b="1" lang="en-PH" sz="1800" spc="-1" strike="noStrike">
                <a:latin typeface="Lato"/>
              </a:rPr>
              <a:t>- pinagmamalaki rito ang latian, ilang bakawan, tanawin, at damong-dagat.</a:t>
            </a:r>
            <a:endParaRPr b="1" lang="en-PH" sz="1800" spc="-1" strike="noStrike">
              <a:latin typeface="Lato"/>
            </a:endParaRPr>
          </a:p>
        </p:txBody>
      </p:sp>
      <p:sp>
        <p:nvSpPr>
          <p:cNvPr id="188" name=""/>
          <p:cNvSpPr/>
          <p:nvPr/>
        </p:nvSpPr>
        <p:spPr>
          <a:xfrm>
            <a:off x="3744000" y="4572000"/>
            <a:ext cx="7056000" cy="720000"/>
          </a:xfrm>
          <a:prstGeom prst="rect">
            <a:avLst/>
          </a:prstGeom>
          <a:noFill/>
          <a:ln w="0">
            <a:noFill/>
          </a:ln>
        </p:spPr>
        <p:style>
          <a:lnRef idx="0"/>
          <a:fillRef idx="0"/>
          <a:effectRef idx="0"/>
          <a:fontRef idx="minor"/>
        </p:style>
        <p:txBody>
          <a:bodyPr lIns="90000" rIns="90000" tIns="45000" bIns="45000" anchor="ctr">
            <a:noAutofit/>
          </a:bodyPr>
          <a:p>
            <a:r>
              <a:rPr b="1" lang="en-PH" sz="1800" spc="-1" strike="noStrike">
                <a:latin typeface="Lato"/>
              </a:rPr>
              <a:t>- ook na nanganganib bunga ng polusyon at iba pang kadahilanan.</a:t>
            </a:r>
            <a:endParaRPr b="1" lang="en-PH" sz="1800" spc="-1" strike="noStrike">
              <a:latin typeface="Lato"/>
            </a:endParaRPr>
          </a:p>
        </p:txBody>
      </p:sp>
      <p:sp>
        <p:nvSpPr>
          <p:cNvPr id="189" name=""/>
          <p:cNvSpPr/>
          <p:nvPr/>
        </p:nvSpPr>
        <p:spPr>
          <a:xfrm>
            <a:off x="3744000" y="5328000"/>
            <a:ext cx="7776000" cy="720000"/>
          </a:xfrm>
          <a:prstGeom prst="rect">
            <a:avLst/>
          </a:prstGeom>
          <a:noFill/>
          <a:ln w="0">
            <a:noFill/>
          </a:ln>
        </p:spPr>
        <p:style>
          <a:lnRef idx="0"/>
          <a:fillRef idx="0"/>
          <a:effectRef idx="0"/>
          <a:fontRef idx="minor"/>
        </p:style>
        <p:txBody>
          <a:bodyPr lIns="90000" rIns="90000" tIns="45000" bIns="45000" anchor="ctr">
            <a:noAutofit/>
          </a:bodyPr>
          <a:p>
            <a:r>
              <a:rPr b="1" lang="en-PH" sz="1800" spc="-1" strike="noStrike">
                <a:latin typeface="Lato"/>
              </a:rPr>
              <a:t>- yon sa Department of Environment and Natural Resources (DENR), maliit na bahagi na lamang ang damong-dagat nito sa ngayon.</a:t>
            </a:r>
            <a:endParaRPr b="1" lang="en-PH" sz="1800" spc="-1" strike="noStrike">
              <a:latin typeface="Lato"/>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
          <p:cNvSpPr/>
          <p:nvPr/>
        </p:nvSpPr>
        <p:spPr>
          <a:xfrm>
            <a:off x="216000" y="108000"/>
            <a:ext cx="8424000" cy="540000"/>
          </a:xfrm>
          <a:custGeom>
            <a:avLst/>
            <a:gdLst/>
            <a:ahLst/>
            <a:rect l="0" t="0" r="r" b="b"/>
            <a:pathLst>
              <a:path w="234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3150" y="1501"/>
                </a:lnTo>
                <a:lnTo>
                  <a:pt x="23151" y="1501"/>
                </a:lnTo>
                <a:cubicBezTo>
                  <a:pt x="23195" y="1501"/>
                  <a:pt x="23238" y="1489"/>
                  <a:pt x="23276" y="1467"/>
                </a:cubicBezTo>
                <a:cubicBezTo>
                  <a:pt x="23314" y="1446"/>
                  <a:pt x="23346" y="1414"/>
                  <a:pt x="23367" y="1376"/>
                </a:cubicBezTo>
                <a:cubicBezTo>
                  <a:pt x="23389" y="1338"/>
                  <a:pt x="23401" y="1295"/>
                  <a:pt x="23401" y="1251"/>
                </a:cubicBezTo>
                <a:lnTo>
                  <a:pt x="23401" y="250"/>
                </a:lnTo>
                <a:lnTo>
                  <a:pt x="23401" y="250"/>
                </a:lnTo>
                <a:lnTo>
                  <a:pt x="23401" y="250"/>
                </a:lnTo>
                <a:cubicBezTo>
                  <a:pt x="23401" y="206"/>
                  <a:pt x="23389" y="163"/>
                  <a:pt x="23367" y="125"/>
                </a:cubicBezTo>
                <a:cubicBezTo>
                  <a:pt x="23346" y="87"/>
                  <a:pt x="23314" y="55"/>
                  <a:pt x="23276" y="34"/>
                </a:cubicBezTo>
                <a:cubicBezTo>
                  <a:pt x="23238" y="12"/>
                  <a:pt x="23195" y="0"/>
                  <a:pt x="23151"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Mga Koral at Pagkaing Dagat sa Look Maynila</a:t>
            </a:r>
            <a:endParaRPr b="0" lang="en-PH" sz="3000" spc="-1" strike="noStrike">
              <a:solidFill>
                <a:srgbClr val="ffffa6"/>
              </a:solidFill>
              <a:latin typeface="Arial"/>
            </a:endParaRPr>
          </a:p>
        </p:txBody>
      </p:sp>
      <p:sp>
        <p:nvSpPr>
          <p:cNvPr id="191" name="PlaceHolder 1"/>
          <p:cNvSpPr>
            <a:spLocks noGrp="1"/>
          </p:cNvSpPr>
          <p:nvPr>
            <p:ph/>
          </p:nvPr>
        </p:nvSpPr>
        <p:spPr>
          <a:xfrm>
            <a:off x="360000" y="1080000"/>
            <a:ext cx="11520000" cy="3060000"/>
          </a:xfrm>
          <a:prstGeom prst="rect">
            <a:avLst/>
          </a:prstGeom>
          <a:noFill/>
          <a:ln w="0">
            <a:noFill/>
          </a:ln>
        </p:spPr>
        <p:txBody>
          <a:bodyPr lIns="0" rIns="0" tIns="0" bIns="0" anchor="t">
            <a:normAutofit/>
          </a:bodyPr>
          <a:p>
            <a:pPr algn="just">
              <a:spcBef>
                <a:spcPts val="567"/>
              </a:spcBef>
              <a:spcAft>
                <a:spcPts val="567"/>
              </a:spcAft>
              <a:buNone/>
            </a:pPr>
            <a:r>
              <a:rPr b="1" lang="en-PH" sz="1800" spc="-1" strike="noStrike">
                <a:latin typeface="Lato"/>
              </a:rPr>
              <a:t>Catherine</a:t>
            </a:r>
            <a:r>
              <a:rPr b="0" lang="en-PH" sz="1800" spc="-1" strike="noStrike">
                <a:latin typeface="Lato"/>
              </a:rPr>
              <a:t>: Napakaganda ng mga koral sa Look Maynila noon dahil sa maraming naninirahang isda rito. Malaki ang tulong ng mga koral na ito sa paligid ng katubigan noon.</a:t>
            </a:r>
            <a:endParaRPr b="0" lang="en-PH" sz="1800" spc="-1" strike="noStrike">
              <a:latin typeface="Lato"/>
              <a:ea typeface="PingFang SC"/>
            </a:endParaRPr>
          </a:p>
          <a:p>
            <a:pPr algn="just">
              <a:spcBef>
                <a:spcPts val="567"/>
              </a:spcBef>
              <a:spcAft>
                <a:spcPts val="567"/>
              </a:spcAft>
              <a:buNone/>
            </a:pPr>
            <a:r>
              <a:rPr b="1" lang="en-PH" sz="1800" spc="-1" strike="noStrike">
                <a:latin typeface="Lato"/>
              </a:rPr>
              <a:t>Karina</a:t>
            </a:r>
            <a:r>
              <a:rPr b="0" lang="en-PH" sz="1800" spc="-1" strike="noStrike">
                <a:latin typeface="Lato"/>
              </a:rPr>
              <a:t>: Naku, wala na ang mga koral na iyon ngayon. Dahil ito sa sobrang pangingisda at paggamit ng dinamita. Ito ang ilang dahilan ng pagkasira ng mga korales. Napakarumi na rin nito ngayon dahil sa dami ng basura!</a:t>
            </a:r>
            <a:endParaRPr b="0" lang="en-PH" sz="1800" spc="-1" strike="noStrike">
              <a:latin typeface="Lato"/>
              <a:ea typeface="PingFang SC"/>
            </a:endParaRPr>
          </a:p>
          <a:p>
            <a:pPr algn="just">
              <a:spcBef>
                <a:spcPts val="567"/>
              </a:spcBef>
              <a:spcAft>
                <a:spcPts val="567"/>
              </a:spcAft>
              <a:buNone/>
            </a:pPr>
            <a:r>
              <a:rPr b="1" lang="en-PH" sz="1800" spc="-1" strike="noStrike">
                <a:latin typeface="Lato"/>
              </a:rPr>
              <a:t>Catherine</a:t>
            </a:r>
            <a:r>
              <a:rPr b="0" lang="en-PH" sz="1800" spc="-1" strike="noStrike">
                <a:latin typeface="Lato"/>
              </a:rPr>
              <a:t>: Kaya kaunti na lamang ngayon ang nahuhuling isda at pagkaing dagat dito. Kung may huli man, maliliit pa ang mga ito. Wala na rin ang iba’t ibang uri ng isda.</a:t>
            </a:r>
            <a:endParaRPr b="0" lang="en-PH" sz="1800" spc="-1" strike="noStrike">
              <a:latin typeface="Lato"/>
              <a:ea typeface="PingFang SC"/>
            </a:endParaRPr>
          </a:p>
          <a:p>
            <a:pPr algn="just">
              <a:spcBef>
                <a:spcPts val="567"/>
              </a:spcBef>
              <a:spcAft>
                <a:spcPts val="567"/>
              </a:spcAft>
              <a:buNone/>
            </a:pPr>
            <a:r>
              <a:rPr b="1" lang="en-PH" sz="1800" spc="-1" strike="noStrike">
                <a:latin typeface="Lato"/>
              </a:rPr>
              <a:t>Karina</a:t>
            </a:r>
            <a:r>
              <a:rPr b="0" lang="en-PH" sz="1800" spc="-1" strike="noStrike">
                <a:latin typeface="Lato"/>
              </a:rPr>
              <a:t>: Hindi lamang iyan, Catherine. Noon may mga bakawan pa tayo. Dito galing ang ating panggatong, tabla, at iba pang produkto sa gubat. Naku! Kakaunti na rin ang mga ito! Naging tirahan na ng mga informal settler ang lugar na ito sa ngayon.</a:t>
            </a:r>
            <a:endParaRPr b="0" lang="en-PH" sz="1800" spc="-1" strike="noStrike">
              <a:latin typeface="Lato"/>
              <a:ea typeface="PingFang SC"/>
            </a:endParaRPr>
          </a:p>
        </p:txBody>
      </p:sp>
      <p:pic>
        <p:nvPicPr>
          <p:cNvPr id="192" name="" descr=""/>
          <p:cNvPicPr/>
          <p:nvPr/>
        </p:nvPicPr>
        <p:blipFill>
          <a:blip r:embed="rId1"/>
          <a:stretch/>
        </p:blipFill>
        <p:spPr>
          <a:xfrm>
            <a:off x="2923560" y="3780000"/>
            <a:ext cx="3306240" cy="2412000"/>
          </a:xfrm>
          <a:prstGeom prst="rect">
            <a:avLst/>
          </a:prstGeom>
          <a:ln w="0">
            <a:noFill/>
          </a:ln>
        </p:spPr>
      </p:pic>
      <p:pic>
        <p:nvPicPr>
          <p:cNvPr id="193" name="" descr=""/>
          <p:cNvPicPr/>
          <p:nvPr/>
        </p:nvPicPr>
        <p:blipFill>
          <a:blip r:embed="rId2"/>
          <a:stretch/>
        </p:blipFill>
        <p:spPr>
          <a:xfrm>
            <a:off x="6413760" y="3780000"/>
            <a:ext cx="3306240" cy="24120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4" name="" descr=""/>
          <p:cNvPicPr/>
          <p:nvPr/>
        </p:nvPicPr>
        <p:blipFill>
          <a:blip r:embed="rId1"/>
          <a:stretch/>
        </p:blipFill>
        <p:spPr>
          <a:xfrm>
            <a:off x="2112840" y="1047960"/>
            <a:ext cx="7966080" cy="47624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
          <p:cNvSpPr/>
          <p:nvPr/>
        </p:nvSpPr>
        <p:spPr>
          <a:xfrm>
            <a:off x="216360" y="540360"/>
            <a:ext cx="10583640" cy="540000"/>
          </a:xfrm>
          <a:custGeom>
            <a:avLst/>
            <a:gdLst/>
            <a:ahLst/>
            <a:rect l="0" t="0" r="r" b="b"/>
            <a:pathLst>
              <a:path w="29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29149" y="1501"/>
                </a:lnTo>
                <a:lnTo>
                  <a:pt x="29150" y="1501"/>
                </a:lnTo>
                <a:cubicBezTo>
                  <a:pt x="29194" y="1501"/>
                  <a:pt x="29237" y="1489"/>
                  <a:pt x="29275" y="1467"/>
                </a:cubicBezTo>
                <a:cubicBezTo>
                  <a:pt x="29313" y="1446"/>
                  <a:pt x="29345" y="1414"/>
                  <a:pt x="29366" y="1376"/>
                </a:cubicBezTo>
                <a:cubicBezTo>
                  <a:pt x="29388" y="1338"/>
                  <a:pt x="29400" y="1295"/>
                  <a:pt x="29400" y="1251"/>
                </a:cubicBezTo>
                <a:lnTo>
                  <a:pt x="29400" y="250"/>
                </a:lnTo>
                <a:lnTo>
                  <a:pt x="29400" y="250"/>
                </a:lnTo>
                <a:lnTo>
                  <a:pt x="29400" y="250"/>
                </a:lnTo>
                <a:cubicBezTo>
                  <a:pt x="29400" y="206"/>
                  <a:pt x="29388" y="163"/>
                  <a:pt x="29366" y="125"/>
                </a:cubicBezTo>
                <a:cubicBezTo>
                  <a:pt x="29345" y="87"/>
                  <a:pt x="29313" y="55"/>
                  <a:pt x="29275" y="34"/>
                </a:cubicBezTo>
                <a:cubicBezTo>
                  <a:pt x="29237" y="12"/>
                  <a:pt x="29194" y="0"/>
                  <a:pt x="29150" y="0"/>
                </a:cubicBezTo>
                <a:lnTo>
                  <a:pt x="250" y="0"/>
                </a:lnTo>
              </a:path>
            </a:pathLst>
          </a:custGeom>
          <a:solidFill>
            <a:srgbClr val="ff0000"/>
          </a:solidFill>
          <a:ln w="57240">
            <a:solidFill>
              <a:srgbClr val="007cff"/>
            </a:solidFill>
            <a:round/>
          </a:ln>
        </p:spPr>
        <p:style>
          <a:lnRef idx="0"/>
          <a:fillRef idx="0"/>
          <a:effectRef idx="0"/>
          <a:fontRef idx="minor"/>
        </p:style>
        <p:txBody>
          <a:bodyPr lIns="118440" rIns="118440" tIns="73440" bIns="73440" anchor="ctr">
            <a:noAutofit/>
          </a:bodyPr>
          <a:p>
            <a:pPr algn="ctr">
              <a:buNone/>
            </a:pPr>
            <a:r>
              <a:rPr b="1" lang="en-PH" sz="3000" spc="-1" strike="noStrike">
                <a:solidFill>
                  <a:srgbClr val="ffffa6"/>
                </a:solidFill>
                <a:latin typeface="Lato"/>
              </a:rPr>
              <a:t>Wastong Pangangasiwa ng mga Likas na Yaman at Kapaligiran</a:t>
            </a:r>
            <a:endParaRPr b="0" lang="en-PH" sz="3000" spc="-1" strike="noStrike">
              <a:solidFill>
                <a:srgbClr val="ffffa6"/>
              </a:solidFill>
              <a:latin typeface="Arial"/>
            </a:endParaRPr>
          </a:p>
        </p:txBody>
      </p:sp>
      <p:sp>
        <p:nvSpPr>
          <p:cNvPr id="196" name=""/>
          <p:cNvSpPr/>
          <p:nvPr/>
        </p:nvSpPr>
        <p:spPr>
          <a:xfrm>
            <a:off x="720360" y="1224720"/>
            <a:ext cx="3383640" cy="540000"/>
          </a:xfrm>
          <a:custGeom>
            <a:avLst/>
            <a:gdLst/>
            <a:ahLst/>
            <a:rect l="0" t="0" r="r" b="b"/>
            <a:pathLst>
              <a:path w="9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9149" y="1501"/>
                </a:lnTo>
                <a:lnTo>
                  <a:pt x="9150" y="1501"/>
                </a:lnTo>
                <a:cubicBezTo>
                  <a:pt x="9194" y="1501"/>
                  <a:pt x="9237" y="1489"/>
                  <a:pt x="9275" y="1467"/>
                </a:cubicBezTo>
                <a:cubicBezTo>
                  <a:pt x="9313" y="1446"/>
                  <a:pt x="9345" y="1414"/>
                  <a:pt x="9366" y="1376"/>
                </a:cubicBezTo>
                <a:cubicBezTo>
                  <a:pt x="9388" y="1338"/>
                  <a:pt x="9400" y="1295"/>
                  <a:pt x="9400" y="1251"/>
                </a:cubicBezTo>
                <a:lnTo>
                  <a:pt x="9400" y="250"/>
                </a:lnTo>
                <a:lnTo>
                  <a:pt x="9400" y="250"/>
                </a:lnTo>
                <a:lnTo>
                  <a:pt x="9400" y="250"/>
                </a:lnTo>
                <a:cubicBezTo>
                  <a:pt x="9400" y="206"/>
                  <a:pt x="9388" y="163"/>
                  <a:pt x="9366" y="125"/>
                </a:cubicBezTo>
                <a:cubicBezTo>
                  <a:pt x="9345" y="87"/>
                  <a:pt x="9313" y="55"/>
                  <a:pt x="9275" y="34"/>
                </a:cubicBezTo>
                <a:cubicBezTo>
                  <a:pt x="9237" y="12"/>
                  <a:pt x="9194" y="0"/>
                  <a:pt x="9150" y="0"/>
                </a:cubicBezTo>
                <a:lnTo>
                  <a:pt x="250" y="0"/>
                </a:lnTo>
              </a:path>
            </a:pathLst>
          </a:custGeom>
          <a:solidFill>
            <a:srgbClr val="55308d"/>
          </a:solidFill>
          <a:ln w="57240">
            <a:solidFill>
              <a:srgbClr val="5eb91e"/>
            </a:solidFill>
            <a:round/>
          </a:ln>
        </p:spPr>
        <p:style>
          <a:lnRef idx="0"/>
          <a:fillRef idx="0"/>
          <a:effectRef idx="0"/>
          <a:fontRef idx="minor"/>
        </p:style>
        <p:txBody>
          <a:bodyPr lIns="118440" rIns="118440" tIns="73440" bIns="73440" anchor="ctr">
            <a:noAutofit/>
          </a:bodyPr>
          <a:p>
            <a:pPr algn="ctr">
              <a:buNone/>
            </a:pPr>
            <a:r>
              <a:rPr b="1" lang="en-PH" sz="2000" spc="-1" strike="noStrike">
                <a:solidFill>
                  <a:srgbClr val="ffffa6"/>
                </a:solidFill>
                <a:latin typeface="Lato"/>
              </a:rPr>
              <a:t>Pangangalaga ng Kalupaan</a:t>
            </a:r>
            <a:endParaRPr b="0" lang="en-PH" sz="2000" spc="-1" strike="noStrike">
              <a:solidFill>
                <a:srgbClr val="ffffa6"/>
              </a:solidFill>
              <a:latin typeface="Arial"/>
            </a:endParaRPr>
          </a:p>
        </p:txBody>
      </p:sp>
      <p:sp>
        <p:nvSpPr>
          <p:cNvPr id="197" name="PlaceHolder 1"/>
          <p:cNvSpPr>
            <a:spLocks noGrp="1"/>
          </p:cNvSpPr>
          <p:nvPr>
            <p:ph/>
          </p:nvPr>
        </p:nvSpPr>
        <p:spPr>
          <a:xfrm>
            <a:off x="609480" y="1980000"/>
            <a:ext cx="10972080" cy="4140000"/>
          </a:xfrm>
          <a:prstGeom prst="rect">
            <a:avLst/>
          </a:prstGeom>
          <a:noFill/>
          <a:ln w="0">
            <a:noFill/>
          </a:ln>
        </p:spPr>
        <p:txBody>
          <a:bodyPr lIns="0" rIns="0" tIns="0" bIns="0" anchor="t">
            <a:normAutofit/>
          </a:bodyPr>
          <a:p>
            <a:pPr algn="just">
              <a:lnSpc>
                <a:spcPct val="150000"/>
              </a:lnSpc>
              <a:buNone/>
            </a:pPr>
            <a:r>
              <a:rPr b="0" lang="en-PH" sz="2000" spc="-1" strike="noStrike">
                <a:latin typeface="Lato"/>
              </a:rPr>
              <a:t> </a:t>
            </a:r>
            <a:r>
              <a:rPr b="0" lang="en-PH" sz="2000" spc="-1" strike="noStrike">
                <a:latin typeface="Lato"/>
              </a:rPr>
              <a:t>	</a:t>
            </a:r>
            <a:r>
              <a:rPr b="0" lang="en-PH" sz="2000" spc="-1" strike="noStrike">
                <a:latin typeface="Lato"/>
              </a:rPr>
              <a:t>Dapat nating pangalagaan ang ating mga anyong lupa upang patuloy nating mapakinabangan ang mga likas na yaman dito.</a:t>
            </a:r>
            <a:endParaRPr b="0" lang="en-PH" sz="2000" spc="-1" strike="noStrike">
              <a:latin typeface="Lato"/>
              <a:ea typeface="PingFang SC"/>
            </a:endParaRPr>
          </a:p>
          <a:p>
            <a:pPr algn="just">
              <a:lnSpc>
                <a:spcPct val="150000"/>
              </a:lnSpc>
              <a:buNone/>
            </a:pPr>
            <a:r>
              <a:rPr b="0" lang="en-PH" sz="2000" spc="-1" strike="noStrike">
                <a:latin typeface="Lato"/>
              </a:rPr>
              <a:t> </a:t>
            </a:r>
            <a:r>
              <a:rPr b="0" lang="en-PH" sz="2000" spc="-1" strike="noStrike">
                <a:latin typeface="Lato"/>
              </a:rPr>
              <a:t>	</a:t>
            </a:r>
            <a:r>
              <a:rPr b="0" lang="en-PH" sz="2000" spc="-1" strike="noStrike">
                <a:latin typeface="Lato"/>
              </a:rPr>
              <a:t>Ang pagtatanim ng iba’t ibang puno at halaman ay isa sa pinakamainam na paraan upang mapangalagaan ang mga anyong lupa dahil ang mga ito ang siyang pumipigil sa pagguho ng lupa. Ang mga ito ay napagkukunan din ng mga pagkain, gamot, at iba pang produkto.</a:t>
            </a:r>
            <a:endParaRPr b="0" lang="en-PH" sz="2000" spc="-1" strike="noStrike">
              <a:latin typeface="Lato"/>
              <a:ea typeface="PingFang SC"/>
            </a:endParaRPr>
          </a:p>
          <a:p>
            <a:pPr algn="just">
              <a:lnSpc>
                <a:spcPct val="150000"/>
              </a:lnSpc>
              <a:buNone/>
            </a:pPr>
            <a:r>
              <a:rPr b="0" lang="en-PH" sz="2000" spc="-1" strike="noStrike">
                <a:latin typeface="Lato"/>
              </a:rPr>
              <a:t> </a:t>
            </a:r>
            <a:r>
              <a:rPr b="0" lang="en-PH" sz="2000" spc="-1" strike="noStrike">
                <a:latin typeface="Lato"/>
              </a:rPr>
              <a:t>	</a:t>
            </a:r>
            <a:r>
              <a:rPr b="0" lang="en-PH" sz="2000" spc="-1" strike="noStrike">
                <a:latin typeface="Lato"/>
              </a:rPr>
              <a:t>Ang paghahagdan at pagbabakod sa mga gilid ng mga kabundukan ay nakatutulong din sa pangangalaga nito. Nakatutulong ang mga gawaing ito sa pagpigil ng pagguho ng lupa.</a:t>
            </a:r>
            <a:endParaRPr b="0"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p:nvPr>
        </p:nvSpPr>
        <p:spPr>
          <a:xfrm>
            <a:off x="609480" y="360000"/>
            <a:ext cx="10010520" cy="720000"/>
          </a:xfrm>
          <a:prstGeom prst="rect">
            <a:avLst/>
          </a:prstGeom>
          <a:noFill/>
          <a:ln w="0">
            <a:noFill/>
          </a:ln>
        </p:spPr>
        <p:txBody>
          <a:bodyPr lIns="0" rIns="0" tIns="0" bIns="0" anchor="t">
            <a:normAutofit/>
          </a:bodyPr>
          <a:p>
            <a:pPr algn="just">
              <a:lnSpc>
                <a:spcPct val="100000"/>
              </a:lnSpc>
              <a:buNone/>
            </a:pPr>
            <a:r>
              <a:rPr b="0" lang="en-PH" sz="2000" spc="-1" strike="noStrike">
                <a:latin typeface="Lato"/>
              </a:rPr>
              <a:t> </a:t>
            </a:r>
            <a:r>
              <a:rPr b="0" lang="en-PH" sz="2000" spc="-1" strike="noStrike">
                <a:latin typeface="Lato"/>
              </a:rPr>
              <a:t>	</a:t>
            </a:r>
            <a:r>
              <a:rPr b="0" lang="en-PH" sz="2000" spc="-1" strike="noStrike">
                <a:latin typeface="Lato"/>
              </a:rPr>
              <a:t>Panatilihin nating malinis ang ating kapaligiran. Iwasan ang pagkakalat at pagtatapon ng basura kahit saan.</a:t>
            </a:r>
            <a:endParaRPr b="0" lang="en-PH" sz="2000" spc="-1" strike="noStrike">
              <a:latin typeface="Lato"/>
              <a:ea typeface="PingFang SC"/>
            </a:endParaRPr>
          </a:p>
        </p:txBody>
      </p:sp>
      <p:pic>
        <p:nvPicPr>
          <p:cNvPr id="199" name="" descr=""/>
          <p:cNvPicPr/>
          <p:nvPr/>
        </p:nvPicPr>
        <p:blipFill>
          <a:blip r:embed="rId1"/>
          <a:stretch/>
        </p:blipFill>
        <p:spPr>
          <a:xfrm>
            <a:off x="2973960" y="947160"/>
            <a:ext cx="6244200" cy="2731680"/>
          </a:xfrm>
          <a:prstGeom prst="rect">
            <a:avLst/>
          </a:prstGeom>
          <a:ln w="0">
            <a:noFill/>
          </a:ln>
        </p:spPr>
      </p:pic>
      <p:sp>
        <p:nvSpPr>
          <p:cNvPr id="200" name=""/>
          <p:cNvSpPr txBox="1"/>
          <p:nvPr/>
        </p:nvSpPr>
        <p:spPr>
          <a:xfrm>
            <a:off x="609840" y="3780000"/>
            <a:ext cx="10910160" cy="2340000"/>
          </a:xfrm>
          <a:prstGeom prst="rect">
            <a:avLst/>
          </a:prstGeom>
          <a:noFill/>
          <a:ln w="0">
            <a:noFill/>
          </a:ln>
        </p:spPr>
        <p:txBody>
          <a:bodyPr lIns="0" rIns="0" tIns="0" bIns="0" anchor="t">
            <a:normAutofit/>
          </a:bodyPr>
          <a:p>
            <a:pPr algn="just">
              <a:lnSpc>
                <a:spcPct val="100000"/>
              </a:lnSpc>
              <a:buNone/>
            </a:pPr>
            <a:r>
              <a:rPr b="0" lang="en-PH" sz="2000" spc="-1" strike="noStrike">
                <a:latin typeface="Lato"/>
              </a:rPr>
              <a:t> </a:t>
            </a:r>
            <a:r>
              <a:rPr b="0" lang="en-PH" sz="2000" spc="-1" strike="noStrike">
                <a:latin typeface="Lato"/>
              </a:rPr>
              <a:t>	</a:t>
            </a:r>
            <a:r>
              <a:rPr b="0" lang="en-PH" sz="2000" spc="-1" strike="noStrike">
                <a:latin typeface="Lato"/>
              </a:rPr>
              <a:t>Ang mga basura na nabubulok tulad ng mga tuyong dahon, mga papel, o mga kahoy ay mainam din na nakatutulong sa pangangalaga ng lupa sa pamamagitan ng pagbabaon sa mga ito sa lupa at magsilbing pataba o fertilizer ng lupa. Ngunit dapat iwasan ang pagbabaon sa lupa ng mga bagay na nakasisira ng lupa tulad ng lason at mga bagay na hindi natutunaw gaya ng plastik.</a:t>
            </a:r>
            <a:endParaRPr b="0" lang="en-PH" sz="2000" spc="-1" strike="noStrike">
              <a:latin typeface="Lato"/>
              <a:ea typeface="PingFang SC"/>
            </a:endParaRPr>
          </a:p>
          <a:p>
            <a:pPr algn="just">
              <a:lnSpc>
                <a:spcPct val="100000"/>
              </a:lnSpc>
              <a:buNone/>
            </a:pPr>
            <a:endParaRPr b="0" lang="en-PH" sz="2000" spc="-1" strike="noStrike">
              <a:latin typeface="Lato"/>
              <a:ea typeface="PingFang SC"/>
            </a:endParaRPr>
          </a:p>
          <a:p>
            <a:pPr algn="just">
              <a:lnSpc>
                <a:spcPct val="100000"/>
              </a:lnSpc>
              <a:buNone/>
            </a:pPr>
            <a:r>
              <a:rPr b="0" lang="en-PH" sz="2000" spc="-1" strike="noStrike">
                <a:latin typeface="Lato"/>
              </a:rPr>
              <a:t> </a:t>
            </a:r>
            <a:r>
              <a:rPr b="0" lang="en-PH" sz="2000" spc="-1" strike="noStrike">
                <a:latin typeface="Lato"/>
              </a:rPr>
              <a:t>	</a:t>
            </a:r>
            <a:r>
              <a:rPr b="0" lang="en-PH" sz="2000" spc="-1" strike="noStrike">
                <a:latin typeface="Lato"/>
              </a:rPr>
              <a:t>Dapat din nating iwasan ang pagputol, pagsunog, o pagsira ng mga puno sa kagubatan. Ito ang nagiging sanhi ng pagbaha na puwedeng magdulot ng pagkamatay ng maraming tao.</a:t>
            </a:r>
            <a:endParaRPr b="0"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
          <p:cNvSpPr/>
          <p:nvPr/>
        </p:nvSpPr>
        <p:spPr>
          <a:xfrm>
            <a:off x="720360" y="253080"/>
            <a:ext cx="3383640" cy="540000"/>
          </a:xfrm>
          <a:custGeom>
            <a:avLst/>
            <a:gdLst/>
            <a:ahLst/>
            <a:rect l="0" t="0" r="r" b="b"/>
            <a:pathLst>
              <a:path w="9401"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9149" y="1501"/>
                </a:lnTo>
                <a:lnTo>
                  <a:pt x="9150" y="1501"/>
                </a:lnTo>
                <a:cubicBezTo>
                  <a:pt x="9194" y="1501"/>
                  <a:pt x="9237" y="1489"/>
                  <a:pt x="9275" y="1467"/>
                </a:cubicBezTo>
                <a:cubicBezTo>
                  <a:pt x="9313" y="1446"/>
                  <a:pt x="9345" y="1414"/>
                  <a:pt x="9366" y="1376"/>
                </a:cubicBezTo>
                <a:cubicBezTo>
                  <a:pt x="9388" y="1338"/>
                  <a:pt x="9400" y="1295"/>
                  <a:pt x="9400" y="1251"/>
                </a:cubicBezTo>
                <a:lnTo>
                  <a:pt x="9400" y="250"/>
                </a:lnTo>
                <a:lnTo>
                  <a:pt x="9400" y="250"/>
                </a:lnTo>
                <a:lnTo>
                  <a:pt x="9400" y="250"/>
                </a:lnTo>
                <a:cubicBezTo>
                  <a:pt x="9400" y="206"/>
                  <a:pt x="9388" y="163"/>
                  <a:pt x="9366" y="125"/>
                </a:cubicBezTo>
                <a:cubicBezTo>
                  <a:pt x="9345" y="87"/>
                  <a:pt x="9313" y="55"/>
                  <a:pt x="9275" y="34"/>
                </a:cubicBezTo>
                <a:cubicBezTo>
                  <a:pt x="9237" y="12"/>
                  <a:pt x="9194" y="0"/>
                  <a:pt x="9150" y="0"/>
                </a:cubicBezTo>
                <a:lnTo>
                  <a:pt x="250" y="0"/>
                </a:lnTo>
              </a:path>
            </a:pathLst>
          </a:custGeom>
          <a:solidFill>
            <a:srgbClr val="55308d"/>
          </a:solidFill>
          <a:ln w="57240">
            <a:solidFill>
              <a:srgbClr val="5eb91e"/>
            </a:solidFill>
            <a:round/>
          </a:ln>
        </p:spPr>
        <p:style>
          <a:lnRef idx="0"/>
          <a:fillRef idx="0"/>
          <a:effectRef idx="0"/>
          <a:fontRef idx="minor"/>
        </p:style>
        <p:txBody>
          <a:bodyPr lIns="118440" rIns="118440" tIns="73440" bIns="73440" anchor="ctr">
            <a:noAutofit/>
          </a:bodyPr>
          <a:p>
            <a:pPr algn="ctr">
              <a:buNone/>
            </a:pPr>
            <a:r>
              <a:rPr b="1" lang="en-PH" sz="2000" spc="-1" strike="noStrike">
                <a:solidFill>
                  <a:srgbClr val="ffffa6"/>
                </a:solidFill>
                <a:latin typeface="Lato"/>
              </a:rPr>
              <a:t>Pangangalaga ng Katubigan</a:t>
            </a:r>
            <a:endParaRPr b="0" lang="en-PH" sz="2000" spc="-1" strike="noStrike">
              <a:solidFill>
                <a:srgbClr val="ffffa6"/>
              </a:solidFill>
              <a:latin typeface="Arial"/>
            </a:endParaRPr>
          </a:p>
        </p:txBody>
      </p:sp>
      <p:pic>
        <p:nvPicPr>
          <p:cNvPr id="202" name="" descr=""/>
          <p:cNvPicPr/>
          <p:nvPr/>
        </p:nvPicPr>
        <p:blipFill>
          <a:blip r:embed="rId1"/>
          <a:stretch/>
        </p:blipFill>
        <p:spPr>
          <a:xfrm>
            <a:off x="9108000" y="1169280"/>
            <a:ext cx="2880000" cy="2616120"/>
          </a:xfrm>
          <a:prstGeom prst="rect">
            <a:avLst/>
          </a:prstGeom>
          <a:ln w="0">
            <a:noFill/>
          </a:ln>
        </p:spPr>
      </p:pic>
      <p:sp>
        <p:nvSpPr>
          <p:cNvPr id="203" name=""/>
          <p:cNvSpPr txBox="1"/>
          <p:nvPr/>
        </p:nvSpPr>
        <p:spPr>
          <a:xfrm>
            <a:off x="177840" y="936000"/>
            <a:ext cx="8822160" cy="2844000"/>
          </a:xfrm>
          <a:prstGeom prst="rect">
            <a:avLst/>
          </a:prstGeom>
          <a:noFill/>
          <a:ln w="0">
            <a:noFill/>
          </a:ln>
        </p:spPr>
        <p:txBody>
          <a:bodyPr lIns="0" rIns="0" tIns="0" bIns="0" anchor="ctr">
            <a:normAutofit/>
          </a:bodyPr>
          <a:p>
            <a:pPr algn="just">
              <a:lnSpc>
                <a:spcPct val="115000"/>
              </a:lnSpc>
              <a:buNone/>
            </a:pPr>
            <a:r>
              <a:rPr b="0" lang="en-PH" sz="2000" spc="-1" strike="noStrike">
                <a:latin typeface="Lato"/>
              </a:rPr>
              <a:t>Kailangan nating pangalagaan ang ating mga likas na yaman upang mapakinabangan din ang mga ito ng mga susunod na salinlahi. Maraming paraan ang pangangalaga nito.</a:t>
            </a:r>
            <a:endParaRPr b="0" lang="en-PH" sz="2000" spc="-1" strike="noStrike">
              <a:latin typeface="Lato"/>
              <a:ea typeface="PingFang SC"/>
            </a:endParaRPr>
          </a:p>
          <a:p>
            <a:pPr algn="just">
              <a:lnSpc>
                <a:spcPct val="115000"/>
              </a:lnSpc>
              <a:buNone/>
            </a:pPr>
            <a:r>
              <a:rPr b="0" lang="en-PH" sz="2000" spc="-1" strike="noStrike">
                <a:latin typeface="Lato"/>
              </a:rPr>
              <a:t>Kung ang ating katubigan ay mananatiling malinis at hindi naaabuso, maraming likas na yaman tulad ng iba’t ibang uri ng isda ang mapakikinabangan natin dito.</a:t>
            </a:r>
            <a:endParaRPr b="0" lang="en-PH" sz="2000" spc="-1" strike="noStrike">
              <a:latin typeface="Lato"/>
              <a:ea typeface="PingFang SC"/>
            </a:endParaRPr>
          </a:p>
          <a:p>
            <a:pPr algn="just">
              <a:lnSpc>
                <a:spcPct val="115000"/>
              </a:lnSpc>
              <a:buNone/>
            </a:pPr>
            <a:r>
              <a:rPr b="0" lang="en-PH" sz="2000" spc="-1" strike="noStrike">
                <a:latin typeface="Lato"/>
              </a:rPr>
              <a:t>Ang dilis, tanigue, galunggong, lapulapu, at pampano ay ilan lamang sa mga isdang nahuhuli sa ating katubigan.</a:t>
            </a:r>
            <a:endParaRPr b="0" lang="en-PH" sz="2000" spc="-1" strike="noStrike">
              <a:latin typeface="Lato"/>
              <a:ea typeface="PingFang SC"/>
            </a:endParaRPr>
          </a:p>
        </p:txBody>
      </p:sp>
      <p:sp>
        <p:nvSpPr>
          <p:cNvPr id="204" name=""/>
          <p:cNvSpPr txBox="1"/>
          <p:nvPr/>
        </p:nvSpPr>
        <p:spPr>
          <a:xfrm>
            <a:off x="178200" y="3744000"/>
            <a:ext cx="11881800" cy="2160000"/>
          </a:xfrm>
          <a:prstGeom prst="rect">
            <a:avLst/>
          </a:prstGeom>
          <a:noFill/>
          <a:ln w="0">
            <a:noFill/>
          </a:ln>
        </p:spPr>
        <p:txBody>
          <a:bodyPr lIns="0" rIns="0" tIns="0" bIns="0" anchor="t">
            <a:normAutofit/>
          </a:bodyPr>
          <a:p>
            <a:pPr algn="just">
              <a:lnSpc>
                <a:spcPct val="115000"/>
              </a:lnSpc>
              <a:buNone/>
            </a:pPr>
            <a:r>
              <a:rPr b="0" lang="en-PH" sz="2000" spc="-1" strike="noStrike">
                <a:latin typeface="Lato"/>
              </a:rPr>
              <a:t>Hindi dapat tapunan ng dumi at basura ang mga ilog natin. Ang mga basurang tinatapon dito ang humahadlang sa mabilis na pagdaloy ng tubig sa mga ilog. Ang basura ay lason sa mga isda. Namamatay ang mga isda at halamang tubig dahil sa basura. Nagiging sanhi rin ito ng pagtaas ng baha sa mabababang lugar. Dapat nating sundin ang mga wastong paraan sa pangingisda. Iwasan ang paggamit ng lambat na may sobrang liit na butas upang hindi mahuli ang maliliit na isda. Iwasan ang paggamit ng dinamita o lason gaya ng cyanide  namamatay pati ang maliliit na isda kapag gumagamit nito.</a:t>
            </a:r>
            <a:endParaRPr b="0" lang="en-PH" sz="2000" spc="-1" strike="noStrike">
              <a:latin typeface="Lato"/>
              <a:ea typeface="PingFang SC"/>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
          <p:cNvSpPr txBox="1"/>
          <p:nvPr/>
        </p:nvSpPr>
        <p:spPr>
          <a:xfrm>
            <a:off x="360000" y="360000"/>
            <a:ext cx="10260000" cy="720000"/>
          </a:xfrm>
          <a:prstGeom prst="rect">
            <a:avLst/>
          </a:prstGeom>
          <a:noFill/>
          <a:ln w="0">
            <a:noFill/>
          </a:ln>
        </p:spPr>
        <p:txBody>
          <a:bodyPr lIns="0" rIns="0" tIns="0" bIns="0" anchor="t">
            <a:normAutofit/>
          </a:bodyPr>
          <a:p>
            <a:pPr algn="just">
              <a:lnSpc>
                <a:spcPct val="115000"/>
              </a:lnSpc>
              <a:buNone/>
            </a:pPr>
            <a:r>
              <a:rPr b="0" lang="en-PH" sz="2000" spc="-1" strike="noStrike">
                <a:latin typeface="Lato"/>
              </a:rPr>
              <a:t> </a:t>
            </a:r>
            <a:r>
              <a:rPr b="0" lang="en-PH" sz="2000" spc="-1" strike="noStrike">
                <a:latin typeface="Lato"/>
              </a:rPr>
              <a:t>	</a:t>
            </a:r>
            <a:r>
              <a:rPr b="0" lang="en-PH" sz="2000" spc="-1" strike="noStrike">
                <a:latin typeface="Lato"/>
              </a:rPr>
              <a:t>Dapat ding mahigpit na ipagbawal ng pamahalaan ang pagpapatayo ng mga pabrika malapit sa tabi ng mga katubigan. Dumadaloy kasi ang dumi ng mga pabrika rito.</a:t>
            </a:r>
            <a:endParaRPr b="0" lang="en-PH" sz="2000" spc="-1" strike="noStrike">
              <a:latin typeface="Lato"/>
              <a:ea typeface="PingFang SC"/>
            </a:endParaRPr>
          </a:p>
        </p:txBody>
      </p:sp>
      <p:sp>
        <p:nvSpPr>
          <p:cNvPr id="206" name=""/>
          <p:cNvSpPr txBox="1"/>
          <p:nvPr/>
        </p:nvSpPr>
        <p:spPr>
          <a:xfrm>
            <a:off x="360000" y="2700000"/>
            <a:ext cx="11160000" cy="3420000"/>
          </a:xfrm>
          <a:prstGeom prst="rect">
            <a:avLst/>
          </a:prstGeom>
          <a:noFill/>
          <a:ln w="0">
            <a:noFill/>
          </a:ln>
        </p:spPr>
        <p:txBody>
          <a:bodyPr lIns="0" rIns="0" tIns="0" bIns="0" anchor="t">
            <a:normAutofit/>
          </a:bodyPr>
          <a:p>
            <a:pPr algn="just">
              <a:lnSpc>
                <a:spcPct val="115000"/>
              </a:lnSpc>
              <a:buNone/>
            </a:pPr>
            <a:r>
              <a:rPr b="0" lang="en-PH" sz="2000" spc="-1" strike="noStrike">
                <a:latin typeface="Lato"/>
              </a:rPr>
              <a:t> </a:t>
            </a:r>
            <a:r>
              <a:rPr b="0" lang="en-PH" sz="2000" spc="-1" strike="noStrike">
                <a:latin typeface="Lato"/>
              </a:rPr>
              <a:t>	</a:t>
            </a:r>
            <a:r>
              <a:rPr b="0" lang="en-PH" sz="2000" spc="-1" strike="noStrike">
                <a:latin typeface="Lato"/>
              </a:rPr>
              <a:t>Sagana sa likas na yaman ang ating bansa. Sa mga kalupaan at katubigan nito nakukuha ang mga likas na yaman na makatutugon sa mga pangangailangan ng mga mamamayan at ng buong bansa. Dito nakukuha ang ikinabubuhay ng mga tao.</a:t>
            </a:r>
            <a:endParaRPr b="0" lang="en-PH" sz="2000" spc="-1" strike="noStrike">
              <a:latin typeface="Lato"/>
              <a:ea typeface="PingFang SC"/>
            </a:endParaRPr>
          </a:p>
          <a:p>
            <a:pPr algn="just">
              <a:lnSpc>
                <a:spcPct val="115000"/>
              </a:lnSpc>
              <a:buNone/>
            </a:pPr>
            <a:r>
              <a:rPr b="0" lang="en-PH" sz="2000" spc="-1" strike="noStrike">
                <a:latin typeface="Lato"/>
              </a:rPr>
              <a:t> </a:t>
            </a:r>
            <a:r>
              <a:rPr b="0" lang="en-PH" sz="2000" spc="-1" strike="noStrike">
                <a:latin typeface="Lato"/>
              </a:rPr>
              <a:t>	</a:t>
            </a:r>
            <a:r>
              <a:rPr b="0" lang="en-PH" sz="2000" spc="-1" strike="noStrike">
                <a:latin typeface="Lato"/>
              </a:rPr>
              <a:t>Patuloy nating mapakikinabangan ang ating mga likas na yaman kung ang mga ito ay ating pangangalagaan. Kung patuloy tayo na magpapabaya nito, darating ang panahon na hindi na natin mapakikinabangan ang mga ito.</a:t>
            </a:r>
            <a:endParaRPr b="0" lang="en-PH" sz="2000" spc="-1" strike="noStrike">
              <a:latin typeface="Lato"/>
              <a:ea typeface="PingFang SC"/>
            </a:endParaRPr>
          </a:p>
          <a:p>
            <a:pPr algn="just">
              <a:lnSpc>
                <a:spcPct val="115000"/>
              </a:lnSpc>
              <a:buNone/>
            </a:pPr>
            <a:r>
              <a:rPr b="0" lang="en-PH" sz="2000" spc="-1" strike="noStrike">
                <a:latin typeface="Lato"/>
              </a:rPr>
              <a:t> </a:t>
            </a:r>
            <a:r>
              <a:rPr b="0" lang="en-PH" sz="2000" spc="-1" strike="noStrike">
                <a:latin typeface="Lato"/>
              </a:rPr>
              <a:t>	</a:t>
            </a:r>
            <a:r>
              <a:rPr b="0" lang="en-PH" sz="2000" spc="-1" strike="noStrike">
                <a:latin typeface="Lato"/>
              </a:rPr>
              <a:t>Sa kasalukuyan, marami sa atin ang gumagawa ng mga hakbang na nakasisira ng ating kapaligiran at patuloy ang pinsalang naidudulot sa ating kapaligiran.</a:t>
            </a:r>
            <a:endParaRPr b="0" lang="en-PH" sz="2000" spc="-1" strike="noStrike">
              <a:latin typeface="Lato"/>
              <a:ea typeface="PingFang SC"/>
            </a:endParaRPr>
          </a:p>
        </p:txBody>
      </p:sp>
      <p:pic>
        <p:nvPicPr>
          <p:cNvPr id="207" name="" descr=""/>
          <p:cNvPicPr/>
          <p:nvPr/>
        </p:nvPicPr>
        <p:blipFill>
          <a:blip r:embed="rId1"/>
          <a:stretch/>
        </p:blipFill>
        <p:spPr>
          <a:xfrm>
            <a:off x="1566720" y="1116000"/>
            <a:ext cx="9058680" cy="145800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14475</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2023-08-04T13:56:34Z</dcterms:modified>
  <cp:revision>5607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