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7"/>
  </p:notesMasterIdLst>
  <p:sldIdLst>
    <p:sldId id="256" r:id="rId4"/>
    <p:sldId id="272" r:id="rId5"/>
    <p:sldId id="271"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9" r:id="rId22"/>
    <p:sldId id="288" r:id="rId23"/>
    <p:sldId id="290" r:id="rId24"/>
    <p:sldId id="291" r:id="rId25"/>
    <p:sldId id="293" r:id="rId26"/>
    <p:sldId id="292" r:id="rId27"/>
    <p:sldId id="294" r:id="rId28"/>
    <p:sldId id="295" r:id="rId29"/>
    <p:sldId id="296" r:id="rId30"/>
    <p:sldId id="297" r:id="rId31"/>
    <p:sldId id="299" r:id="rId32"/>
    <p:sldId id="298" r:id="rId33"/>
    <p:sldId id="300" r:id="rId34"/>
    <p:sldId id="302" r:id="rId35"/>
    <p:sldId id="303" r:id="rId36"/>
    <p:sldId id="301" r:id="rId37"/>
    <p:sldId id="304" r:id="rId38"/>
    <p:sldId id="305" r:id="rId39"/>
    <p:sldId id="307" r:id="rId40"/>
    <p:sldId id="306" r:id="rId41"/>
    <p:sldId id="308" r:id="rId42"/>
    <p:sldId id="309" r:id="rId43"/>
    <p:sldId id="310" r:id="rId44"/>
    <p:sldId id="311"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000"/>
    <a:srgbClr val="DE9000"/>
    <a:srgbClr val="F2C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32"/>
    <p:restoredTop sz="96663"/>
  </p:normalViewPr>
  <p:slideViewPr>
    <p:cSldViewPr snapToGrid="0" snapToObjects="1">
      <p:cViewPr>
        <p:scale>
          <a:sx n="80" d="100"/>
          <a:sy n="80" d="100"/>
        </p:scale>
        <p:origin x="360"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237C5-8472-414C-82E6-99FE7E8DADF6}" type="datetimeFigureOut">
              <a:rPr lang="en-US" smtClean="0"/>
              <a:t>7/18/23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A1108-CEFC-5D4D-9EB2-416F2139CAAE}" type="slidenum">
              <a:rPr lang="en-US" smtClean="0"/>
              <a:t>‹#›</a:t>
            </a:fld>
            <a:endParaRPr lang="en-US"/>
          </a:p>
        </p:txBody>
      </p:sp>
    </p:spTree>
    <p:extLst>
      <p:ext uri="{BB962C8B-B14F-4D97-AF65-F5344CB8AC3E}">
        <p14:creationId xmlns:p14="http://schemas.microsoft.com/office/powerpoint/2010/main" val="293281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a:t>
            </a:fld>
            <a:endParaRPr lang="en-US"/>
          </a:p>
        </p:txBody>
      </p:sp>
    </p:spTree>
    <p:extLst>
      <p:ext uri="{BB962C8B-B14F-4D97-AF65-F5344CB8AC3E}">
        <p14:creationId xmlns:p14="http://schemas.microsoft.com/office/powerpoint/2010/main" val="3384084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11</a:t>
            </a:fld>
            <a:endParaRPr lang="en-US"/>
          </a:p>
        </p:txBody>
      </p:sp>
    </p:spTree>
    <p:extLst>
      <p:ext uri="{BB962C8B-B14F-4D97-AF65-F5344CB8AC3E}">
        <p14:creationId xmlns:p14="http://schemas.microsoft.com/office/powerpoint/2010/main" val="360396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12</a:t>
            </a:fld>
            <a:endParaRPr lang="en-US"/>
          </a:p>
        </p:txBody>
      </p:sp>
    </p:spTree>
    <p:extLst>
      <p:ext uri="{BB962C8B-B14F-4D97-AF65-F5344CB8AC3E}">
        <p14:creationId xmlns:p14="http://schemas.microsoft.com/office/powerpoint/2010/main" val="117529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13</a:t>
            </a:fld>
            <a:endParaRPr lang="en-US"/>
          </a:p>
        </p:txBody>
      </p:sp>
    </p:spTree>
    <p:extLst>
      <p:ext uri="{BB962C8B-B14F-4D97-AF65-F5344CB8AC3E}">
        <p14:creationId xmlns:p14="http://schemas.microsoft.com/office/powerpoint/2010/main" val="353735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14</a:t>
            </a:fld>
            <a:endParaRPr lang="en-US"/>
          </a:p>
        </p:txBody>
      </p:sp>
    </p:spTree>
    <p:extLst>
      <p:ext uri="{BB962C8B-B14F-4D97-AF65-F5344CB8AC3E}">
        <p14:creationId xmlns:p14="http://schemas.microsoft.com/office/powerpoint/2010/main" val="423272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15</a:t>
            </a:fld>
            <a:endParaRPr lang="en-US"/>
          </a:p>
        </p:txBody>
      </p:sp>
    </p:spTree>
    <p:extLst>
      <p:ext uri="{BB962C8B-B14F-4D97-AF65-F5344CB8AC3E}">
        <p14:creationId xmlns:p14="http://schemas.microsoft.com/office/powerpoint/2010/main" val="3269753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16</a:t>
            </a:fld>
            <a:endParaRPr lang="en-US"/>
          </a:p>
        </p:txBody>
      </p:sp>
    </p:spTree>
    <p:extLst>
      <p:ext uri="{BB962C8B-B14F-4D97-AF65-F5344CB8AC3E}">
        <p14:creationId xmlns:p14="http://schemas.microsoft.com/office/powerpoint/2010/main" val="3409837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17</a:t>
            </a:fld>
            <a:endParaRPr lang="en-US"/>
          </a:p>
        </p:txBody>
      </p:sp>
    </p:spTree>
    <p:extLst>
      <p:ext uri="{BB962C8B-B14F-4D97-AF65-F5344CB8AC3E}">
        <p14:creationId xmlns:p14="http://schemas.microsoft.com/office/powerpoint/2010/main" val="3233126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18</a:t>
            </a:fld>
            <a:endParaRPr lang="en-US"/>
          </a:p>
        </p:txBody>
      </p:sp>
    </p:spTree>
    <p:extLst>
      <p:ext uri="{BB962C8B-B14F-4D97-AF65-F5344CB8AC3E}">
        <p14:creationId xmlns:p14="http://schemas.microsoft.com/office/powerpoint/2010/main" val="1322640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19</a:t>
            </a:fld>
            <a:endParaRPr lang="en-US"/>
          </a:p>
        </p:txBody>
      </p:sp>
    </p:spTree>
    <p:extLst>
      <p:ext uri="{BB962C8B-B14F-4D97-AF65-F5344CB8AC3E}">
        <p14:creationId xmlns:p14="http://schemas.microsoft.com/office/powerpoint/2010/main" val="86210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20</a:t>
            </a:fld>
            <a:endParaRPr lang="en-US"/>
          </a:p>
        </p:txBody>
      </p:sp>
    </p:spTree>
    <p:extLst>
      <p:ext uri="{BB962C8B-B14F-4D97-AF65-F5344CB8AC3E}">
        <p14:creationId xmlns:p14="http://schemas.microsoft.com/office/powerpoint/2010/main" val="797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a:t>
            </a:fld>
            <a:endParaRPr lang="en-US"/>
          </a:p>
        </p:txBody>
      </p:sp>
    </p:spTree>
    <p:extLst>
      <p:ext uri="{BB962C8B-B14F-4D97-AF65-F5344CB8AC3E}">
        <p14:creationId xmlns:p14="http://schemas.microsoft.com/office/powerpoint/2010/main" val="693929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21</a:t>
            </a:fld>
            <a:endParaRPr lang="en-US"/>
          </a:p>
        </p:txBody>
      </p:sp>
    </p:spTree>
    <p:extLst>
      <p:ext uri="{BB962C8B-B14F-4D97-AF65-F5344CB8AC3E}">
        <p14:creationId xmlns:p14="http://schemas.microsoft.com/office/powerpoint/2010/main" val="1129182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22</a:t>
            </a:fld>
            <a:endParaRPr lang="en-US"/>
          </a:p>
        </p:txBody>
      </p:sp>
    </p:spTree>
    <p:extLst>
      <p:ext uri="{BB962C8B-B14F-4D97-AF65-F5344CB8AC3E}">
        <p14:creationId xmlns:p14="http://schemas.microsoft.com/office/powerpoint/2010/main" val="2624752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23</a:t>
            </a:fld>
            <a:endParaRPr lang="en-US"/>
          </a:p>
        </p:txBody>
      </p:sp>
    </p:spTree>
    <p:extLst>
      <p:ext uri="{BB962C8B-B14F-4D97-AF65-F5344CB8AC3E}">
        <p14:creationId xmlns:p14="http://schemas.microsoft.com/office/powerpoint/2010/main" val="2176830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24</a:t>
            </a:fld>
            <a:endParaRPr lang="en-US"/>
          </a:p>
        </p:txBody>
      </p:sp>
    </p:spTree>
    <p:extLst>
      <p:ext uri="{BB962C8B-B14F-4D97-AF65-F5344CB8AC3E}">
        <p14:creationId xmlns:p14="http://schemas.microsoft.com/office/powerpoint/2010/main" val="3152058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25</a:t>
            </a:fld>
            <a:endParaRPr lang="en-US"/>
          </a:p>
        </p:txBody>
      </p:sp>
    </p:spTree>
    <p:extLst>
      <p:ext uri="{BB962C8B-B14F-4D97-AF65-F5344CB8AC3E}">
        <p14:creationId xmlns:p14="http://schemas.microsoft.com/office/powerpoint/2010/main" val="2233836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26</a:t>
            </a:fld>
            <a:endParaRPr lang="en-US"/>
          </a:p>
        </p:txBody>
      </p:sp>
    </p:spTree>
    <p:extLst>
      <p:ext uri="{BB962C8B-B14F-4D97-AF65-F5344CB8AC3E}">
        <p14:creationId xmlns:p14="http://schemas.microsoft.com/office/powerpoint/2010/main" val="3029850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27</a:t>
            </a:fld>
            <a:endParaRPr lang="en-US"/>
          </a:p>
        </p:txBody>
      </p:sp>
    </p:spTree>
    <p:extLst>
      <p:ext uri="{BB962C8B-B14F-4D97-AF65-F5344CB8AC3E}">
        <p14:creationId xmlns:p14="http://schemas.microsoft.com/office/powerpoint/2010/main" val="3184883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28</a:t>
            </a:fld>
            <a:endParaRPr lang="en-US"/>
          </a:p>
        </p:txBody>
      </p:sp>
    </p:spTree>
    <p:extLst>
      <p:ext uri="{BB962C8B-B14F-4D97-AF65-F5344CB8AC3E}">
        <p14:creationId xmlns:p14="http://schemas.microsoft.com/office/powerpoint/2010/main" val="1242262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29</a:t>
            </a:fld>
            <a:endParaRPr lang="en-US"/>
          </a:p>
        </p:txBody>
      </p:sp>
    </p:spTree>
    <p:extLst>
      <p:ext uri="{BB962C8B-B14F-4D97-AF65-F5344CB8AC3E}">
        <p14:creationId xmlns:p14="http://schemas.microsoft.com/office/powerpoint/2010/main" val="1323608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30</a:t>
            </a:fld>
            <a:endParaRPr lang="en-US"/>
          </a:p>
        </p:txBody>
      </p:sp>
    </p:spTree>
    <p:extLst>
      <p:ext uri="{BB962C8B-B14F-4D97-AF65-F5344CB8AC3E}">
        <p14:creationId xmlns:p14="http://schemas.microsoft.com/office/powerpoint/2010/main" val="3636778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4</a:t>
            </a:fld>
            <a:endParaRPr lang="en-US"/>
          </a:p>
        </p:txBody>
      </p:sp>
    </p:spTree>
    <p:extLst>
      <p:ext uri="{BB962C8B-B14F-4D97-AF65-F5344CB8AC3E}">
        <p14:creationId xmlns:p14="http://schemas.microsoft.com/office/powerpoint/2010/main" val="2775839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31</a:t>
            </a:fld>
            <a:endParaRPr lang="en-US"/>
          </a:p>
        </p:txBody>
      </p:sp>
    </p:spTree>
    <p:extLst>
      <p:ext uri="{BB962C8B-B14F-4D97-AF65-F5344CB8AC3E}">
        <p14:creationId xmlns:p14="http://schemas.microsoft.com/office/powerpoint/2010/main" val="628394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32</a:t>
            </a:fld>
            <a:endParaRPr lang="en-US"/>
          </a:p>
        </p:txBody>
      </p:sp>
    </p:spTree>
    <p:extLst>
      <p:ext uri="{BB962C8B-B14F-4D97-AF65-F5344CB8AC3E}">
        <p14:creationId xmlns:p14="http://schemas.microsoft.com/office/powerpoint/2010/main" val="2443140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33</a:t>
            </a:fld>
            <a:endParaRPr lang="en-US"/>
          </a:p>
        </p:txBody>
      </p:sp>
    </p:spTree>
    <p:extLst>
      <p:ext uri="{BB962C8B-B14F-4D97-AF65-F5344CB8AC3E}">
        <p14:creationId xmlns:p14="http://schemas.microsoft.com/office/powerpoint/2010/main" val="4068728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34</a:t>
            </a:fld>
            <a:endParaRPr lang="en-US"/>
          </a:p>
        </p:txBody>
      </p:sp>
    </p:spTree>
    <p:extLst>
      <p:ext uri="{BB962C8B-B14F-4D97-AF65-F5344CB8AC3E}">
        <p14:creationId xmlns:p14="http://schemas.microsoft.com/office/powerpoint/2010/main" val="1026212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35</a:t>
            </a:fld>
            <a:endParaRPr lang="en-US"/>
          </a:p>
        </p:txBody>
      </p:sp>
    </p:spTree>
    <p:extLst>
      <p:ext uri="{BB962C8B-B14F-4D97-AF65-F5344CB8AC3E}">
        <p14:creationId xmlns:p14="http://schemas.microsoft.com/office/powerpoint/2010/main" val="2292077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36</a:t>
            </a:fld>
            <a:endParaRPr lang="en-US"/>
          </a:p>
        </p:txBody>
      </p:sp>
    </p:spTree>
    <p:extLst>
      <p:ext uri="{BB962C8B-B14F-4D97-AF65-F5344CB8AC3E}">
        <p14:creationId xmlns:p14="http://schemas.microsoft.com/office/powerpoint/2010/main" val="1502383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37</a:t>
            </a:fld>
            <a:endParaRPr lang="en-US"/>
          </a:p>
        </p:txBody>
      </p:sp>
    </p:spTree>
    <p:extLst>
      <p:ext uri="{BB962C8B-B14F-4D97-AF65-F5344CB8AC3E}">
        <p14:creationId xmlns:p14="http://schemas.microsoft.com/office/powerpoint/2010/main" val="3264107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38</a:t>
            </a:fld>
            <a:endParaRPr lang="en-US"/>
          </a:p>
        </p:txBody>
      </p:sp>
    </p:spTree>
    <p:extLst>
      <p:ext uri="{BB962C8B-B14F-4D97-AF65-F5344CB8AC3E}">
        <p14:creationId xmlns:p14="http://schemas.microsoft.com/office/powerpoint/2010/main" val="1523846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39</a:t>
            </a:fld>
            <a:endParaRPr lang="en-US"/>
          </a:p>
        </p:txBody>
      </p:sp>
    </p:spTree>
    <p:extLst>
      <p:ext uri="{BB962C8B-B14F-4D97-AF65-F5344CB8AC3E}">
        <p14:creationId xmlns:p14="http://schemas.microsoft.com/office/powerpoint/2010/main" val="667380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40</a:t>
            </a:fld>
            <a:endParaRPr lang="en-US"/>
          </a:p>
        </p:txBody>
      </p:sp>
    </p:spTree>
    <p:extLst>
      <p:ext uri="{BB962C8B-B14F-4D97-AF65-F5344CB8AC3E}">
        <p14:creationId xmlns:p14="http://schemas.microsoft.com/office/powerpoint/2010/main" val="3621273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5</a:t>
            </a:fld>
            <a:endParaRPr lang="en-US"/>
          </a:p>
        </p:txBody>
      </p:sp>
    </p:spTree>
    <p:extLst>
      <p:ext uri="{BB962C8B-B14F-4D97-AF65-F5344CB8AC3E}">
        <p14:creationId xmlns:p14="http://schemas.microsoft.com/office/powerpoint/2010/main" val="3355686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41</a:t>
            </a:fld>
            <a:endParaRPr lang="en-US"/>
          </a:p>
        </p:txBody>
      </p:sp>
    </p:spTree>
    <p:extLst>
      <p:ext uri="{BB962C8B-B14F-4D97-AF65-F5344CB8AC3E}">
        <p14:creationId xmlns:p14="http://schemas.microsoft.com/office/powerpoint/2010/main" val="3557849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42</a:t>
            </a:fld>
            <a:endParaRPr lang="en-US"/>
          </a:p>
        </p:txBody>
      </p:sp>
    </p:spTree>
    <p:extLst>
      <p:ext uri="{BB962C8B-B14F-4D97-AF65-F5344CB8AC3E}">
        <p14:creationId xmlns:p14="http://schemas.microsoft.com/office/powerpoint/2010/main" val="4098345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6</a:t>
            </a:fld>
            <a:endParaRPr lang="en-US"/>
          </a:p>
        </p:txBody>
      </p:sp>
    </p:spTree>
    <p:extLst>
      <p:ext uri="{BB962C8B-B14F-4D97-AF65-F5344CB8AC3E}">
        <p14:creationId xmlns:p14="http://schemas.microsoft.com/office/powerpoint/2010/main" val="177352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7</a:t>
            </a:fld>
            <a:endParaRPr lang="en-US"/>
          </a:p>
        </p:txBody>
      </p:sp>
    </p:spTree>
    <p:extLst>
      <p:ext uri="{BB962C8B-B14F-4D97-AF65-F5344CB8AC3E}">
        <p14:creationId xmlns:p14="http://schemas.microsoft.com/office/powerpoint/2010/main" val="417374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8</a:t>
            </a:fld>
            <a:endParaRPr lang="en-US"/>
          </a:p>
        </p:txBody>
      </p:sp>
    </p:spTree>
    <p:extLst>
      <p:ext uri="{BB962C8B-B14F-4D97-AF65-F5344CB8AC3E}">
        <p14:creationId xmlns:p14="http://schemas.microsoft.com/office/powerpoint/2010/main" val="3755694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9</a:t>
            </a:fld>
            <a:endParaRPr lang="en-US"/>
          </a:p>
        </p:txBody>
      </p:sp>
    </p:spTree>
    <p:extLst>
      <p:ext uri="{BB962C8B-B14F-4D97-AF65-F5344CB8AC3E}">
        <p14:creationId xmlns:p14="http://schemas.microsoft.com/office/powerpoint/2010/main" val="341689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10</a:t>
            </a:fld>
            <a:endParaRPr lang="en-US"/>
          </a:p>
        </p:txBody>
      </p:sp>
    </p:spTree>
    <p:extLst>
      <p:ext uri="{BB962C8B-B14F-4D97-AF65-F5344CB8AC3E}">
        <p14:creationId xmlns:p14="http://schemas.microsoft.com/office/powerpoint/2010/main" val="985753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B899-220F-D644-A02F-3C0A591CFF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574E8-EBE5-204B-86B6-6542A84D0E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035C4B-3BF6-C942-928A-00E8CAC2318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5" name="Footer Placeholder 4">
            <a:extLst>
              <a:ext uri="{FF2B5EF4-FFF2-40B4-BE49-F238E27FC236}">
                <a16:creationId xmlns:a16="http://schemas.microsoft.com/office/drawing/2014/main" id="{0CD82DB0-94EB-FA4B-8785-0BA6F3077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55BF44-F5E9-1B4C-ABC8-7B0C3259658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91178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C574-4E73-4847-AEC3-1CDB4B441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C626C5-3958-544F-9308-0CC731F3E31F}"/>
              </a:ext>
            </a:extLst>
          </p:cNvPr>
          <p:cNvSpPr>
            <a:spLocks noGrp="1"/>
          </p:cNvSpPr>
          <p:nvPr>
            <p:ph type="body" orient="vert" idx="1"/>
          </p:nvPr>
        </p:nvSpPr>
        <p:spPr>
          <a:xfrm>
            <a:off x="838200" y="1825625"/>
            <a:ext cx="10515600" cy="41552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5274-C687-E14B-B662-3BEB2692540D}"/>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5" name="Footer Placeholder 4">
            <a:extLst>
              <a:ext uri="{FF2B5EF4-FFF2-40B4-BE49-F238E27FC236}">
                <a16:creationId xmlns:a16="http://schemas.microsoft.com/office/drawing/2014/main" id="{BACB72A6-7EC9-7F42-B79E-803697C8E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09A86-952E-7348-92EA-A86F9974DD7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1747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03979-0BB7-8641-85BC-9A074EC7EF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5B1912-0D0E-EF48-9242-54CE8B7E60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9FA51-D306-934B-9C55-282BA3959A18}"/>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5" name="Footer Placeholder 4">
            <a:extLst>
              <a:ext uri="{FF2B5EF4-FFF2-40B4-BE49-F238E27FC236}">
                <a16:creationId xmlns:a16="http://schemas.microsoft.com/office/drawing/2014/main" id="{6B2195C6-E1BF-A942-B64A-5B6485B59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6A32A8-9DA5-4B4D-BADE-EFA36ED471B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6643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D9E4-94FC-A747-B72A-F6E146CFE3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5DF18B-DF3D-CE4E-8773-91A9659BF8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EC475-8CBA-2C40-9457-9BADFD7B3297}"/>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5" name="Footer Placeholder 4">
            <a:extLst>
              <a:ext uri="{FF2B5EF4-FFF2-40B4-BE49-F238E27FC236}">
                <a16:creationId xmlns:a16="http://schemas.microsoft.com/office/drawing/2014/main" id="{6330CC0A-3107-B74D-A5E7-B394E3AA1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766CC-3AE2-3E48-A047-AB39563BBF98}"/>
              </a:ext>
            </a:extLst>
          </p:cNvPr>
          <p:cNvSpPr>
            <a:spLocks noGrp="1"/>
          </p:cNvSpPr>
          <p:nvPr>
            <p:ph type="sldNum" sz="quarter" idx="12"/>
          </p:nvPr>
        </p:nvSpPr>
        <p:spPr/>
        <p:txBody>
          <a:bodyPr/>
          <a:lstStyle/>
          <a:p>
            <a:fld id="{A51EE7E8-58BE-694D-B916-CD3E98271B6F}" type="slidenum">
              <a:rPr lang="en-US" smtClean="0"/>
              <a:t>‹#›</a:t>
            </a:fld>
            <a:endParaRPr lang="en-US" dirty="0"/>
          </a:p>
        </p:txBody>
      </p:sp>
    </p:spTree>
    <p:extLst>
      <p:ext uri="{BB962C8B-B14F-4D97-AF65-F5344CB8AC3E}">
        <p14:creationId xmlns:p14="http://schemas.microsoft.com/office/powerpoint/2010/main" val="246870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F1D1-52DE-BA41-826D-76E2F682892E}"/>
              </a:ext>
            </a:extLst>
          </p:cNvPr>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8611B595-C087-BC49-9F02-F3B713EF24EE}"/>
              </a:ext>
            </a:extLst>
          </p:cNvPr>
          <p:cNvSpPr>
            <a:spLocks noGrp="1"/>
          </p:cNvSpPr>
          <p:nvPr>
            <p:ph idx="1"/>
          </p:nvPr>
        </p:nvSpPr>
        <p:spPr>
          <a:xfrm>
            <a:off x="838200" y="1825625"/>
            <a:ext cx="10515600" cy="4351338"/>
          </a:xfrm>
          <a:prstGeom prst="rect">
            <a:avLst/>
          </a:prstGeom>
        </p:spPr>
        <p:txBody>
          <a:bodyPr>
            <a:normAutofit/>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D1AA79-5FB7-9C4E-9F06-36B78400019A}"/>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5" name="Footer Placeholder 4">
            <a:extLst>
              <a:ext uri="{FF2B5EF4-FFF2-40B4-BE49-F238E27FC236}">
                <a16:creationId xmlns:a16="http://schemas.microsoft.com/office/drawing/2014/main" id="{CCA3962C-74F2-F946-9029-A1A9EE1E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9F7BF-1C4F-B54F-A381-7439F01CB0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41042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2FC8-5829-3145-9294-4520F0DA87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31DD0A-0D8C-284D-8E1F-AE055220E1C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CFC86D-FF8B-4143-9D1D-339A27A116BC}"/>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5" name="Footer Placeholder 4">
            <a:extLst>
              <a:ext uri="{FF2B5EF4-FFF2-40B4-BE49-F238E27FC236}">
                <a16:creationId xmlns:a16="http://schemas.microsoft.com/office/drawing/2014/main" id="{4A613577-F423-754C-BACF-D4A5333D0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4629C-2E2E-0548-B7E5-3ECE01CA1168}"/>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30491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D996-6E92-8446-90BD-EA5D030075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142BB0-90B1-2B4F-9338-4019C512444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1D7C2-21EB-0445-9208-5AC93D2375C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559C60-DCAF-8F45-8964-640466F0B222}"/>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6" name="Footer Placeholder 5">
            <a:extLst>
              <a:ext uri="{FF2B5EF4-FFF2-40B4-BE49-F238E27FC236}">
                <a16:creationId xmlns:a16="http://schemas.microsoft.com/office/drawing/2014/main" id="{27FAE303-FEC8-824F-BF74-282547366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9BFF4-B444-D748-AD1F-DCDD7355801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68290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FBEE-C9ED-4148-B282-343AC2EC98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03DC5D-CF69-9E4F-8900-CDF825BBF01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FCF518-9D9B-1C4E-AF76-A5BA9924D6E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8DD7CB-79D9-254C-A236-895B5B36A6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77415D-88BC-C244-8AB6-00A216D2F56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E8A28-B9EB-4443-BC97-830498B7425C}"/>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8" name="Footer Placeholder 7">
            <a:extLst>
              <a:ext uri="{FF2B5EF4-FFF2-40B4-BE49-F238E27FC236}">
                <a16:creationId xmlns:a16="http://schemas.microsoft.com/office/drawing/2014/main" id="{0B94F270-1DDC-0C46-846F-E1CBD4F3A6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6D67AF-38E0-6C45-BC35-B603692730E1}"/>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67049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32BF-E20C-324D-BCDD-28DA534228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181271-1B7B-4745-A39B-D53568FEECBF}"/>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4" name="Footer Placeholder 3">
            <a:extLst>
              <a:ext uri="{FF2B5EF4-FFF2-40B4-BE49-F238E27FC236}">
                <a16:creationId xmlns:a16="http://schemas.microsoft.com/office/drawing/2014/main" id="{F8552EBD-E2C2-8C43-8438-0C73A79E4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5CA70-A297-DE49-B931-88F5C49F8D2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55977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9985E-A054-0A4B-A6E2-04DA7B3FBBEF}"/>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3" name="Footer Placeholder 2">
            <a:extLst>
              <a:ext uri="{FF2B5EF4-FFF2-40B4-BE49-F238E27FC236}">
                <a16:creationId xmlns:a16="http://schemas.microsoft.com/office/drawing/2014/main" id="{0B00CB2F-4E26-754A-9247-ADF0571158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2B38EF-C4AA-CB45-8396-DA6770D0B11E}"/>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040191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489B-4B21-EF45-86DC-864199DF29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239998-FD94-AC44-98A6-FA858A2A9B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D3787-BE03-A14B-8DDC-18E039711B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5F885-28BA-F843-A319-DBB0127AB2AC}"/>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6" name="Footer Placeholder 5">
            <a:extLst>
              <a:ext uri="{FF2B5EF4-FFF2-40B4-BE49-F238E27FC236}">
                <a16:creationId xmlns:a16="http://schemas.microsoft.com/office/drawing/2014/main" id="{744E580F-74E9-7A49-8287-102443F7E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5A858-621D-9743-95B1-CEBF5684CBF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09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1F71-EBFB-7844-A5C2-E3D961BC6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49D7B1-4146-1A44-B32F-C75E4C48D1C3}"/>
              </a:ext>
            </a:extLst>
          </p:cNvPr>
          <p:cNvSpPr>
            <a:spLocks noGrp="1"/>
          </p:cNvSpPr>
          <p:nvPr>
            <p:ph idx="1"/>
          </p:nvPr>
        </p:nvSpPr>
        <p:spPr>
          <a:xfrm>
            <a:off x="838200" y="1825625"/>
            <a:ext cx="10515600" cy="41552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9B759-BB43-CA43-B002-F039B2FE7FD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5" name="Footer Placeholder 4">
            <a:extLst>
              <a:ext uri="{FF2B5EF4-FFF2-40B4-BE49-F238E27FC236}">
                <a16:creationId xmlns:a16="http://schemas.microsoft.com/office/drawing/2014/main" id="{97192A43-6FE1-E244-A313-868A1F5FE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63624-B94E-514E-B63D-A1B2EEE6C3BF}"/>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473007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F0E5-BD0F-B849-B119-1FAF478E66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F4A7E-E6FE-BC4B-8FAE-E488EA882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1549A-C4A4-E543-A006-66F090F3C9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B4803D-0EBC-2E46-ACFE-83CAC4CF410F}"/>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6" name="Footer Placeholder 5">
            <a:extLst>
              <a:ext uri="{FF2B5EF4-FFF2-40B4-BE49-F238E27FC236}">
                <a16:creationId xmlns:a16="http://schemas.microsoft.com/office/drawing/2014/main" id="{177CA03C-4620-A744-A398-C601F9CCE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E9864-B3A9-D44C-82CF-CA84A0ADF792}"/>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84470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91CB-0E82-4942-AC84-7D82E53CC8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27C99-EBD9-564A-8C3B-5A5C51C6AD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900E7-4F26-2948-854B-6F8F13526C4C}"/>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5" name="Footer Placeholder 4">
            <a:extLst>
              <a:ext uri="{FF2B5EF4-FFF2-40B4-BE49-F238E27FC236}">
                <a16:creationId xmlns:a16="http://schemas.microsoft.com/office/drawing/2014/main" id="{0E899BC5-EA17-9040-98A3-56C679E4F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E04C8-DBD7-AD4A-AA98-ED89D6BED630}"/>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394737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243C3-94D2-6A40-9D62-6D2CD92C81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7C0B0A-1248-E843-B3D6-AC11E3C2D9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0D184-C475-A341-BD80-9599EA843064}"/>
              </a:ext>
            </a:extLst>
          </p:cNvPr>
          <p:cNvSpPr>
            <a:spLocks noGrp="1"/>
          </p:cNvSpPr>
          <p:nvPr>
            <p:ph type="dt" sz="half" idx="10"/>
          </p:nvPr>
        </p:nvSpPr>
        <p:spPr/>
        <p:txBody>
          <a:bodyPr/>
          <a:lstStyle/>
          <a:p>
            <a:fld id="{CEA78B72-6520-7C48-9EC9-C3366CDF2022}" type="datetimeFigureOut">
              <a:rPr lang="en-US" smtClean="0"/>
              <a:t>7/18/23</a:t>
            </a:fld>
            <a:endParaRPr lang="en-US"/>
          </a:p>
        </p:txBody>
      </p:sp>
      <p:sp>
        <p:nvSpPr>
          <p:cNvPr id="5" name="Footer Placeholder 4">
            <a:extLst>
              <a:ext uri="{FF2B5EF4-FFF2-40B4-BE49-F238E27FC236}">
                <a16:creationId xmlns:a16="http://schemas.microsoft.com/office/drawing/2014/main" id="{E0C2B153-A7DE-084C-B9B8-72137AF5A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9FC46-285D-5545-B6B3-D3BDE37925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003469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A333-2CB7-5048-81B6-8046E31981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875CA-FCB6-6B4C-A889-9E566258FB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354BDD-AACA-DF45-9BAF-BE35083BDD46}"/>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5" name="Footer Placeholder 4">
            <a:extLst>
              <a:ext uri="{FF2B5EF4-FFF2-40B4-BE49-F238E27FC236}">
                <a16:creationId xmlns:a16="http://schemas.microsoft.com/office/drawing/2014/main" id="{A6D35881-855E-3E49-BDBD-EFA49B6FD2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84B9D-6CE8-764B-8828-EF0BC8D8CDBD}"/>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507350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9066-43FD-C34F-B680-198F00292C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7381C8-10DF-4F40-8193-BF578DE4CB0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BB234-FED7-164A-AFF1-EBD36D216415}"/>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5" name="Footer Placeholder 4">
            <a:extLst>
              <a:ext uri="{FF2B5EF4-FFF2-40B4-BE49-F238E27FC236}">
                <a16:creationId xmlns:a16="http://schemas.microsoft.com/office/drawing/2014/main" id="{3EE3E851-49BC-8547-AA4B-8821A74E0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C7F1F-0382-6740-8F39-CC321E11BFC3}"/>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9668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7D5C-4BEF-6E41-8791-7082D27725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C9A54-89D1-0642-9896-3ECF4292A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09BD8A-BA8A-2946-A5D7-6DA730A70D7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5" name="Footer Placeholder 4">
            <a:extLst>
              <a:ext uri="{FF2B5EF4-FFF2-40B4-BE49-F238E27FC236}">
                <a16:creationId xmlns:a16="http://schemas.microsoft.com/office/drawing/2014/main" id="{F844977C-7CCB-694B-A9C9-1F68A10C4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4582BC-409E-5148-BB7E-C9DB642C1FE2}"/>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480046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3641-7C60-4642-BFEE-50E4A0413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1E2573-A84A-F049-B397-1D07572B8C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E6381-BA68-CF4F-8202-4CEC9DF5F811}"/>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5F33D-D2E7-C341-A1CA-D8DC7FC7109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6" name="Footer Placeholder 5">
            <a:extLst>
              <a:ext uri="{FF2B5EF4-FFF2-40B4-BE49-F238E27FC236}">
                <a16:creationId xmlns:a16="http://schemas.microsoft.com/office/drawing/2014/main" id="{0C1F8C02-8C85-F548-97D5-D4FBEB24D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1A0B22-F31D-D549-8072-836EB1EE1EB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830016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3E52-A1FB-924B-AE8A-17D4B55B151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907FCD-BA0A-C549-B501-CFE3FB0F3A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05928C-12CD-DC44-A8B1-EA08EA6162D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BAB19A-54AA-BF49-BCD2-59C112A0BB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9BF5BB-0BF6-ED49-B1A8-E7C05026DB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B8F31-7AFE-BE40-92FE-A9195C83710B}"/>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8" name="Footer Placeholder 7">
            <a:extLst>
              <a:ext uri="{FF2B5EF4-FFF2-40B4-BE49-F238E27FC236}">
                <a16:creationId xmlns:a16="http://schemas.microsoft.com/office/drawing/2014/main" id="{E7FC937C-6C6B-084B-9500-111AB153C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E8E42B-D76D-A544-BDEB-33ABCEF5805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796676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660C-22EF-B948-AF8D-96242F53E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6BB157-BD85-284A-AA81-8F53ECF5E83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4" name="Footer Placeholder 3">
            <a:extLst>
              <a:ext uri="{FF2B5EF4-FFF2-40B4-BE49-F238E27FC236}">
                <a16:creationId xmlns:a16="http://schemas.microsoft.com/office/drawing/2014/main" id="{9C61D091-725B-0C42-A734-E6A2D14D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DDBF9F4-73CE-CD49-A6B5-EA74B6CDAB0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11304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0F481-E25D-EE40-926F-CEF310CCC0A3}"/>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3" name="Footer Placeholder 2">
            <a:extLst>
              <a:ext uri="{FF2B5EF4-FFF2-40B4-BE49-F238E27FC236}">
                <a16:creationId xmlns:a16="http://schemas.microsoft.com/office/drawing/2014/main" id="{0EF618CA-4364-FD42-A5DE-559BAB430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A75E03-DB0F-6448-8AB0-B2FDC92029C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35623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658-19BD-7E4E-85CC-F61F7D51B91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0BB22-A9A5-3348-8B39-8948DFB2094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60CBF2-8E90-C347-B3CC-6E649843981E}"/>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5" name="Footer Placeholder 4">
            <a:extLst>
              <a:ext uri="{FF2B5EF4-FFF2-40B4-BE49-F238E27FC236}">
                <a16:creationId xmlns:a16="http://schemas.microsoft.com/office/drawing/2014/main" id="{03F15ABF-5318-3D46-8AC9-7DB6B31712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556873-625D-6A4E-A2BA-023E6F171CF6}"/>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65806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35A6-C395-B64B-9226-0F69B13C25A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62465-E4B6-DA4E-8F56-ECC210031E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7B8F41-030D-DA40-A61C-23B8CCE59A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810003-CDD0-FE41-939C-DE6FA6B49287}"/>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6" name="Footer Placeholder 5">
            <a:extLst>
              <a:ext uri="{FF2B5EF4-FFF2-40B4-BE49-F238E27FC236}">
                <a16:creationId xmlns:a16="http://schemas.microsoft.com/office/drawing/2014/main" id="{04E1AA0F-56FD-4E49-9F94-8639D71F9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929A80-A44B-254A-8AB6-FBF2C0573E5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761529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023C-2A8E-D04E-B859-C8D84E6258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83197-5812-134A-8DC0-3DB0624529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CDBF1-CFF5-8548-A0CA-71B5EF1B03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7E561-A3E9-3F4E-8FD6-D4BE4AF6204C}"/>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6" name="Footer Placeholder 5">
            <a:extLst>
              <a:ext uri="{FF2B5EF4-FFF2-40B4-BE49-F238E27FC236}">
                <a16:creationId xmlns:a16="http://schemas.microsoft.com/office/drawing/2014/main" id="{8E9BF000-BB18-7D41-8B78-256129C4D7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411A77-434D-AF4B-B3AD-AACFA91B6C7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67874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9BF1-A27A-7A49-ACBC-4517A88FD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AD5DB5-88AF-9446-BB2B-DFB990B117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B0620-F840-F942-8C30-6663B5AACD2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5" name="Footer Placeholder 4">
            <a:extLst>
              <a:ext uri="{FF2B5EF4-FFF2-40B4-BE49-F238E27FC236}">
                <a16:creationId xmlns:a16="http://schemas.microsoft.com/office/drawing/2014/main" id="{9C121ED9-F275-494E-800D-7A35C46067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2E177-8431-4547-A691-A3EF8B1438B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1982690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ABA1A8-A74A-F549-B974-A197CCF2BF6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B38FF-10B8-2B4A-9ECA-FFEDE21E95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410EA-BB45-714A-938A-960010D14CA2}"/>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7/18/23</a:t>
            </a:fld>
            <a:endParaRPr lang="en-US"/>
          </a:p>
        </p:txBody>
      </p:sp>
      <p:sp>
        <p:nvSpPr>
          <p:cNvPr id="5" name="Footer Placeholder 4">
            <a:extLst>
              <a:ext uri="{FF2B5EF4-FFF2-40B4-BE49-F238E27FC236}">
                <a16:creationId xmlns:a16="http://schemas.microsoft.com/office/drawing/2014/main" id="{662741AD-6708-F940-84CB-5649C6E28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F0213-3B9A-5745-BFFA-9F62C1C73981}"/>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24661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163A-C618-4646-A4B8-2657108A5F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AB958B-EF6E-2345-9426-79D0AE433804}"/>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566E4-1841-0945-AE1A-E25B51E8E63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3469C-5574-E145-A33A-6F8080BF2CF0}"/>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6" name="Footer Placeholder 5">
            <a:extLst>
              <a:ext uri="{FF2B5EF4-FFF2-40B4-BE49-F238E27FC236}">
                <a16:creationId xmlns:a16="http://schemas.microsoft.com/office/drawing/2014/main" id="{D676E3F9-16F1-9C4E-B644-1962CC7E4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CB029-CDCB-424D-9449-F68571D8DE62}"/>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591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B11A-682E-9846-8BCA-29AB969DE4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8174738-AE95-B542-AF61-FB10DF56B8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29BB3D-44F6-F548-A814-7836CF09DFEF}"/>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83535-E38F-3C4A-9CAE-86C52321E8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27598E-FE61-9B4F-9B08-C60F14A968EF}"/>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1AC350-7F28-724A-A096-C12DE19EE44B}"/>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8" name="Footer Placeholder 7">
            <a:extLst>
              <a:ext uri="{FF2B5EF4-FFF2-40B4-BE49-F238E27FC236}">
                <a16:creationId xmlns:a16="http://schemas.microsoft.com/office/drawing/2014/main" id="{9C0ABCF8-1F76-874A-B4F0-0206D8DE7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D456734-E543-2343-BD4A-6203B96EA4E4}"/>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58899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4657-B169-534D-953C-A12653DF79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FE017F-0205-BB4B-B668-B87E5D8DAA9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4" name="Footer Placeholder 3">
            <a:extLst>
              <a:ext uri="{FF2B5EF4-FFF2-40B4-BE49-F238E27FC236}">
                <a16:creationId xmlns:a16="http://schemas.microsoft.com/office/drawing/2014/main" id="{AAB9C329-99DD-E64D-A3B0-55E68E6294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9BE883-C6F5-7C40-97DE-C5B9A24EEED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71852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5F3F4-1FFC-9845-BE9F-83473FCC493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3" name="Footer Placeholder 2">
            <a:extLst>
              <a:ext uri="{FF2B5EF4-FFF2-40B4-BE49-F238E27FC236}">
                <a16:creationId xmlns:a16="http://schemas.microsoft.com/office/drawing/2014/main" id="{EDC81A09-3A44-DA4D-A70F-318D3713B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A72DF2-2AB0-C145-85E3-913AFAB4B138}"/>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21355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FD71-D705-064F-B501-ABAF00C0AF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C4C072-17E2-BB4C-8851-04E8787277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11D34-F2E2-6442-B4BF-06C14EDDE3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F6CB6B-BB4F-AA4F-A52B-99007173A45C}"/>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6" name="Footer Placeholder 5">
            <a:extLst>
              <a:ext uri="{FF2B5EF4-FFF2-40B4-BE49-F238E27FC236}">
                <a16:creationId xmlns:a16="http://schemas.microsoft.com/office/drawing/2014/main" id="{F340AF8A-13FA-FE4F-8343-897FA0663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F2CAE-896A-4646-A26E-566B69367E0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29463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D727-2B92-7E4A-9769-A50707EC79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FF1DC-A61D-6F49-84B2-CCF218574C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B2CEE-91E6-2544-A5B0-59F662732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A1B5BE-CB7A-AC48-9373-68E2C9E57422}"/>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7/18/23</a:t>
            </a:fld>
            <a:endParaRPr lang="en-US"/>
          </a:p>
        </p:txBody>
      </p:sp>
      <p:sp>
        <p:nvSpPr>
          <p:cNvPr id="6" name="Footer Placeholder 5">
            <a:extLst>
              <a:ext uri="{FF2B5EF4-FFF2-40B4-BE49-F238E27FC236}">
                <a16:creationId xmlns:a16="http://schemas.microsoft.com/office/drawing/2014/main" id="{654DCD57-20F8-D945-9989-F894F2525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319BDB-5FD5-BE49-831E-92940A25554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93391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3537A-8A4C-0143-8D46-089F62AAA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26F327DD-3AB4-2649-9474-0805BB9D61F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3026" y="1800964"/>
            <a:ext cx="2799149" cy="2799149"/>
          </a:xfrm>
          <a:prstGeom prst="rect">
            <a:avLst/>
          </a:prstGeom>
        </p:spPr>
      </p:pic>
      <p:sp>
        <p:nvSpPr>
          <p:cNvPr id="6" name="Rectangle 5">
            <a:extLst>
              <a:ext uri="{FF2B5EF4-FFF2-40B4-BE49-F238E27FC236}">
                <a16:creationId xmlns:a16="http://schemas.microsoft.com/office/drawing/2014/main" id="{36A4CEF3-5455-0943-B2B6-B491C8823EEF}"/>
              </a:ext>
            </a:extLst>
          </p:cNvPr>
          <p:cNvSpPr/>
          <p:nvPr userDrawn="1"/>
        </p:nvSpPr>
        <p:spPr>
          <a:xfrm>
            <a:off x="3487479" y="1475194"/>
            <a:ext cx="8704521" cy="386235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BBCE12-BF67-6B4B-A024-868559619427}"/>
              </a:ext>
            </a:extLst>
          </p:cNvPr>
          <p:cNvSpPr/>
          <p:nvPr userDrawn="1"/>
        </p:nvSpPr>
        <p:spPr>
          <a:xfrm>
            <a:off x="3487479" y="5337544"/>
            <a:ext cx="8704522" cy="384050"/>
          </a:xfrm>
          <a:prstGeom prst="rect">
            <a:avLst/>
          </a:prstGeom>
          <a:gradFill flip="none" rotWithShape="1">
            <a:gsLst>
              <a:gs pos="16000">
                <a:srgbClr val="9C0000"/>
              </a:gs>
              <a:gs pos="43000">
                <a:srgbClr val="C00000"/>
              </a:gs>
              <a:gs pos="99000">
                <a:srgbClr val="F2CA20">
                  <a:lumMod val="90000"/>
                  <a:alpha val="8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19325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101F47-4B88-CA43-863C-0BCC2733DE0B}"/>
              </a:ext>
            </a:extLst>
          </p:cNvPr>
          <p:cNvPicPr>
            <a:picLocks noChangeAspect="1"/>
          </p:cNvPicPr>
          <p:nvPr userDrawn="1"/>
        </p:nvPicPr>
        <p:blipFill>
          <a:blip r:embed="rId13"/>
          <a:stretch>
            <a:fillRect/>
          </a:stretch>
        </p:blipFill>
        <p:spPr>
          <a:xfrm>
            <a:off x="0" y="6242659"/>
            <a:ext cx="12192000" cy="635000"/>
          </a:xfrm>
          <a:prstGeom prst="rect">
            <a:avLst/>
          </a:prstGeom>
        </p:spPr>
      </p:pic>
      <p:sp>
        <p:nvSpPr>
          <p:cNvPr id="2" name="Title Placeholder 1">
            <a:extLst>
              <a:ext uri="{FF2B5EF4-FFF2-40B4-BE49-F238E27FC236}">
                <a16:creationId xmlns:a16="http://schemas.microsoft.com/office/drawing/2014/main" id="{895A33D6-D6F3-1846-AFB6-993119D0F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4DB48D-49A5-DA4B-907D-9BA628E41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F9E8AA-F1C7-0D48-AE56-7B7D0BD5F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78B72-6520-7C48-9EC9-C3366CDF2022}" type="datetimeFigureOut">
              <a:rPr lang="en-US" smtClean="0"/>
              <a:t>7/18/23</a:t>
            </a:fld>
            <a:endParaRPr lang="en-US"/>
          </a:p>
        </p:txBody>
      </p:sp>
      <p:sp>
        <p:nvSpPr>
          <p:cNvPr id="5" name="Footer Placeholder 4">
            <a:extLst>
              <a:ext uri="{FF2B5EF4-FFF2-40B4-BE49-F238E27FC236}">
                <a16:creationId xmlns:a16="http://schemas.microsoft.com/office/drawing/2014/main" id="{90A67A56-C345-BC4B-9CA9-B380E4F87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085126-2EE4-0346-9663-F89A8510AE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EE7E8-58BE-694D-B916-CD3E98271B6F}" type="slidenum">
              <a:rPr lang="en-US" smtClean="0"/>
              <a:t>‹#›</a:t>
            </a:fld>
            <a:endParaRPr lang="en-US"/>
          </a:p>
        </p:txBody>
      </p:sp>
      <p:sp>
        <p:nvSpPr>
          <p:cNvPr id="8" name="Rectangle 7">
            <a:extLst>
              <a:ext uri="{FF2B5EF4-FFF2-40B4-BE49-F238E27FC236}">
                <a16:creationId xmlns:a16="http://schemas.microsoft.com/office/drawing/2014/main" id="{EF50EEC6-258B-B04B-8D2F-AE39B527D255}"/>
              </a:ext>
            </a:extLst>
          </p:cNvPr>
          <p:cNvSpPr/>
          <p:nvPr userDrawn="1"/>
        </p:nvSpPr>
        <p:spPr>
          <a:xfrm>
            <a:off x="10868608" y="0"/>
            <a:ext cx="970384" cy="970384"/>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57067" y="-64332"/>
            <a:ext cx="1034716" cy="1034716"/>
          </a:xfrm>
          <a:prstGeom prst="rect">
            <a:avLst/>
          </a:prstGeom>
        </p:spPr>
      </p:pic>
      <p:sp>
        <p:nvSpPr>
          <p:cNvPr id="10" name="TextBox 9">
            <a:extLst>
              <a:ext uri="{FF2B5EF4-FFF2-40B4-BE49-F238E27FC236}">
                <a16:creationId xmlns:a16="http://schemas.microsoft.com/office/drawing/2014/main" id="{45A67430-E954-1146-960D-CFAD9A660D84}"/>
              </a:ext>
            </a:extLst>
          </p:cNvPr>
          <p:cNvSpPr txBox="1"/>
          <p:nvPr userDrawn="1"/>
        </p:nvSpPr>
        <p:spPr>
          <a:xfrm>
            <a:off x="185530" y="6362241"/>
            <a:ext cx="4691743" cy="369332"/>
          </a:xfrm>
          <a:prstGeom prst="rect">
            <a:avLst/>
          </a:prstGeom>
          <a:noFill/>
        </p:spPr>
        <p:txBody>
          <a:bodyPr wrap="square" rtlCol="0">
            <a:spAutoFit/>
          </a:bodyPr>
          <a:lstStyle/>
          <a:p>
            <a:r>
              <a:rPr lang="en-PH" sz="1800" kern="1200" dirty="0">
                <a:solidFill>
                  <a:schemeClr val="bg1"/>
                </a:solidFill>
                <a:effectLst/>
                <a:latin typeface="Montserrat Medium" pitchFamily="2" charset="77"/>
                <a:ea typeface="+mn-ea"/>
                <a:cs typeface="+mn-cs"/>
              </a:rPr>
              <a:t>Rex Curriculum Resource </a:t>
            </a:r>
          </a:p>
        </p:txBody>
      </p:sp>
      <p:sp>
        <p:nvSpPr>
          <p:cNvPr id="12" name="TextBox 11">
            <a:extLst>
              <a:ext uri="{FF2B5EF4-FFF2-40B4-BE49-F238E27FC236}">
                <a16:creationId xmlns:a16="http://schemas.microsoft.com/office/drawing/2014/main" id="{0DA7BAE3-1328-D34C-90D4-DC955FE34F07}"/>
              </a:ext>
            </a:extLst>
          </p:cNvPr>
          <p:cNvSpPr txBox="1"/>
          <p:nvPr userDrawn="1"/>
        </p:nvSpPr>
        <p:spPr>
          <a:xfrm>
            <a:off x="9452660" y="6352143"/>
            <a:ext cx="2623284" cy="369332"/>
          </a:xfrm>
          <a:prstGeom prst="rect">
            <a:avLst/>
          </a:prstGeom>
          <a:noFill/>
        </p:spPr>
        <p:txBody>
          <a:bodyPr wrap="square" rtlCol="0">
            <a:spAutoFit/>
          </a:bodyPr>
          <a:lstStyle/>
          <a:p>
            <a:r>
              <a:rPr lang="en-PH" sz="1800" b="0" kern="1200" dirty="0">
                <a:solidFill>
                  <a:schemeClr val="bg1"/>
                </a:solidFill>
                <a:effectLst/>
                <a:latin typeface="Montserrat Medium" pitchFamily="2" charset="77"/>
                <a:ea typeface="+mn-ea"/>
                <a:cs typeface="+mn-cs"/>
              </a:rPr>
              <a:t>WWW.REX.COM.PH</a:t>
            </a:r>
            <a:endParaRPr lang="en-PH" sz="18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70653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New REX Education Mission Logo V.png" descr="New REX Education Mission Logo V.png"/>
          <p:cNvPicPr>
            <a:picLocks noChangeAspect="1"/>
          </p:cNvPicPr>
          <p:nvPr userDrawn="1"/>
        </p:nvPicPr>
        <p:blipFill>
          <a:blip r:embed="rId13">
            <a:extLst/>
          </a:blip>
          <a:stretch>
            <a:fillRect/>
          </a:stretch>
        </p:blipFill>
        <p:spPr>
          <a:xfrm>
            <a:off x="2755939" y="1508902"/>
            <a:ext cx="6616364" cy="3384894"/>
          </a:xfrm>
          <a:prstGeom prst="rect">
            <a:avLst/>
          </a:prstGeom>
          <a:ln w="12700">
            <a:miter lim="400000"/>
          </a:ln>
        </p:spPr>
      </p:pic>
    </p:spTree>
    <p:extLst>
      <p:ext uri="{BB962C8B-B14F-4D97-AF65-F5344CB8AC3E}">
        <p14:creationId xmlns:p14="http://schemas.microsoft.com/office/powerpoint/2010/main" val="2820531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5.tiff"/><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3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64826F-9698-C044-8B09-B880D705E0C1}"/>
              </a:ext>
            </a:extLst>
          </p:cNvPr>
          <p:cNvSpPr txBox="1"/>
          <p:nvPr/>
        </p:nvSpPr>
        <p:spPr>
          <a:xfrm>
            <a:off x="4306044" y="3105834"/>
            <a:ext cx="7495309" cy="646331"/>
          </a:xfrm>
          <a:prstGeom prst="rect">
            <a:avLst/>
          </a:prstGeom>
          <a:noFill/>
        </p:spPr>
        <p:txBody>
          <a:bodyPr wrap="square" rtlCol="0">
            <a:spAutoFit/>
          </a:bodyPr>
          <a:lstStyle/>
          <a:p>
            <a:pPr algn="ctr"/>
            <a:r>
              <a:rPr lang="en-US" sz="3600" b="1" dirty="0">
                <a:solidFill>
                  <a:schemeClr val="bg1"/>
                </a:solidFill>
                <a:latin typeface="Montserrat Medium" pitchFamily="2" charset="77"/>
              </a:rPr>
              <a:t>Relations and Functions</a:t>
            </a:r>
          </a:p>
        </p:txBody>
      </p:sp>
    </p:spTree>
    <p:extLst>
      <p:ext uri="{BB962C8B-B14F-4D97-AF65-F5344CB8AC3E}">
        <p14:creationId xmlns:p14="http://schemas.microsoft.com/office/powerpoint/2010/main" val="115434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8" name="Content Placeholder 7">
            <a:extLst>
              <a:ext uri="{FF2B5EF4-FFF2-40B4-BE49-F238E27FC236}">
                <a16:creationId xmlns:a16="http://schemas.microsoft.com/office/drawing/2014/main" id="{28A25534-8D1F-1B47-AB57-5189F569ABB8}"/>
              </a:ext>
            </a:extLst>
          </p:cNvPr>
          <p:cNvSpPr>
            <a:spLocks noGrp="1"/>
          </p:cNvSpPr>
          <p:nvPr>
            <p:ph idx="1"/>
          </p:nvPr>
        </p:nvSpPr>
        <p:spPr>
          <a:xfrm>
            <a:off x="667752" y="1825625"/>
            <a:ext cx="11315701" cy="4351338"/>
          </a:xfrm>
        </p:spPr>
        <p:txBody>
          <a:bodyPr/>
          <a:lstStyle/>
          <a:p>
            <a:pPr marL="0" indent="0">
              <a:buNone/>
            </a:pPr>
            <a:r>
              <a:rPr lang="en-US" b="1" dirty="0"/>
              <a:t>Characteristics of a Function</a:t>
            </a:r>
          </a:p>
          <a:p>
            <a:pPr marL="514350" indent="-514350">
              <a:buFont typeface="+mj-lt"/>
              <a:buAutoNum type="arabicPeriod"/>
            </a:pPr>
            <a:r>
              <a:rPr lang="en-PH" dirty="0"/>
              <a:t>Each element in domain </a:t>
            </a:r>
            <a:r>
              <a:rPr lang="en-PH" i="1" dirty="0"/>
              <a:t>x</a:t>
            </a:r>
            <a:r>
              <a:rPr lang="en-PH" dirty="0"/>
              <a:t> must be matched with exactly one element in range </a:t>
            </a:r>
            <a:r>
              <a:rPr lang="en-PH" i="1" dirty="0"/>
              <a:t>y</a:t>
            </a:r>
            <a:r>
              <a:rPr lang="en-PH" dirty="0"/>
              <a:t>.</a:t>
            </a:r>
          </a:p>
          <a:p>
            <a:pPr marL="514350" indent="-514350">
              <a:buFont typeface="+mj-lt"/>
              <a:buAutoNum type="arabicPeriod"/>
            </a:pPr>
            <a:r>
              <a:rPr lang="en-PH" dirty="0"/>
              <a:t>Some elements in </a:t>
            </a:r>
            <a:r>
              <a:rPr lang="en-PH" i="1" dirty="0"/>
              <a:t>y</a:t>
            </a:r>
            <a:r>
              <a:rPr lang="en-PH" dirty="0"/>
              <a:t> may not be matched with any element in </a:t>
            </a:r>
            <a:r>
              <a:rPr lang="en-PH" i="1" dirty="0"/>
              <a:t>x</a:t>
            </a:r>
            <a:r>
              <a:rPr lang="en-PH" dirty="0"/>
              <a:t>.</a:t>
            </a:r>
          </a:p>
          <a:p>
            <a:pPr marL="514350" indent="-514350">
              <a:buFont typeface="+mj-lt"/>
              <a:buAutoNum type="arabicPeriod"/>
            </a:pPr>
            <a:r>
              <a:rPr lang="en-PH" dirty="0"/>
              <a:t>Two or more elements in </a:t>
            </a:r>
            <a:r>
              <a:rPr lang="en-PH" i="1" dirty="0"/>
              <a:t>x</a:t>
            </a:r>
            <a:r>
              <a:rPr lang="en-PH" dirty="0"/>
              <a:t> may be matched with the same element in </a:t>
            </a:r>
            <a:r>
              <a:rPr lang="en-PH" i="1" dirty="0"/>
              <a:t>y</a:t>
            </a:r>
            <a:r>
              <a:rPr lang="en-PH" dirty="0"/>
              <a:t>.	A function can be represented in different ways, namely:</a:t>
            </a:r>
          </a:p>
          <a:p>
            <a:pPr marL="1371600" lvl="3" indent="0">
              <a:buNone/>
            </a:pPr>
            <a:r>
              <a:rPr lang="en-PH" dirty="0"/>
              <a:t>a.   a table of values		c.   a graph</a:t>
            </a:r>
          </a:p>
          <a:p>
            <a:pPr marL="1371600" lvl="3" indent="0">
              <a:buNone/>
            </a:pPr>
            <a:r>
              <a:rPr lang="en-PH" dirty="0"/>
              <a:t>b.   ordered pairs		d.   an equation</a:t>
            </a:r>
          </a:p>
          <a:p>
            <a:pPr marL="0" indent="0">
              <a:buNone/>
            </a:pPr>
            <a:endParaRPr lang="en-PH" dirty="0"/>
          </a:p>
          <a:p>
            <a:pPr marL="0" indent="0">
              <a:buNone/>
            </a:pPr>
            <a:endParaRPr lang="en-US" b="1" dirty="0"/>
          </a:p>
        </p:txBody>
      </p:sp>
    </p:spTree>
    <p:extLst>
      <p:ext uri="{BB962C8B-B14F-4D97-AF65-F5344CB8AC3E}">
        <p14:creationId xmlns:p14="http://schemas.microsoft.com/office/powerpoint/2010/main" val="1118650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F199D21B-6E49-674A-BBEC-7B9C895B6B82}"/>
              </a:ext>
            </a:extLst>
          </p:cNvPr>
          <p:cNvSpPr>
            <a:spLocks noGrp="1"/>
          </p:cNvSpPr>
          <p:nvPr>
            <p:ph idx="1"/>
          </p:nvPr>
        </p:nvSpPr>
        <p:spPr/>
        <p:txBody>
          <a:bodyPr/>
          <a:lstStyle/>
          <a:p>
            <a:pPr marL="514350" indent="-514350">
              <a:buFont typeface="+mj-lt"/>
              <a:buAutoNum type="alphaLcPeriod"/>
            </a:pPr>
            <a:r>
              <a:rPr lang="en-US" b="1" dirty="0"/>
              <a:t>Table of Values:</a:t>
            </a:r>
          </a:p>
          <a:p>
            <a:pPr marL="514350" indent="-514350">
              <a:buFont typeface="+mj-lt"/>
              <a:buAutoNum type="alphaLcPeriod"/>
            </a:pPr>
            <a:endParaRPr lang="en-US" b="1" dirty="0"/>
          </a:p>
          <a:p>
            <a:pPr marL="514350" indent="-514350">
              <a:buFont typeface="+mj-lt"/>
              <a:buAutoNum type="alphaLcPeriod"/>
            </a:pPr>
            <a:endParaRPr lang="en-US" b="1" dirty="0"/>
          </a:p>
          <a:p>
            <a:pPr marL="514350" indent="-514350">
              <a:buFont typeface="+mj-lt"/>
              <a:buAutoNum type="alphaLcPeriod"/>
            </a:pPr>
            <a:endParaRPr lang="en-US" b="1" dirty="0"/>
          </a:p>
          <a:p>
            <a:pPr marL="514350" indent="-514350">
              <a:buFont typeface="+mj-lt"/>
              <a:buAutoNum type="alphaLcPeriod"/>
            </a:pPr>
            <a:r>
              <a:rPr lang="en-US" b="1" dirty="0"/>
              <a:t>Ordered Pairs:</a:t>
            </a:r>
          </a:p>
          <a:p>
            <a:pPr marL="0" indent="0">
              <a:buNone/>
            </a:pPr>
            <a:r>
              <a:rPr lang="en-US" dirty="0"/>
              <a:t>	{(50, 35), (100, 70), (150, 105), (200, 140), (250, 175), (300, 210), 	(350, 245)}</a:t>
            </a:r>
          </a:p>
          <a:p>
            <a:pPr marL="0" indent="0">
              <a:buNone/>
            </a:pPr>
            <a:endParaRPr lang="en-US" dirty="0"/>
          </a:p>
        </p:txBody>
      </p:sp>
      <p:graphicFrame>
        <p:nvGraphicFramePr>
          <p:cNvPr id="5" name="Table 4">
            <a:extLst>
              <a:ext uri="{FF2B5EF4-FFF2-40B4-BE49-F238E27FC236}">
                <a16:creationId xmlns:a16="http://schemas.microsoft.com/office/drawing/2014/main" id="{9F90C743-9A70-7449-80BD-4AD9A366A5D5}"/>
              </a:ext>
            </a:extLst>
          </p:cNvPr>
          <p:cNvGraphicFramePr>
            <a:graphicFrameLocks noGrp="1"/>
          </p:cNvGraphicFramePr>
          <p:nvPr>
            <p:extLst>
              <p:ext uri="{D42A27DB-BD31-4B8C-83A1-F6EECF244321}">
                <p14:modId xmlns:p14="http://schemas.microsoft.com/office/powerpoint/2010/main" val="248662130"/>
              </p:ext>
            </p:extLst>
          </p:nvPr>
        </p:nvGraphicFramePr>
        <p:xfrm>
          <a:off x="860925" y="2636520"/>
          <a:ext cx="10111875" cy="792480"/>
        </p:xfrm>
        <a:graphic>
          <a:graphicData uri="http://schemas.openxmlformats.org/drawingml/2006/table">
            <a:tbl>
              <a:tblPr firstRow="1" bandRow="1">
                <a:tableStyleId>{5C22544A-7EE6-4342-B048-85BDC9FD1C3A}</a:tableStyleId>
              </a:tblPr>
              <a:tblGrid>
                <a:gridCol w="2844801">
                  <a:extLst>
                    <a:ext uri="{9D8B030D-6E8A-4147-A177-3AD203B41FA5}">
                      <a16:colId xmlns:a16="http://schemas.microsoft.com/office/drawing/2014/main" val="147085654"/>
                    </a:ext>
                  </a:extLst>
                </a:gridCol>
                <a:gridCol w="1122948">
                  <a:extLst>
                    <a:ext uri="{9D8B030D-6E8A-4147-A177-3AD203B41FA5}">
                      <a16:colId xmlns:a16="http://schemas.microsoft.com/office/drawing/2014/main" val="4214633765"/>
                    </a:ext>
                  </a:extLst>
                </a:gridCol>
                <a:gridCol w="1128041">
                  <a:extLst>
                    <a:ext uri="{9D8B030D-6E8A-4147-A177-3AD203B41FA5}">
                      <a16:colId xmlns:a16="http://schemas.microsoft.com/office/drawing/2014/main" val="180815642"/>
                    </a:ext>
                  </a:extLst>
                </a:gridCol>
                <a:gridCol w="1095261">
                  <a:extLst>
                    <a:ext uri="{9D8B030D-6E8A-4147-A177-3AD203B41FA5}">
                      <a16:colId xmlns:a16="http://schemas.microsoft.com/office/drawing/2014/main" val="2393520288"/>
                    </a:ext>
                  </a:extLst>
                </a:gridCol>
                <a:gridCol w="1018129">
                  <a:extLst>
                    <a:ext uri="{9D8B030D-6E8A-4147-A177-3AD203B41FA5}">
                      <a16:colId xmlns:a16="http://schemas.microsoft.com/office/drawing/2014/main" val="3552033285"/>
                    </a:ext>
                  </a:extLst>
                </a:gridCol>
                <a:gridCol w="1033555">
                  <a:extLst>
                    <a:ext uri="{9D8B030D-6E8A-4147-A177-3AD203B41FA5}">
                      <a16:colId xmlns:a16="http://schemas.microsoft.com/office/drawing/2014/main" val="2872746119"/>
                    </a:ext>
                  </a:extLst>
                </a:gridCol>
                <a:gridCol w="1018129">
                  <a:extLst>
                    <a:ext uri="{9D8B030D-6E8A-4147-A177-3AD203B41FA5}">
                      <a16:colId xmlns:a16="http://schemas.microsoft.com/office/drawing/2014/main" val="3665263489"/>
                    </a:ext>
                  </a:extLst>
                </a:gridCol>
                <a:gridCol w="851011">
                  <a:extLst>
                    <a:ext uri="{9D8B030D-6E8A-4147-A177-3AD203B41FA5}">
                      <a16:colId xmlns:a16="http://schemas.microsoft.com/office/drawing/2014/main" val="2886929031"/>
                    </a:ext>
                  </a:extLst>
                </a:gridCol>
              </a:tblGrid>
              <a:tr h="0">
                <a:tc>
                  <a:txBody>
                    <a:bodyPr/>
                    <a:lstStyle/>
                    <a:p>
                      <a:pPr algn="ctr"/>
                      <a:r>
                        <a:rPr lang="en-US" sz="2000" b="0" dirty="0">
                          <a:solidFill>
                            <a:schemeClr val="tx1"/>
                          </a:solidFill>
                        </a:rPr>
                        <a:t>Marked Price (₱</a:t>
                      </a:r>
                      <a:r>
                        <a:rPr lang="en-US" sz="2000" b="0" i="1" dirty="0">
                          <a:solidFill>
                            <a:schemeClr val="tx1"/>
                          </a:solidFill>
                        </a:rPr>
                        <a:t>x</a:t>
                      </a:r>
                      <a:r>
                        <a:rPr lang="en-US" sz="2000" b="0" i="0" dirty="0">
                          <a:solidFill>
                            <a:schemeClr val="tx1"/>
                          </a:solidFill>
                        </a:rPr>
                        <a:t>)</a:t>
                      </a:r>
                      <a:endParaRPr 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093704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Selling Price (₱</a:t>
                      </a:r>
                      <a:r>
                        <a:rPr lang="en-US" sz="2000" b="0" i="1" dirty="0">
                          <a:solidFill>
                            <a:schemeClr val="tx1"/>
                          </a:solidFill>
                        </a:rPr>
                        <a:t>y</a:t>
                      </a:r>
                      <a:r>
                        <a:rPr lang="en-US" sz="2000" b="0" i="0" dirty="0">
                          <a:solidFill>
                            <a:schemeClr val="tx1"/>
                          </a:solidFill>
                        </a:rPr>
                        <a:t>)</a:t>
                      </a:r>
                      <a:endParaRPr 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0458848"/>
                  </a:ext>
                </a:extLst>
              </a:tr>
            </a:tbl>
          </a:graphicData>
        </a:graphic>
      </p:graphicFrame>
    </p:spTree>
    <p:extLst>
      <p:ext uri="{BB962C8B-B14F-4D97-AF65-F5344CB8AC3E}">
        <p14:creationId xmlns:p14="http://schemas.microsoft.com/office/powerpoint/2010/main" val="1869419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F199D21B-6E49-674A-BBEC-7B9C895B6B82}"/>
              </a:ext>
            </a:extLst>
          </p:cNvPr>
          <p:cNvSpPr>
            <a:spLocks noGrp="1"/>
          </p:cNvSpPr>
          <p:nvPr>
            <p:ph idx="1"/>
          </p:nvPr>
        </p:nvSpPr>
        <p:spPr>
          <a:xfrm>
            <a:off x="838200" y="1825625"/>
            <a:ext cx="3910263" cy="4351338"/>
          </a:xfrm>
        </p:spPr>
        <p:txBody>
          <a:bodyPr/>
          <a:lstStyle/>
          <a:p>
            <a:pPr marL="514350" indent="-514350">
              <a:buFont typeface="+mj-lt"/>
              <a:buAutoNum type="alphaLcPeriod" startAt="3"/>
            </a:pPr>
            <a:r>
              <a:rPr lang="en-US" b="1" dirty="0"/>
              <a:t>Table of Values:</a:t>
            </a:r>
          </a:p>
          <a:p>
            <a:pPr marL="514350" indent="-514350">
              <a:buFont typeface="+mj-lt"/>
              <a:buAutoNum type="alphaLcPeriod" startAt="3"/>
            </a:pPr>
            <a:endParaRPr lang="en-US" b="1" dirty="0"/>
          </a:p>
          <a:p>
            <a:pPr marL="514350" indent="-514350">
              <a:buFont typeface="+mj-lt"/>
              <a:buAutoNum type="alphaLcPeriod" startAt="3"/>
            </a:pPr>
            <a:endParaRPr lang="en-US" b="1" dirty="0"/>
          </a:p>
          <a:p>
            <a:pPr marL="0" indent="0">
              <a:buNone/>
            </a:pPr>
            <a:endParaRPr lang="en-US" b="1" dirty="0"/>
          </a:p>
        </p:txBody>
      </p:sp>
      <p:sp>
        <p:nvSpPr>
          <p:cNvPr id="6" name="Content Placeholder 3">
            <a:extLst>
              <a:ext uri="{FF2B5EF4-FFF2-40B4-BE49-F238E27FC236}">
                <a16:creationId xmlns:a16="http://schemas.microsoft.com/office/drawing/2014/main" id="{F4D1B206-939B-4E4B-913F-0529891DB358}"/>
              </a:ext>
            </a:extLst>
          </p:cNvPr>
          <p:cNvSpPr txBox="1">
            <a:spLocks/>
          </p:cNvSpPr>
          <p:nvPr/>
        </p:nvSpPr>
        <p:spPr>
          <a:xfrm>
            <a:off x="5486401" y="1825625"/>
            <a:ext cx="5867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buFont typeface="+mj-lt"/>
              <a:buAutoNum type="alphaLcPeriod" startAt="4"/>
            </a:pPr>
            <a:r>
              <a:rPr lang="en-US" b="1" dirty="0"/>
              <a:t>Equation: </a:t>
            </a:r>
            <a:r>
              <a:rPr lang="en-US" i="1" dirty="0"/>
              <a:t>y = – </a:t>
            </a:r>
            <a:r>
              <a:rPr lang="en-US" dirty="0"/>
              <a:t>0.3</a:t>
            </a:r>
            <a:r>
              <a:rPr lang="en-US" i="1" dirty="0"/>
              <a:t>x</a:t>
            </a:r>
            <a:r>
              <a:rPr lang="en-US" dirty="0"/>
              <a:t> or </a:t>
            </a:r>
            <a:r>
              <a:rPr lang="en-US" i="1" dirty="0"/>
              <a:t>y </a:t>
            </a:r>
            <a:r>
              <a:rPr lang="en-US" dirty="0"/>
              <a:t>= 0.7</a:t>
            </a:r>
            <a:r>
              <a:rPr lang="en-US" i="1" dirty="0"/>
              <a:t>x</a:t>
            </a:r>
            <a:endParaRPr lang="en-US" b="1" dirty="0"/>
          </a:p>
          <a:p>
            <a:pPr marL="0" indent="0" algn="just">
              <a:buNone/>
            </a:pPr>
            <a:r>
              <a:rPr lang="en-PH" dirty="0"/>
              <a:t>	The selling price is computed by multiplying the discount (30%) to the marked price (</a:t>
            </a:r>
            <a:r>
              <a:rPr lang="en-PH" i="1" dirty="0"/>
              <a:t>x</a:t>
            </a:r>
            <a:r>
              <a:rPr lang="en-PH" dirty="0"/>
              <a:t>) and subtracting this amount from the marked price which is given by </a:t>
            </a:r>
            <a:r>
              <a:rPr lang="en-PH" i="1" dirty="0"/>
              <a:t>y</a:t>
            </a:r>
            <a:r>
              <a:rPr lang="en-PH" dirty="0"/>
              <a:t> = </a:t>
            </a:r>
            <a:r>
              <a:rPr lang="en-PH" i="1" dirty="0"/>
              <a:t>x</a:t>
            </a:r>
            <a:r>
              <a:rPr lang="en-PH" dirty="0"/>
              <a:t> - 0.3</a:t>
            </a:r>
            <a:r>
              <a:rPr lang="en-PH" i="1" dirty="0"/>
              <a:t>x</a:t>
            </a:r>
            <a:r>
              <a:rPr lang="en-PH" dirty="0"/>
              <a:t>. Likewise, the selling price can also be computed by getting 70% of the marked price which can be written as </a:t>
            </a:r>
            <a:r>
              <a:rPr lang="en-PH" i="1" dirty="0"/>
              <a:t>y</a:t>
            </a:r>
            <a:r>
              <a:rPr lang="en-PH" dirty="0"/>
              <a:t> = 0.7</a:t>
            </a:r>
            <a:r>
              <a:rPr lang="en-PH" i="1" dirty="0"/>
              <a:t>x</a:t>
            </a:r>
            <a:r>
              <a:rPr lang="en-PH" dirty="0"/>
              <a:t>.</a:t>
            </a:r>
            <a:endParaRPr lang="en-US" b="1" dirty="0"/>
          </a:p>
          <a:p>
            <a:pPr marL="514350" indent="-514350" algn="just">
              <a:buFont typeface="+mj-lt"/>
              <a:buAutoNum type="alphaLcPeriod" startAt="4"/>
            </a:pPr>
            <a:endParaRPr lang="en-US" b="1" dirty="0"/>
          </a:p>
          <a:p>
            <a:pPr marL="0" indent="0" algn="just">
              <a:buFont typeface="Arial" panose="020B0604020202020204" pitchFamily="34" charset="0"/>
              <a:buNone/>
            </a:pPr>
            <a:endParaRPr lang="en-US" b="1" dirty="0"/>
          </a:p>
        </p:txBody>
      </p:sp>
      <p:pic>
        <p:nvPicPr>
          <p:cNvPr id="11" name="Picture 10">
            <a:extLst>
              <a:ext uri="{FF2B5EF4-FFF2-40B4-BE49-F238E27FC236}">
                <a16:creationId xmlns:a16="http://schemas.microsoft.com/office/drawing/2014/main" id="{7ACBF1A9-6C56-C44D-A3B8-88ABEDF53CF7}"/>
              </a:ext>
            </a:extLst>
          </p:cNvPr>
          <p:cNvPicPr>
            <a:picLocks noChangeAspect="1"/>
          </p:cNvPicPr>
          <p:nvPr/>
        </p:nvPicPr>
        <p:blipFill>
          <a:blip r:embed="rId3"/>
          <a:stretch>
            <a:fillRect/>
          </a:stretch>
        </p:blipFill>
        <p:spPr>
          <a:xfrm>
            <a:off x="618958" y="2249450"/>
            <a:ext cx="3435080" cy="2359100"/>
          </a:xfrm>
          <a:prstGeom prst="rect">
            <a:avLst/>
          </a:prstGeom>
        </p:spPr>
      </p:pic>
      <p:pic>
        <p:nvPicPr>
          <p:cNvPr id="12" name="Picture 11">
            <a:extLst>
              <a:ext uri="{FF2B5EF4-FFF2-40B4-BE49-F238E27FC236}">
                <a16:creationId xmlns:a16="http://schemas.microsoft.com/office/drawing/2014/main" id="{0751BF3B-041A-474F-8A29-6CD59126B016}"/>
              </a:ext>
            </a:extLst>
          </p:cNvPr>
          <p:cNvPicPr>
            <a:picLocks noChangeAspect="1"/>
          </p:cNvPicPr>
          <p:nvPr/>
        </p:nvPicPr>
        <p:blipFill>
          <a:blip r:embed="rId4"/>
          <a:stretch>
            <a:fillRect/>
          </a:stretch>
        </p:blipFill>
        <p:spPr>
          <a:xfrm>
            <a:off x="4027358" y="2247489"/>
            <a:ext cx="849441" cy="3923765"/>
          </a:xfrm>
          <a:prstGeom prst="rect">
            <a:avLst/>
          </a:prstGeom>
        </p:spPr>
      </p:pic>
      <p:pic>
        <p:nvPicPr>
          <p:cNvPr id="13" name="Picture 12">
            <a:extLst>
              <a:ext uri="{FF2B5EF4-FFF2-40B4-BE49-F238E27FC236}">
                <a16:creationId xmlns:a16="http://schemas.microsoft.com/office/drawing/2014/main" id="{E1BA21A7-512B-4543-A557-3AF40356229A}"/>
              </a:ext>
            </a:extLst>
          </p:cNvPr>
          <p:cNvPicPr>
            <a:picLocks noChangeAspect="1"/>
          </p:cNvPicPr>
          <p:nvPr/>
        </p:nvPicPr>
        <p:blipFill>
          <a:blip r:embed="rId5"/>
          <a:stretch>
            <a:fillRect/>
          </a:stretch>
        </p:blipFill>
        <p:spPr>
          <a:xfrm>
            <a:off x="622488" y="4608550"/>
            <a:ext cx="3404870" cy="1562704"/>
          </a:xfrm>
          <a:prstGeom prst="rect">
            <a:avLst/>
          </a:prstGeom>
        </p:spPr>
      </p:pic>
    </p:spTree>
    <p:extLst>
      <p:ext uri="{BB962C8B-B14F-4D97-AF65-F5344CB8AC3E}">
        <p14:creationId xmlns:p14="http://schemas.microsoft.com/office/powerpoint/2010/main" val="2444809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0A04C899-EB52-D94D-99F3-CDFEA2452F53}"/>
              </a:ext>
            </a:extLst>
          </p:cNvPr>
          <p:cNvSpPr>
            <a:spLocks noGrp="1"/>
          </p:cNvSpPr>
          <p:nvPr>
            <p:ph idx="1"/>
          </p:nvPr>
        </p:nvSpPr>
        <p:spPr/>
        <p:txBody>
          <a:bodyPr/>
          <a:lstStyle/>
          <a:p>
            <a:pPr marL="0" indent="0" algn="just">
              <a:buNone/>
            </a:pPr>
            <a:r>
              <a:rPr lang="en-PH" dirty="0"/>
              <a:t>	</a:t>
            </a:r>
            <a:r>
              <a:rPr lang="en-PH" b="1" dirty="0"/>
              <a:t>Let the domain be {9, -45, 8.28, </a:t>
            </a:r>
            <a:r>
              <a:rPr lang="en-PH" b="1" i="1" dirty="0"/>
              <a:t>x</a:t>
            </a:r>
            <a:r>
              <a:rPr lang="en-PH" b="1" dirty="0"/>
              <a:t>}. Represent the rule “add three to each </a:t>
            </a:r>
            <a:r>
              <a:rPr lang="en-PH" b="1" i="1" dirty="0"/>
              <a:t>x</a:t>
            </a:r>
            <a:r>
              <a:rPr lang="en-PH" b="1" dirty="0"/>
              <a:t>-coordinate to get the y-coordinate” with a table of values, a set of ordered pairs, a graph, and an equation.</a:t>
            </a:r>
          </a:p>
          <a:p>
            <a:pPr marL="0" indent="0" algn="just">
              <a:buNone/>
            </a:pPr>
            <a:r>
              <a:rPr lang="en-US" b="1" dirty="0"/>
              <a:t>Solutions:</a:t>
            </a:r>
            <a:endParaRPr lang="en-US" dirty="0"/>
          </a:p>
          <a:p>
            <a:pPr marL="514350" indent="-514350" algn="just">
              <a:buAutoNum type="alphaLcPeriod"/>
            </a:pPr>
            <a:r>
              <a:rPr lang="en-PH" dirty="0"/>
              <a:t>Table of Values</a:t>
            </a:r>
          </a:p>
          <a:p>
            <a:pPr marL="514350" indent="-514350" algn="just">
              <a:buAutoNum type="alphaLcPeriod"/>
            </a:pPr>
            <a:endParaRPr lang="en-PH" dirty="0"/>
          </a:p>
          <a:p>
            <a:pPr marL="514350" indent="-514350" algn="just">
              <a:buAutoNum type="alphaLcPeriod"/>
            </a:pPr>
            <a:endParaRPr lang="en-PH" dirty="0"/>
          </a:p>
          <a:p>
            <a:pPr marL="514350" indent="-514350" algn="just">
              <a:buFont typeface="Arial" panose="020B0604020202020204" pitchFamily="34" charset="0"/>
              <a:buAutoNum type="alphaLcPeriod"/>
            </a:pPr>
            <a:r>
              <a:rPr lang="en-PH" dirty="0"/>
              <a:t>Ordered Pairs: </a:t>
            </a:r>
            <a:r>
              <a:rPr lang="en-US" dirty="0"/>
              <a:t>{(9, 12), (–45, –42), (8.28, 11.28), </a:t>
            </a:r>
            <a:r>
              <a:rPr lang="en-US" i="1" dirty="0"/>
              <a:t>(x,</a:t>
            </a:r>
            <a:r>
              <a:rPr lang="en-US" dirty="0"/>
              <a:t> </a:t>
            </a:r>
            <a:r>
              <a:rPr lang="en-US" i="1" dirty="0"/>
              <a:t>x </a:t>
            </a:r>
            <a:r>
              <a:rPr lang="en-US" dirty="0"/>
              <a:t>+ 3}</a:t>
            </a:r>
          </a:p>
          <a:p>
            <a:pPr marL="514350" indent="-514350" algn="just">
              <a:buAutoNum type="alphaLcPeriod"/>
            </a:pPr>
            <a:endParaRPr lang="en-PH" dirty="0"/>
          </a:p>
          <a:p>
            <a:pPr marL="0" indent="0" algn="just">
              <a:buNone/>
            </a:pPr>
            <a:endParaRPr lang="en-US" dirty="0"/>
          </a:p>
        </p:txBody>
      </p:sp>
      <p:graphicFrame>
        <p:nvGraphicFramePr>
          <p:cNvPr id="10" name="Table 9">
            <a:extLst>
              <a:ext uri="{FF2B5EF4-FFF2-40B4-BE49-F238E27FC236}">
                <a16:creationId xmlns:a16="http://schemas.microsoft.com/office/drawing/2014/main" id="{04F55611-C5AB-F44D-AC56-2A0E8A75464E}"/>
              </a:ext>
            </a:extLst>
          </p:cNvPr>
          <p:cNvGraphicFramePr>
            <a:graphicFrameLocks noGrp="1"/>
          </p:cNvGraphicFramePr>
          <p:nvPr>
            <p:extLst>
              <p:ext uri="{D42A27DB-BD31-4B8C-83A1-F6EECF244321}">
                <p14:modId xmlns:p14="http://schemas.microsoft.com/office/powerpoint/2010/main" val="3827490673"/>
              </p:ext>
            </p:extLst>
          </p:nvPr>
        </p:nvGraphicFramePr>
        <p:xfrm>
          <a:off x="2491410" y="4166528"/>
          <a:ext cx="7209180" cy="792480"/>
        </p:xfrm>
        <a:graphic>
          <a:graphicData uri="http://schemas.openxmlformats.org/drawingml/2006/table">
            <a:tbl>
              <a:tblPr firstRow="1" bandRow="1">
                <a:tableStyleId>{5C22544A-7EE6-4342-B048-85BDC9FD1C3A}</a:tableStyleId>
              </a:tblPr>
              <a:tblGrid>
                <a:gridCol w="2844801">
                  <a:extLst>
                    <a:ext uri="{9D8B030D-6E8A-4147-A177-3AD203B41FA5}">
                      <a16:colId xmlns:a16="http://schemas.microsoft.com/office/drawing/2014/main" val="147085654"/>
                    </a:ext>
                  </a:extLst>
                </a:gridCol>
                <a:gridCol w="1122948">
                  <a:extLst>
                    <a:ext uri="{9D8B030D-6E8A-4147-A177-3AD203B41FA5}">
                      <a16:colId xmlns:a16="http://schemas.microsoft.com/office/drawing/2014/main" val="4214633765"/>
                    </a:ext>
                  </a:extLst>
                </a:gridCol>
                <a:gridCol w="1128041">
                  <a:extLst>
                    <a:ext uri="{9D8B030D-6E8A-4147-A177-3AD203B41FA5}">
                      <a16:colId xmlns:a16="http://schemas.microsoft.com/office/drawing/2014/main" val="180815642"/>
                    </a:ext>
                  </a:extLst>
                </a:gridCol>
                <a:gridCol w="1095261">
                  <a:extLst>
                    <a:ext uri="{9D8B030D-6E8A-4147-A177-3AD203B41FA5}">
                      <a16:colId xmlns:a16="http://schemas.microsoft.com/office/drawing/2014/main" val="2393520288"/>
                    </a:ext>
                  </a:extLst>
                </a:gridCol>
                <a:gridCol w="1018129">
                  <a:extLst>
                    <a:ext uri="{9D8B030D-6E8A-4147-A177-3AD203B41FA5}">
                      <a16:colId xmlns:a16="http://schemas.microsoft.com/office/drawing/2014/main" val="3552033285"/>
                    </a:ext>
                  </a:extLst>
                </a:gridCol>
              </a:tblGrid>
              <a:tr h="0">
                <a:tc>
                  <a:txBody>
                    <a:bodyPr/>
                    <a:lstStyle/>
                    <a:p>
                      <a:pPr algn="ctr"/>
                      <a:r>
                        <a:rPr lang="en-US" sz="2000" b="0" dirty="0">
                          <a:solidFill>
                            <a:schemeClr val="tx1"/>
                          </a:solidFill>
                        </a:rPr>
                        <a:t>Input (</a:t>
                      </a:r>
                      <a:r>
                        <a:rPr lang="en-US" sz="2000" b="0" i="1" dirty="0">
                          <a:solidFill>
                            <a:schemeClr val="tx1"/>
                          </a:solidFill>
                        </a:rPr>
                        <a:t>x</a:t>
                      </a:r>
                      <a:r>
                        <a:rPr lang="en-US" sz="2000" b="0" i="0" dirty="0">
                          <a:solidFill>
                            <a:schemeClr val="tx1"/>
                          </a:solidFill>
                        </a:rPr>
                        <a:t>)</a:t>
                      </a:r>
                      <a:endParaRPr 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8.28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1" dirty="0">
                          <a:solidFill>
                            <a:schemeClr val="tx1"/>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093704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Output (</a:t>
                      </a:r>
                      <a:r>
                        <a:rPr lang="en-US" sz="2000" b="0" i="1" dirty="0">
                          <a:solidFill>
                            <a:schemeClr val="tx1"/>
                          </a:solidFill>
                        </a:rPr>
                        <a:t>y</a:t>
                      </a:r>
                      <a:r>
                        <a:rPr lang="en-US" sz="2000" b="0" i="0" dirty="0">
                          <a:solidFill>
                            <a:schemeClr val="tx1"/>
                          </a:solidFill>
                        </a:rPr>
                        <a:t>)</a:t>
                      </a:r>
                      <a:endParaRPr 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1" dirty="0">
                          <a:solidFill>
                            <a:schemeClr val="tx1"/>
                          </a:solidFill>
                        </a:rPr>
                        <a:t>X </a:t>
                      </a:r>
                      <a:r>
                        <a:rPr lang="en-US" sz="2000" b="0" i="0" dirty="0">
                          <a:solidFill>
                            <a:schemeClr val="tx1"/>
                          </a:solidFill>
                        </a:rPr>
                        <a:t>+ 3</a:t>
                      </a:r>
                      <a:endParaRPr lang="en-US" sz="2000" b="0"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0458848"/>
                  </a:ext>
                </a:extLst>
              </a:tr>
            </a:tbl>
          </a:graphicData>
        </a:graphic>
      </p:graphicFrame>
    </p:spTree>
    <p:extLst>
      <p:ext uri="{BB962C8B-B14F-4D97-AF65-F5344CB8AC3E}">
        <p14:creationId xmlns:p14="http://schemas.microsoft.com/office/powerpoint/2010/main" val="3724601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FB855D65-7A36-274F-BC80-0B95112585ED}"/>
              </a:ext>
            </a:extLst>
          </p:cNvPr>
          <p:cNvSpPr>
            <a:spLocks noGrp="1"/>
          </p:cNvSpPr>
          <p:nvPr>
            <p:ph idx="1"/>
          </p:nvPr>
        </p:nvSpPr>
        <p:spPr>
          <a:xfrm>
            <a:off x="838200" y="1825624"/>
            <a:ext cx="10515600" cy="4351338"/>
          </a:xfrm>
        </p:spPr>
        <p:txBody>
          <a:bodyPr/>
          <a:lstStyle/>
          <a:p>
            <a:pPr marL="514350" indent="-514350">
              <a:buFont typeface="+mj-lt"/>
              <a:buAutoNum type="alphaLcPeriod" startAt="3"/>
            </a:pPr>
            <a:r>
              <a:rPr lang="en-US" dirty="0"/>
              <a:t>Graph:					d. Equation:</a:t>
            </a:r>
          </a:p>
          <a:p>
            <a:pPr marL="914400" lvl="2" indent="0">
              <a:buNone/>
            </a:pPr>
            <a:r>
              <a:rPr lang="en-US" dirty="0"/>
              <a:t>						</a:t>
            </a:r>
            <a:r>
              <a:rPr lang="en-US" i="1" dirty="0"/>
              <a:t>y </a:t>
            </a:r>
            <a:r>
              <a:rPr lang="en-US" dirty="0"/>
              <a:t>= </a:t>
            </a:r>
            <a:r>
              <a:rPr lang="en-US" i="1" dirty="0"/>
              <a:t>x </a:t>
            </a:r>
            <a:r>
              <a:rPr lang="en-US" dirty="0"/>
              <a:t>+ 3</a:t>
            </a:r>
          </a:p>
          <a:p>
            <a:pPr marL="0" indent="0">
              <a:buNone/>
            </a:pPr>
            <a:endParaRPr lang="en-US" dirty="0"/>
          </a:p>
        </p:txBody>
      </p:sp>
      <p:pic>
        <p:nvPicPr>
          <p:cNvPr id="6" name="Picture 5">
            <a:extLst>
              <a:ext uri="{FF2B5EF4-FFF2-40B4-BE49-F238E27FC236}">
                <a16:creationId xmlns:a16="http://schemas.microsoft.com/office/drawing/2014/main" id="{6D2383C7-110B-CE4B-A6AE-4145147F0C08}"/>
              </a:ext>
            </a:extLst>
          </p:cNvPr>
          <p:cNvPicPr>
            <a:picLocks noChangeAspect="1"/>
          </p:cNvPicPr>
          <p:nvPr/>
        </p:nvPicPr>
        <p:blipFill>
          <a:blip r:embed="rId3"/>
          <a:stretch>
            <a:fillRect/>
          </a:stretch>
        </p:blipFill>
        <p:spPr>
          <a:xfrm>
            <a:off x="1524001" y="2405227"/>
            <a:ext cx="3459071" cy="3192133"/>
          </a:xfrm>
          <a:prstGeom prst="rect">
            <a:avLst/>
          </a:prstGeom>
        </p:spPr>
      </p:pic>
    </p:spTree>
    <p:extLst>
      <p:ext uri="{BB962C8B-B14F-4D97-AF65-F5344CB8AC3E}">
        <p14:creationId xmlns:p14="http://schemas.microsoft.com/office/powerpoint/2010/main" val="335257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995C2F14-9BA9-6847-A5FD-B0F01C71D135}"/>
              </a:ext>
            </a:extLst>
          </p:cNvPr>
          <p:cNvSpPr>
            <a:spLocks noGrp="1"/>
          </p:cNvSpPr>
          <p:nvPr>
            <p:ph idx="1"/>
          </p:nvPr>
        </p:nvSpPr>
        <p:spPr>
          <a:xfrm>
            <a:off x="838200" y="1292185"/>
            <a:ext cx="10515600" cy="4351338"/>
          </a:xfrm>
        </p:spPr>
        <p:txBody>
          <a:bodyPr/>
          <a:lstStyle/>
          <a:p>
            <a:pPr marL="0" indent="0" algn="just">
              <a:buNone/>
            </a:pPr>
            <a:r>
              <a:rPr lang="en-PH" b="1" dirty="0"/>
              <a:t>The age, height, and weight of 10 people are shown in the table below.</a:t>
            </a:r>
          </a:p>
          <a:p>
            <a:pPr marL="0" indent="0" algn="just">
              <a:buNone/>
            </a:pPr>
            <a:endParaRPr lang="en-US" dirty="0"/>
          </a:p>
        </p:txBody>
      </p:sp>
      <p:graphicFrame>
        <p:nvGraphicFramePr>
          <p:cNvPr id="7" name="Table 6">
            <a:extLst>
              <a:ext uri="{FF2B5EF4-FFF2-40B4-BE49-F238E27FC236}">
                <a16:creationId xmlns:a16="http://schemas.microsoft.com/office/drawing/2014/main" id="{F0D1F1D7-F5FB-9E44-9885-8B4D47F250E0}"/>
              </a:ext>
            </a:extLst>
          </p:cNvPr>
          <p:cNvGraphicFramePr>
            <a:graphicFrameLocks noGrp="1"/>
          </p:cNvGraphicFramePr>
          <p:nvPr>
            <p:extLst>
              <p:ext uri="{D42A27DB-BD31-4B8C-83A1-F6EECF244321}">
                <p14:modId xmlns:p14="http://schemas.microsoft.com/office/powerpoint/2010/main" val="3959656941"/>
              </p:ext>
            </p:extLst>
          </p:nvPr>
        </p:nvGraphicFramePr>
        <p:xfrm>
          <a:off x="2823411" y="1984494"/>
          <a:ext cx="7555831" cy="4079240"/>
        </p:xfrm>
        <a:graphic>
          <a:graphicData uri="http://schemas.openxmlformats.org/drawingml/2006/table">
            <a:tbl>
              <a:tblPr firstRow="1" bandRow="1">
                <a:tableStyleId>{5C22544A-7EE6-4342-B048-85BDC9FD1C3A}</a:tableStyleId>
              </a:tblPr>
              <a:tblGrid>
                <a:gridCol w="2165684">
                  <a:extLst>
                    <a:ext uri="{9D8B030D-6E8A-4147-A177-3AD203B41FA5}">
                      <a16:colId xmlns:a16="http://schemas.microsoft.com/office/drawing/2014/main" val="1343526309"/>
                    </a:ext>
                  </a:extLst>
                </a:gridCol>
                <a:gridCol w="1748589">
                  <a:extLst>
                    <a:ext uri="{9D8B030D-6E8A-4147-A177-3AD203B41FA5}">
                      <a16:colId xmlns:a16="http://schemas.microsoft.com/office/drawing/2014/main" val="3461588769"/>
                    </a:ext>
                  </a:extLst>
                </a:gridCol>
                <a:gridCol w="1743243">
                  <a:extLst>
                    <a:ext uri="{9D8B030D-6E8A-4147-A177-3AD203B41FA5}">
                      <a16:colId xmlns:a16="http://schemas.microsoft.com/office/drawing/2014/main" val="168468912"/>
                    </a:ext>
                  </a:extLst>
                </a:gridCol>
                <a:gridCol w="1898315">
                  <a:extLst>
                    <a:ext uri="{9D8B030D-6E8A-4147-A177-3AD203B41FA5}">
                      <a16:colId xmlns:a16="http://schemas.microsoft.com/office/drawing/2014/main" val="3270783725"/>
                    </a:ext>
                  </a:extLst>
                </a:gridCol>
              </a:tblGrid>
              <a:tr h="370840">
                <a:tc>
                  <a:txBody>
                    <a:bodyPr/>
                    <a:lstStyle/>
                    <a:p>
                      <a:pPr algn="ctr"/>
                      <a:r>
                        <a:rPr lang="en-US" dirty="0">
                          <a:solidFill>
                            <a:schemeClr val="tx1"/>
                          </a:solidFill>
                        </a:rPr>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Height (inches)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Weight (pounds)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5649089"/>
                  </a:ext>
                </a:extLst>
              </a:tr>
              <a:tr h="370840">
                <a:tc>
                  <a:txBody>
                    <a:bodyPr/>
                    <a:lstStyle/>
                    <a:p>
                      <a:pPr algn="l"/>
                      <a:r>
                        <a:rPr lang="en-US" dirty="0">
                          <a:solidFill>
                            <a:schemeClr val="tx1"/>
                          </a:solidFill>
                        </a:rPr>
                        <a:t>Arnold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1171669"/>
                  </a:ext>
                </a:extLst>
              </a:tr>
              <a:tr h="370840">
                <a:tc>
                  <a:txBody>
                    <a:bodyPr/>
                    <a:lstStyle/>
                    <a:p>
                      <a:pPr algn="l"/>
                      <a:r>
                        <a:rPr lang="en-US" dirty="0">
                          <a:solidFill>
                            <a:schemeClr val="tx1"/>
                          </a:solidFill>
                        </a:rPr>
                        <a:t>Bert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526387"/>
                  </a:ext>
                </a:extLst>
              </a:tr>
              <a:tr h="370840">
                <a:tc>
                  <a:txBody>
                    <a:bodyPr/>
                    <a:lstStyle/>
                    <a:p>
                      <a:pPr algn="l"/>
                      <a:r>
                        <a:rPr lang="en-US" dirty="0">
                          <a:solidFill>
                            <a:schemeClr val="tx1"/>
                          </a:solidFill>
                        </a:rPr>
                        <a:t>Cora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4773535"/>
                  </a:ext>
                </a:extLst>
              </a:tr>
              <a:tr h="370840">
                <a:tc>
                  <a:txBody>
                    <a:bodyPr/>
                    <a:lstStyle/>
                    <a:p>
                      <a:pPr algn="l"/>
                      <a:r>
                        <a:rPr lang="en-US" dirty="0">
                          <a:solidFill>
                            <a:schemeClr val="tx1"/>
                          </a:solidFill>
                        </a:rPr>
                        <a:t>Donna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782727"/>
                  </a:ext>
                </a:extLst>
              </a:tr>
              <a:tr h="370840">
                <a:tc>
                  <a:txBody>
                    <a:bodyPr/>
                    <a:lstStyle/>
                    <a:p>
                      <a:pPr algn="l"/>
                      <a:r>
                        <a:rPr lang="en-US" dirty="0">
                          <a:solidFill>
                            <a:schemeClr val="tx1"/>
                          </a:solidFill>
                        </a:rPr>
                        <a:t>Elaine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60602"/>
                  </a:ext>
                </a:extLst>
              </a:tr>
              <a:tr h="370840">
                <a:tc>
                  <a:txBody>
                    <a:bodyPr/>
                    <a:lstStyle/>
                    <a:p>
                      <a:pPr algn="l"/>
                      <a:r>
                        <a:rPr lang="en-US" dirty="0">
                          <a:solidFill>
                            <a:schemeClr val="tx1"/>
                          </a:solidFill>
                        </a:rPr>
                        <a:t>Fred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376544"/>
                  </a:ext>
                </a:extLst>
              </a:tr>
              <a:tr h="370840">
                <a:tc>
                  <a:txBody>
                    <a:bodyPr/>
                    <a:lstStyle/>
                    <a:p>
                      <a:pPr algn="l"/>
                      <a:r>
                        <a:rPr lang="en-US" dirty="0">
                          <a:solidFill>
                            <a:schemeClr val="tx1"/>
                          </a:solidFill>
                        </a:rPr>
                        <a:t>Gina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8402129"/>
                  </a:ext>
                </a:extLst>
              </a:tr>
              <a:tr h="370840">
                <a:tc>
                  <a:txBody>
                    <a:bodyPr/>
                    <a:lstStyle/>
                    <a:p>
                      <a:pPr algn="l"/>
                      <a:r>
                        <a:rPr lang="en-US" dirty="0">
                          <a:solidFill>
                            <a:schemeClr val="tx1"/>
                          </a:solidFill>
                        </a:rPr>
                        <a:t>Anton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1204600"/>
                  </a:ext>
                </a:extLst>
              </a:tr>
              <a:tr h="370840">
                <a:tc>
                  <a:txBody>
                    <a:bodyPr/>
                    <a:lstStyle/>
                    <a:p>
                      <a:pPr algn="l"/>
                      <a:r>
                        <a:rPr lang="en-US" dirty="0">
                          <a:solidFill>
                            <a:schemeClr val="tx1"/>
                          </a:solidFill>
                        </a:rPr>
                        <a:t>Jasmine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7846784"/>
                  </a:ext>
                </a:extLst>
              </a:tr>
              <a:tr h="370840">
                <a:tc>
                  <a:txBody>
                    <a:bodyPr/>
                    <a:lstStyle/>
                    <a:p>
                      <a:pPr algn="l"/>
                      <a:r>
                        <a:rPr lang="en-US" dirty="0">
                          <a:solidFill>
                            <a:schemeClr val="tx1"/>
                          </a:solidFill>
                        </a:rPr>
                        <a:t>Kevin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429643"/>
                  </a:ext>
                </a:extLst>
              </a:tr>
            </a:tbl>
          </a:graphicData>
        </a:graphic>
      </p:graphicFrame>
    </p:spTree>
    <p:extLst>
      <p:ext uri="{BB962C8B-B14F-4D97-AF65-F5344CB8AC3E}">
        <p14:creationId xmlns:p14="http://schemas.microsoft.com/office/powerpoint/2010/main" val="3764204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5AC24503-A25D-4545-9765-B19CCFC34086}"/>
              </a:ext>
            </a:extLst>
          </p:cNvPr>
          <p:cNvSpPr>
            <a:spLocks noGrp="1"/>
          </p:cNvSpPr>
          <p:nvPr>
            <p:ph idx="1"/>
          </p:nvPr>
        </p:nvSpPr>
        <p:spPr/>
        <p:txBody>
          <a:bodyPr>
            <a:normAutofit/>
          </a:bodyPr>
          <a:lstStyle/>
          <a:p>
            <a:pPr marL="514350" indent="-514350">
              <a:buFont typeface="+mj-lt"/>
              <a:buAutoNum type="alphaLcPeriod"/>
            </a:pPr>
            <a:r>
              <a:rPr lang="en-PH" dirty="0"/>
              <a:t>Make three different graphs to show the ordered pairs: (age, height), (age, weight), and (height, weight). On each graph, label the points A, B, C, …, K to represent Arnold, Bert, Cora, …, Kevin, respectively.</a:t>
            </a:r>
          </a:p>
          <a:p>
            <a:pPr marL="514350" indent="-514350">
              <a:buFont typeface="+mj-lt"/>
              <a:buAutoNum type="alphaLcPeriod"/>
            </a:pPr>
            <a:r>
              <a:rPr lang="en-PH" dirty="0"/>
              <a:t>Use the set of ordered pairs for (age, height) to answer the following:</a:t>
            </a:r>
          </a:p>
          <a:p>
            <a:pPr lvl="1"/>
            <a:r>
              <a:rPr lang="en-PH" dirty="0"/>
              <a:t> Who among the people have the same age?</a:t>
            </a:r>
          </a:p>
          <a:p>
            <a:pPr lvl="1"/>
            <a:r>
              <a:rPr lang="en-PH" dirty="0"/>
              <a:t>Who among the people have the same height?</a:t>
            </a:r>
          </a:p>
          <a:p>
            <a:pPr lvl="1"/>
            <a:r>
              <a:rPr lang="en-PH" dirty="0"/>
              <a:t>Which point represents the oldest person?</a:t>
            </a:r>
          </a:p>
          <a:p>
            <a:pPr lvl="1"/>
            <a:r>
              <a:rPr lang="en-PH" dirty="0"/>
              <a:t>Who is the youngest person?</a:t>
            </a:r>
          </a:p>
        </p:txBody>
      </p:sp>
    </p:spTree>
    <p:extLst>
      <p:ext uri="{BB962C8B-B14F-4D97-AF65-F5344CB8AC3E}">
        <p14:creationId xmlns:p14="http://schemas.microsoft.com/office/powerpoint/2010/main" val="2425995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5AC24503-A25D-4545-9765-B19CCFC34086}"/>
              </a:ext>
            </a:extLst>
          </p:cNvPr>
          <p:cNvSpPr>
            <a:spLocks noGrp="1"/>
          </p:cNvSpPr>
          <p:nvPr>
            <p:ph idx="1"/>
          </p:nvPr>
        </p:nvSpPr>
        <p:spPr>
          <a:xfrm>
            <a:off x="838200" y="1825625"/>
            <a:ext cx="10515600" cy="4667250"/>
          </a:xfrm>
        </p:spPr>
        <p:txBody>
          <a:bodyPr>
            <a:normAutofit/>
          </a:bodyPr>
          <a:lstStyle/>
          <a:p>
            <a:pPr lvl="1" algn="just"/>
            <a:r>
              <a:rPr lang="en-PH" dirty="0"/>
              <a:t>Who is the tallest person?</a:t>
            </a:r>
          </a:p>
          <a:p>
            <a:pPr lvl="1" algn="just"/>
            <a:r>
              <a:rPr lang="en-PH" dirty="0"/>
              <a:t>Are there people that have the same age but different height?</a:t>
            </a:r>
          </a:p>
          <a:p>
            <a:pPr lvl="1" algn="just"/>
            <a:r>
              <a:rPr lang="en-PH" dirty="0"/>
              <a:t>Is this group of ordered pairs a function? Explain why.</a:t>
            </a:r>
          </a:p>
          <a:p>
            <a:pPr marL="514350" indent="-514350" algn="just">
              <a:buFont typeface="+mj-lt"/>
              <a:buAutoNum type="alphaLcPeriod" startAt="3"/>
            </a:pPr>
            <a:r>
              <a:rPr lang="en-PH" dirty="0"/>
              <a:t>Use the set of ordered pairs for (age, weight) to answer the following:</a:t>
            </a:r>
          </a:p>
          <a:p>
            <a:pPr lvl="1" algn="just"/>
            <a:r>
              <a:rPr lang="en-PH" dirty="0"/>
              <a:t>Find the point for the youngest, oldest, heaviest, and lightest person.</a:t>
            </a:r>
          </a:p>
          <a:p>
            <a:pPr lvl="1" algn="just"/>
            <a:r>
              <a:rPr lang="en-PH" dirty="0"/>
              <a:t>Is this group of ordered pairs a function? Why or why not?</a:t>
            </a:r>
          </a:p>
          <a:p>
            <a:pPr marL="514350" indent="-514350" algn="just">
              <a:buFont typeface="+mj-lt"/>
              <a:buAutoNum type="alphaLcPeriod" startAt="3"/>
            </a:pPr>
            <a:r>
              <a:rPr lang="en-PH" dirty="0"/>
              <a:t>Tell whether the set of ordered pairs (height, weight) is a function or not. Explain why or why not.</a:t>
            </a:r>
          </a:p>
        </p:txBody>
      </p:sp>
    </p:spTree>
    <p:extLst>
      <p:ext uri="{BB962C8B-B14F-4D97-AF65-F5344CB8AC3E}">
        <p14:creationId xmlns:p14="http://schemas.microsoft.com/office/powerpoint/2010/main" val="800132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371A49BC-1273-4E42-AC92-AFA1CBC4F119}"/>
              </a:ext>
            </a:extLst>
          </p:cNvPr>
          <p:cNvSpPr>
            <a:spLocks noGrp="1"/>
          </p:cNvSpPr>
          <p:nvPr>
            <p:ph idx="1"/>
          </p:nvPr>
        </p:nvSpPr>
        <p:spPr>
          <a:xfrm>
            <a:off x="838200" y="1825625"/>
            <a:ext cx="4728411" cy="3596607"/>
          </a:xfrm>
        </p:spPr>
        <p:txBody>
          <a:bodyPr/>
          <a:lstStyle/>
          <a:p>
            <a:pPr marL="0" indent="0" algn="just">
              <a:buNone/>
            </a:pPr>
            <a:r>
              <a:rPr lang="en-US" b="1" dirty="0"/>
              <a:t>Solutions:</a:t>
            </a:r>
          </a:p>
          <a:p>
            <a:pPr marL="0" indent="0" algn="just">
              <a:buNone/>
            </a:pPr>
            <a:r>
              <a:rPr lang="en-US" b="1" dirty="0"/>
              <a:t>LETTER A</a:t>
            </a:r>
          </a:p>
          <a:p>
            <a:pPr marL="0" indent="0" algn="just">
              <a:buNone/>
            </a:pPr>
            <a:r>
              <a:rPr lang="en-PH" dirty="0"/>
              <a:t>For ordered pairs (</a:t>
            </a:r>
            <a:r>
              <a:rPr lang="en-PH" b="1" dirty="0"/>
              <a:t>age, height</a:t>
            </a:r>
            <a:r>
              <a:rPr lang="en-PH" dirty="0"/>
              <a:t>):</a:t>
            </a:r>
          </a:p>
          <a:p>
            <a:pPr marL="0" indent="0" algn="just">
              <a:buNone/>
            </a:pPr>
            <a:r>
              <a:rPr lang="en-PH" dirty="0"/>
              <a:t>A(15, 64), B(79, 54), C(23, 60), D(17, 60), E(24, 67), F(2, 26), G(12, 60), I(49, 55), J(15, 70), K(52, 67)</a:t>
            </a:r>
          </a:p>
          <a:p>
            <a:pPr marL="0" indent="0" algn="just">
              <a:buNone/>
            </a:pPr>
            <a:endParaRPr lang="en-US" dirty="0"/>
          </a:p>
          <a:p>
            <a:pPr marL="0" indent="0" algn="just">
              <a:buNone/>
            </a:pPr>
            <a:endParaRPr lang="en-US" b="1" dirty="0"/>
          </a:p>
        </p:txBody>
      </p:sp>
      <p:pic>
        <p:nvPicPr>
          <p:cNvPr id="6" name="Picture 5">
            <a:extLst>
              <a:ext uri="{FF2B5EF4-FFF2-40B4-BE49-F238E27FC236}">
                <a16:creationId xmlns:a16="http://schemas.microsoft.com/office/drawing/2014/main" id="{CFDAD5B1-B658-6145-95D9-3CE7E516B103}"/>
              </a:ext>
            </a:extLst>
          </p:cNvPr>
          <p:cNvPicPr>
            <a:picLocks noChangeAspect="1"/>
          </p:cNvPicPr>
          <p:nvPr/>
        </p:nvPicPr>
        <p:blipFill>
          <a:blip r:embed="rId3"/>
          <a:stretch>
            <a:fillRect/>
          </a:stretch>
        </p:blipFill>
        <p:spPr>
          <a:xfrm>
            <a:off x="6313957" y="1831556"/>
            <a:ext cx="4167421" cy="3850105"/>
          </a:xfrm>
          <a:prstGeom prst="rect">
            <a:avLst/>
          </a:prstGeom>
        </p:spPr>
      </p:pic>
    </p:spTree>
    <p:extLst>
      <p:ext uri="{BB962C8B-B14F-4D97-AF65-F5344CB8AC3E}">
        <p14:creationId xmlns:p14="http://schemas.microsoft.com/office/powerpoint/2010/main" val="1096906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371A49BC-1273-4E42-AC92-AFA1CBC4F119}"/>
              </a:ext>
            </a:extLst>
          </p:cNvPr>
          <p:cNvSpPr>
            <a:spLocks noGrp="1"/>
          </p:cNvSpPr>
          <p:nvPr>
            <p:ph idx="1"/>
          </p:nvPr>
        </p:nvSpPr>
        <p:spPr>
          <a:xfrm>
            <a:off x="865656" y="1958304"/>
            <a:ext cx="5039844" cy="3596607"/>
          </a:xfrm>
        </p:spPr>
        <p:txBody>
          <a:bodyPr>
            <a:normAutofit/>
          </a:bodyPr>
          <a:lstStyle/>
          <a:p>
            <a:pPr marL="0" indent="0" algn="just">
              <a:buNone/>
            </a:pPr>
            <a:r>
              <a:rPr lang="en-US" b="1" dirty="0"/>
              <a:t>Solutions:</a:t>
            </a:r>
          </a:p>
          <a:p>
            <a:pPr marL="0" indent="0" algn="just">
              <a:buNone/>
            </a:pPr>
            <a:endParaRPr lang="en-PH" dirty="0"/>
          </a:p>
          <a:p>
            <a:pPr marL="0" indent="0" algn="just">
              <a:buNone/>
            </a:pPr>
            <a:r>
              <a:rPr lang="en-PH" dirty="0"/>
              <a:t>For ordered pairs (</a:t>
            </a:r>
            <a:r>
              <a:rPr lang="en-PH" b="1" dirty="0"/>
              <a:t>age, weight</a:t>
            </a:r>
            <a:r>
              <a:rPr lang="en-PH" dirty="0"/>
              <a:t>):</a:t>
            </a:r>
          </a:p>
          <a:p>
            <a:pPr marL="0" indent="0" algn="just">
              <a:buNone/>
            </a:pPr>
            <a:r>
              <a:rPr lang="en-PH" dirty="0"/>
              <a:t>A(15, 128), B(79, 93), C(23, 103), D(17, 103), E(24, 178), F(2, 28), G(12, 198), I(49, 76), J(15, 118), K(52, 193)</a:t>
            </a:r>
          </a:p>
          <a:p>
            <a:pPr marL="0" indent="0" algn="just">
              <a:buNone/>
            </a:pPr>
            <a:endParaRPr lang="en-US" dirty="0"/>
          </a:p>
          <a:p>
            <a:pPr marL="0" indent="0" algn="just">
              <a:buNone/>
            </a:pPr>
            <a:endParaRPr lang="en-US" b="1" dirty="0"/>
          </a:p>
        </p:txBody>
      </p:sp>
      <p:pic>
        <p:nvPicPr>
          <p:cNvPr id="3" name="Picture 2">
            <a:extLst>
              <a:ext uri="{FF2B5EF4-FFF2-40B4-BE49-F238E27FC236}">
                <a16:creationId xmlns:a16="http://schemas.microsoft.com/office/drawing/2014/main" id="{32850EB2-3287-034B-B55F-31DE7D51FBA8}"/>
              </a:ext>
            </a:extLst>
          </p:cNvPr>
          <p:cNvPicPr>
            <a:picLocks noChangeAspect="1"/>
          </p:cNvPicPr>
          <p:nvPr/>
        </p:nvPicPr>
        <p:blipFill>
          <a:blip r:embed="rId3"/>
          <a:stretch>
            <a:fillRect/>
          </a:stretch>
        </p:blipFill>
        <p:spPr>
          <a:xfrm>
            <a:off x="6614799" y="1251285"/>
            <a:ext cx="4037159" cy="4716379"/>
          </a:xfrm>
          <a:prstGeom prst="rect">
            <a:avLst/>
          </a:prstGeom>
        </p:spPr>
      </p:pic>
    </p:spTree>
    <p:extLst>
      <p:ext uri="{BB962C8B-B14F-4D97-AF65-F5344CB8AC3E}">
        <p14:creationId xmlns:p14="http://schemas.microsoft.com/office/powerpoint/2010/main" val="1579857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4831D513-1E86-BC4C-ADCD-B217E738AFB5}"/>
              </a:ext>
            </a:extLst>
          </p:cNvPr>
          <p:cNvSpPr>
            <a:spLocks noGrp="1"/>
          </p:cNvSpPr>
          <p:nvPr>
            <p:ph idx="1"/>
          </p:nvPr>
        </p:nvSpPr>
        <p:spPr>
          <a:xfrm>
            <a:off x="838200" y="2155189"/>
            <a:ext cx="10515600" cy="3310255"/>
          </a:xfrm>
        </p:spPr>
        <p:txBody>
          <a:bodyPr>
            <a:normAutofit/>
          </a:bodyPr>
          <a:lstStyle/>
          <a:p>
            <a:pPr algn="just"/>
            <a:r>
              <a:rPr lang="en-PH" dirty="0"/>
              <a:t>A</a:t>
            </a:r>
            <a:r>
              <a:rPr lang="en-PH" b="1" dirty="0"/>
              <a:t> relation </a:t>
            </a:r>
            <a:r>
              <a:rPr lang="en-PH" dirty="0"/>
              <a:t>is a set of ordered pairs. The </a:t>
            </a:r>
            <a:r>
              <a:rPr lang="en-PH" b="1" dirty="0"/>
              <a:t>domain</a:t>
            </a:r>
            <a:r>
              <a:rPr lang="en-PH" dirty="0"/>
              <a:t> of a relation is the set of first coordinates. The </a:t>
            </a:r>
            <a:r>
              <a:rPr lang="en-PH" b="1" dirty="0"/>
              <a:t>range</a:t>
            </a:r>
            <a:r>
              <a:rPr lang="en-PH" dirty="0"/>
              <a:t> is the set of second coordinates.</a:t>
            </a:r>
          </a:p>
          <a:p>
            <a:pPr algn="just"/>
            <a:r>
              <a:rPr lang="en-PH" dirty="0"/>
              <a:t>A </a:t>
            </a:r>
            <a:r>
              <a:rPr lang="en-PH" b="1" dirty="0"/>
              <a:t>function</a:t>
            </a:r>
            <a:r>
              <a:rPr lang="en-PH" dirty="0"/>
              <a:t> is a relation in which each element of the domain corresponds to exactly one element of the range.</a:t>
            </a:r>
          </a:p>
          <a:p>
            <a:pPr algn="just"/>
            <a:r>
              <a:rPr lang="en-PH" dirty="0"/>
              <a:t>The members of the domain can be called </a:t>
            </a:r>
            <a:r>
              <a:rPr lang="en-PH" b="1" dirty="0"/>
              <a:t>inputs</a:t>
            </a:r>
            <a:r>
              <a:rPr lang="en-PH" dirty="0"/>
              <a:t> and the members of the range can be called </a:t>
            </a:r>
            <a:r>
              <a:rPr lang="en-PH" b="1" dirty="0"/>
              <a:t>outputs</a:t>
            </a:r>
            <a:r>
              <a:rPr lang="en-PH" dirty="0"/>
              <a:t> when a function is compared to a number-processing machine.</a:t>
            </a:r>
          </a:p>
          <a:p>
            <a:pPr marL="0" indent="0" algn="just">
              <a:buNone/>
            </a:pPr>
            <a:endParaRPr lang="en-US" dirty="0"/>
          </a:p>
        </p:txBody>
      </p:sp>
    </p:spTree>
    <p:extLst>
      <p:ext uri="{BB962C8B-B14F-4D97-AF65-F5344CB8AC3E}">
        <p14:creationId xmlns:p14="http://schemas.microsoft.com/office/powerpoint/2010/main" val="1161171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371A49BC-1273-4E42-AC92-AFA1CBC4F119}"/>
              </a:ext>
            </a:extLst>
          </p:cNvPr>
          <p:cNvSpPr>
            <a:spLocks noGrp="1"/>
          </p:cNvSpPr>
          <p:nvPr>
            <p:ph idx="1"/>
          </p:nvPr>
        </p:nvSpPr>
        <p:spPr>
          <a:xfrm>
            <a:off x="865656" y="1958304"/>
            <a:ext cx="5230344" cy="3596607"/>
          </a:xfrm>
        </p:spPr>
        <p:txBody>
          <a:bodyPr>
            <a:normAutofit/>
          </a:bodyPr>
          <a:lstStyle/>
          <a:p>
            <a:pPr marL="0" indent="0" algn="just">
              <a:buNone/>
            </a:pPr>
            <a:r>
              <a:rPr lang="en-US" b="1" dirty="0"/>
              <a:t>Solutions:</a:t>
            </a:r>
          </a:p>
          <a:p>
            <a:pPr marL="0" indent="0" algn="just">
              <a:buNone/>
            </a:pPr>
            <a:endParaRPr lang="en-PH" dirty="0"/>
          </a:p>
          <a:p>
            <a:pPr marL="0" indent="0" algn="just">
              <a:buNone/>
            </a:pPr>
            <a:r>
              <a:rPr lang="en-PH" dirty="0"/>
              <a:t>For ordered pairs (</a:t>
            </a:r>
            <a:r>
              <a:rPr lang="en-PH" b="1" dirty="0"/>
              <a:t>height, weight</a:t>
            </a:r>
            <a:r>
              <a:rPr lang="en-PH" dirty="0"/>
              <a:t>):</a:t>
            </a:r>
          </a:p>
          <a:p>
            <a:pPr marL="0" indent="0" algn="just">
              <a:buNone/>
            </a:pPr>
            <a:r>
              <a:rPr lang="en-PH" dirty="0"/>
              <a:t>A(64, 128), B(54, 93), C(60, 103), D(60, 103), E(67, 178), F(26, 28), G(60, 198), I(55, 76), J(70, 118), K(67, 193)</a:t>
            </a:r>
          </a:p>
          <a:p>
            <a:pPr marL="0" indent="0" algn="just">
              <a:buNone/>
            </a:pPr>
            <a:endParaRPr lang="en-US" dirty="0"/>
          </a:p>
          <a:p>
            <a:pPr marL="0" indent="0" algn="just">
              <a:buNone/>
            </a:pPr>
            <a:endParaRPr lang="en-US" b="1" dirty="0"/>
          </a:p>
        </p:txBody>
      </p:sp>
      <p:pic>
        <p:nvPicPr>
          <p:cNvPr id="4" name="Picture 3">
            <a:extLst>
              <a:ext uri="{FF2B5EF4-FFF2-40B4-BE49-F238E27FC236}">
                <a16:creationId xmlns:a16="http://schemas.microsoft.com/office/drawing/2014/main" id="{F46E8FDD-92CD-CA40-A70D-44E92620728F}"/>
              </a:ext>
            </a:extLst>
          </p:cNvPr>
          <p:cNvPicPr>
            <a:picLocks noChangeAspect="1"/>
          </p:cNvPicPr>
          <p:nvPr/>
        </p:nvPicPr>
        <p:blipFill>
          <a:blip r:embed="rId3"/>
          <a:stretch>
            <a:fillRect/>
          </a:stretch>
        </p:blipFill>
        <p:spPr>
          <a:xfrm>
            <a:off x="7001710" y="1690688"/>
            <a:ext cx="3475789" cy="4170947"/>
          </a:xfrm>
          <a:prstGeom prst="rect">
            <a:avLst/>
          </a:prstGeom>
        </p:spPr>
      </p:pic>
    </p:spTree>
    <p:extLst>
      <p:ext uri="{BB962C8B-B14F-4D97-AF65-F5344CB8AC3E}">
        <p14:creationId xmlns:p14="http://schemas.microsoft.com/office/powerpoint/2010/main" val="2519801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371A49BC-1273-4E42-AC92-AFA1CBC4F119}"/>
              </a:ext>
            </a:extLst>
          </p:cNvPr>
          <p:cNvSpPr>
            <a:spLocks noGrp="1"/>
          </p:cNvSpPr>
          <p:nvPr>
            <p:ph idx="1"/>
          </p:nvPr>
        </p:nvSpPr>
        <p:spPr>
          <a:xfrm>
            <a:off x="828173" y="1395663"/>
            <a:ext cx="10535653" cy="5097211"/>
          </a:xfrm>
        </p:spPr>
        <p:txBody>
          <a:bodyPr>
            <a:normAutofit lnSpcReduction="10000"/>
          </a:bodyPr>
          <a:lstStyle/>
          <a:p>
            <a:pPr marL="0" indent="0" algn="just">
              <a:buNone/>
            </a:pPr>
            <a:r>
              <a:rPr lang="en-US" b="1" dirty="0"/>
              <a:t>Solutions: LETTER B</a:t>
            </a:r>
          </a:p>
          <a:p>
            <a:pPr algn="just"/>
            <a:r>
              <a:rPr lang="en-PH" dirty="0"/>
              <a:t>Arnold and Jasmine have the same age (15 years old).</a:t>
            </a:r>
          </a:p>
          <a:p>
            <a:pPr algn="just"/>
            <a:r>
              <a:rPr lang="en-PH" dirty="0"/>
              <a:t>Cora, Donna, and Gina have the same height (60 in); Elaine and Kevin have the same height (67 in).</a:t>
            </a:r>
          </a:p>
          <a:p>
            <a:pPr algn="just"/>
            <a:r>
              <a:rPr lang="en-PH" dirty="0"/>
              <a:t>Point B represents the oldest person (70 years old).</a:t>
            </a:r>
          </a:p>
          <a:p>
            <a:pPr algn="just"/>
            <a:r>
              <a:rPr lang="en-PH" dirty="0"/>
              <a:t>Fred is the youngest person (2 years old).</a:t>
            </a:r>
          </a:p>
          <a:p>
            <a:pPr algn="just"/>
            <a:r>
              <a:rPr lang="en-PH" dirty="0"/>
              <a:t>Jasmine is the tallest person (70 in).</a:t>
            </a:r>
          </a:p>
          <a:p>
            <a:pPr algn="just"/>
            <a:r>
              <a:rPr lang="en-PH" dirty="0"/>
              <a:t>Yes, Arnold and Jasmine have the same age (15 years old) but different heights (64 in and 70 in respectively).</a:t>
            </a:r>
          </a:p>
          <a:p>
            <a:pPr algn="just"/>
            <a:r>
              <a:rPr lang="en-PH" dirty="0"/>
              <a:t>The relation (age, height) is not a function because the domain element 15 is assigned to two different values in the range, 64 and 70.</a:t>
            </a:r>
            <a:endParaRPr lang="en-US" dirty="0"/>
          </a:p>
          <a:p>
            <a:pPr marL="0" indent="0" algn="just">
              <a:buNone/>
            </a:pPr>
            <a:endParaRPr lang="en-US" b="1" dirty="0"/>
          </a:p>
        </p:txBody>
      </p:sp>
    </p:spTree>
    <p:extLst>
      <p:ext uri="{BB962C8B-B14F-4D97-AF65-F5344CB8AC3E}">
        <p14:creationId xmlns:p14="http://schemas.microsoft.com/office/powerpoint/2010/main" val="113942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371A49BC-1273-4E42-AC92-AFA1CBC4F119}"/>
              </a:ext>
            </a:extLst>
          </p:cNvPr>
          <p:cNvSpPr>
            <a:spLocks noGrp="1"/>
          </p:cNvSpPr>
          <p:nvPr>
            <p:ph idx="1"/>
          </p:nvPr>
        </p:nvSpPr>
        <p:spPr>
          <a:xfrm>
            <a:off x="838200" y="1825625"/>
            <a:ext cx="10663989" cy="3596607"/>
          </a:xfrm>
        </p:spPr>
        <p:txBody>
          <a:bodyPr>
            <a:normAutofit/>
          </a:bodyPr>
          <a:lstStyle/>
          <a:p>
            <a:pPr marL="0" indent="0" algn="just">
              <a:buNone/>
            </a:pPr>
            <a:r>
              <a:rPr lang="en-US" b="1" dirty="0"/>
              <a:t>Solutions:</a:t>
            </a:r>
          </a:p>
          <a:p>
            <a:pPr marL="0" indent="0" algn="just">
              <a:buNone/>
            </a:pPr>
            <a:r>
              <a:rPr lang="en-US" b="1" dirty="0"/>
              <a:t>LETTER C</a:t>
            </a:r>
          </a:p>
          <a:p>
            <a:pPr algn="just"/>
            <a:r>
              <a:rPr lang="en-PH" dirty="0"/>
              <a:t>Point F represents the youngest person. Point B represents the oldest person. Point G represents the heaviest person. Point F represents the lightest person.</a:t>
            </a:r>
          </a:p>
          <a:p>
            <a:pPr algn="just"/>
            <a:r>
              <a:rPr lang="en-PH" dirty="0"/>
              <a:t>The group of ordered pairs is not a function because the domain element 15 is assigned to two different values in the range, 128 and 118.</a:t>
            </a:r>
          </a:p>
          <a:p>
            <a:pPr marL="0" indent="0" algn="just">
              <a:buNone/>
            </a:pPr>
            <a:endParaRPr lang="en-US" b="1" dirty="0"/>
          </a:p>
        </p:txBody>
      </p:sp>
    </p:spTree>
    <p:extLst>
      <p:ext uri="{BB962C8B-B14F-4D97-AF65-F5344CB8AC3E}">
        <p14:creationId xmlns:p14="http://schemas.microsoft.com/office/powerpoint/2010/main" val="894350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371A49BC-1273-4E42-AC92-AFA1CBC4F119}"/>
              </a:ext>
            </a:extLst>
          </p:cNvPr>
          <p:cNvSpPr>
            <a:spLocks noGrp="1"/>
          </p:cNvSpPr>
          <p:nvPr>
            <p:ph idx="1"/>
          </p:nvPr>
        </p:nvSpPr>
        <p:spPr>
          <a:xfrm>
            <a:off x="838200" y="1825625"/>
            <a:ext cx="10663989" cy="3596607"/>
          </a:xfrm>
        </p:spPr>
        <p:txBody>
          <a:bodyPr>
            <a:normAutofit/>
          </a:bodyPr>
          <a:lstStyle/>
          <a:p>
            <a:pPr marL="0" indent="0" algn="just">
              <a:buNone/>
            </a:pPr>
            <a:r>
              <a:rPr lang="en-US" b="1" dirty="0"/>
              <a:t>Solutions:</a:t>
            </a:r>
          </a:p>
          <a:p>
            <a:pPr marL="0" indent="0" algn="just">
              <a:buNone/>
            </a:pPr>
            <a:r>
              <a:rPr lang="en-US" b="1" dirty="0"/>
              <a:t>LETTER D</a:t>
            </a:r>
            <a:endParaRPr lang="en-PH" dirty="0"/>
          </a:p>
          <a:p>
            <a:pPr marL="0" indent="0" algn="just">
              <a:buNone/>
            </a:pPr>
            <a:r>
              <a:rPr lang="en-PH" dirty="0"/>
              <a:t>	The ordered pairs are not a function because the domain element 60 is assigned to two different values in the range, 103 and 108. Also, the domain element 67 is assigned to two different values in the range, 178 and 193.</a:t>
            </a:r>
          </a:p>
          <a:p>
            <a:pPr marL="0" indent="0" algn="just">
              <a:buNone/>
            </a:pPr>
            <a:endParaRPr lang="en-US" b="1" dirty="0"/>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7B5BC426-C0BD-0349-B233-34FF47A29A7C}"/>
                  </a:ext>
                </a:extLst>
              </p:cNvPr>
              <p:cNvSpPr/>
              <p:nvPr/>
            </p:nvSpPr>
            <p:spPr>
              <a:xfrm>
                <a:off x="5233969" y="3244334"/>
                <a:ext cx="1724062"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−4=0</m:t>
                      </m:r>
                    </m:oMath>
                  </m:oMathPara>
                </a14:m>
                <a:endParaRPr lang="en-US" dirty="0"/>
              </a:p>
            </p:txBody>
          </p:sp>
        </mc:Choice>
        <mc:Fallback>
          <p:sp>
            <p:nvSpPr>
              <p:cNvPr id="3" name="Rectangle 2">
                <a:extLst>
                  <a:ext uri="{FF2B5EF4-FFF2-40B4-BE49-F238E27FC236}">
                    <a16:creationId xmlns:a16="http://schemas.microsoft.com/office/drawing/2014/main" id="{7B5BC426-C0BD-0349-B233-34FF47A29A7C}"/>
                  </a:ext>
                </a:extLst>
              </p:cNvPr>
              <p:cNvSpPr>
                <a:spLocks noRot="1" noChangeAspect="1" noMove="1" noResize="1" noEditPoints="1" noAdjustHandles="1" noChangeArrowheads="1" noChangeShapeType="1" noTextEdit="1"/>
              </p:cNvSpPr>
              <p:nvPr/>
            </p:nvSpPr>
            <p:spPr>
              <a:xfrm>
                <a:off x="5233969" y="3244334"/>
                <a:ext cx="1724062" cy="369332"/>
              </a:xfrm>
              <a:prstGeom prst="rect">
                <a:avLst/>
              </a:prstGeom>
              <a:blipFill>
                <a:blip r:embed="rId3"/>
                <a:stretch>
                  <a:fillRect b="-3226"/>
                </a:stretch>
              </a:blipFill>
            </p:spPr>
            <p:txBody>
              <a:bodyPr/>
              <a:lstStyle/>
              <a:p>
                <a:r>
                  <a:rPr lang="en-US">
                    <a:noFill/>
                  </a:rPr>
                  <a:t> </a:t>
                </a:r>
              </a:p>
            </p:txBody>
          </p:sp>
        </mc:Fallback>
      </mc:AlternateContent>
    </p:spTree>
    <p:extLst>
      <p:ext uri="{BB962C8B-B14F-4D97-AF65-F5344CB8AC3E}">
        <p14:creationId xmlns:p14="http://schemas.microsoft.com/office/powerpoint/2010/main" val="3859963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23F0141A-7288-8B43-9FC4-5BE3E604973A}"/>
                  </a:ext>
                </a:extLst>
              </p:cNvPr>
              <p:cNvSpPr>
                <a:spLocks noGrp="1"/>
              </p:cNvSpPr>
              <p:nvPr>
                <p:ph idx="1"/>
              </p:nvPr>
            </p:nvSpPr>
            <p:spPr>
              <a:xfrm>
                <a:off x="838200" y="1584660"/>
                <a:ext cx="10515600" cy="4351338"/>
              </a:xfrm>
            </p:spPr>
            <p:txBody>
              <a:bodyPr/>
              <a:lstStyle/>
              <a:p>
                <a:pPr marL="0" indent="0" algn="just">
                  <a:buNone/>
                </a:pPr>
                <a:r>
                  <a:rPr lang="en-PH" b="1" dirty="0"/>
                  <a:t>Which of the following describe a function? Find its domain and range.</a:t>
                </a:r>
              </a:p>
              <a:p>
                <a:pPr marL="0" indent="0" algn="just">
                  <a:buNone/>
                </a:pPr>
                <a:endParaRPr lang="en-PH" b="1" dirty="0"/>
              </a:p>
              <a:p>
                <a:pPr marL="0" indent="0" algn="just">
                  <a:buNone/>
                </a:pPr>
                <a:endParaRPr lang="en-PH" b="1" dirty="0"/>
              </a:p>
              <a:p>
                <a:pPr marL="0" indent="0" algn="just">
                  <a:buNone/>
                </a:pPr>
                <a:r>
                  <a:rPr lang="en-PH" dirty="0"/>
                  <a:t>a.    </a:t>
                </a:r>
                <a14:m>
                  <m:oMath xmlns:m="http://schemas.openxmlformats.org/officeDocument/2006/math">
                    <m:sSup>
                      <m:sSupPr>
                        <m:ctrlPr>
                          <a:rPr lang="en-PH"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−4=0</m:t>
                    </m:r>
                  </m:oMath>
                </a14:m>
                <a:r>
                  <a:rPr lang="en-PH" dirty="0"/>
                  <a:t>	b. </a:t>
                </a:r>
                <a14:m>
                  <m:oMath xmlns:m="http://schemas.openxmlformats.org/officeDocument/2006/math">
                    <m:r>
                      <a:rPr lang="en-US" b="0" i="0" smtClean="0">
                        <a:latin typeface="Cambria Math" panose="02040503050406030204" pitchFamily="18" charset="0"/>
                      </a:rPr>
                      <m:t>3</m:t>
                    </m:r>
                    <m:r>
                      <m:rPr>
                        <m:sty m:val="p"/>
                      </m:rPr>
                      <a:rPr lang="en-US" b="0" i="0" smtClean="0">
                        <a:latin typeface="Cambria Math" panose="02040503050406030204" pitchFamily="18" charset="0"/>
                      </a:rPr>
                      <m:t>y</m:t>
                    </m:r>
                    <m:r>
                      <a:rPr lang="en-US" i="1">
                        <a:latin typeface="Cambria Math" panose="02040503050406030204" pitchFamily="18" charset="0"/>
                      </a:rPr>
                      <m:t>+</m:t>
                    </m:r>
                    <m:r>
                      <a:rPr lang="en-US" b="0" i="1" smtClean="0">
                        <a:latin typeface="Cambria Math" panose="02040503050406030204" pitchFamily="18" charset="0"/>
                      </a:rPr>
                      <m:t>𝑥</m:t>
                    </m:r>
                    <m:r>
                      <a:rPr lang="en-US" i="1">
                        <a:latin typeface="Cambria Math" panose="02040503050406030204" pitchFamily="18" charset="0"/>
                      </a:rPr>
                      <m:t>𝑦</m:t>
                    </m:r>
                    <m:r>
                      <a:rPr lang="en-US" b="0" i="1" smtClean="0">
                        <a:latin typeface="Cambria Math" panose="02040503050406030204" pitchFamily="18" charset="0"/>
                      </a:rPr>
                      <m:t>=2</m:t>
                    </m:r>
                    <m:r>
                      <a:rPr lang="en-US" b="0" i="1" smtClean="0">
                        <a:latin typeface="Cambria Math" panose="02040503050406030204" pitchFamily="18" charset="0"/>
                      </a:rPr>
                      <m:t>𝑦</m:t>
                    </m:r>
                    <m:r>
                      <a:rPr lang="en-US" b="0" i="1" smtClean="0">
                        <a:latin typeface="Cambria Math" panose="02040503050406030204" pitchFamily="18" charset="0"/>
                      </a:rPr>
                      <m:t>+1</m:t>
                    </m:r>
                  </m:oMath>
                </a14:m>
                <a:r>
                  <a:rPr lang="en-PH" dirty="0"/>
                  <a:t>	c. </a:t>
                </a:r>
                <a14:m>
                  <m:oMath xmlns:m="http://schemas.openxmlformats.org/officeDocument/2006/math">
                    <m:r>
                      <a:rPr lang="en-US" b="0" i="0" smtClean="0">
                        <a:latin typeface="Cambria Math" panose="02040503050406030204" pitchFamily="18" charset="0"/>
                      </a:rPr>
                      <m:t>  </m:t>
                    </m:r>
                    <m:sSup>
                      <m:sSupPr>
                        <m:ctrlPr>
                          <a:rPr lang="en-PH" i="1">
                            <a:latin typeface="Cambria Math" panose="02040503050406030204" pitchFamily="18" charset="0"/>
                          </a:rPr>
                        </m:ctrlPr>
                      </m:sSupPr>
                      <m:e>
                        <m:r>
                          <a:rPr lang="en-US" b="0" i="1" smtClean="0">
                            <a:latin typeface="Cambria Math" panose="02040503050406030204" pitchFamily="18" charset="0"/>
                          </a:rPr>
                          <m:t> </m:t>
                        </m:r>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4</m:t>
                    </m:r>
                  </m:oMath>
                </a14:m>
                <a:endParaRPr lang="en-PH" dirty="0"/>
              </a:p>
              <a:p>
                <a:pPr marL="0" indent="0" algn="just">
                  <a:buNone/>
                </a:pPr>
                <a:endParaRPr lang="en-US" b="1" dirty="0"/>
              </a:p>
            </p:txBody>
          </p:sp>
        </mc:Choice>
        <mc:Fallback>
          <p:sp>
            <p:nvSpPr>
              <p:cNvPr id="4" name="Content Placeholder 3">
                <a:extLst>
                  <a:ext uri="{FF2B5EF4-FFF2-40B4-BE49-F238E27FC236}">
                    <a16:creationId xmlns:a16="http://schemas.microsoft.com/office/drawing/2014/main" id="{23F0141A-7288-8B43-9FC4-5BE3E604973A}"/>
                  </a:ext>
                </a:extLst>
              </p:cNvPr>
              <p:cNvSpPr>
                <a:spLocks noGrp="1" noRot="1" noChangeAspect="1" noMove="1" noResize="1" noEditPoints="1" noAdjustHandles="1" noChangeArrowheads="1" noChangeShapeType="1" noTextEdit="1"/>
              </p:cNvSpPr>
              <p:nvPr>
                <p:ph idx="1"/>
              </p:nvPr>
            </p:nvSpPr>
            <p:spPr>
              <a:xfrm>
                <a:off x="838200" y="1584660"/>
                <a:ext cx="10515600" cy="4351338"/>
              </a:xfrm>
              <a:blipFill>
                <a:blip r:embed="rId3"/>
                <a:stretch>
                  <a:fillRect l="-1086" t="-2332" r="-1086"/>
                </a:stretch>
              </a:blipFill>
            </p:spPr>
            <p:txBody>
              <a:bodyPr/>
              <a:lstStyle/>
              <a:p>
                <a:r>
                  <a:rPr lang="en-US">
                    <a:noFill/>
                  </a:rPr>
                  <a:t> </a:t>
                </a:r>
              </a:p>
            </p:txBody>
          </p:sp>
        </mc:Fallback>
      </mc:AlternateContent>
    </p:spTree>
    <p:extLst>
      <p:ext uri="{BB962C8B-B14F-4D97-AF65-F5344CB8AC3E}">
        <p14:creationId xmlns:p14="http://schemas.microsoft.com/office/powerpoint/2010/main" val="445877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679B3F77-DB86-8948-8C88-7D6DAC4FB383}"/>
                  </a:ext>
                </a:extLst>
              </p:cNvPr>
              <p:cNvSpPr>
                <a:spLocks noGrp="1"/>
              </p:cNvSpPr>
              <p:nvPr>
                <p:ph idx="1"/>
              </p:nvPr>
            </p:nvSpPr>
            <p:spPr/>
            <p:txBody>
              <a:bodyPr/>
              <a:lstStyle/>
              <a:p>
                <a:pPr marL="0" indent="0" algn="just">
                  <a:buNone/>
                </a:pPr>
                <a:r>
                  <a:rPr lang="en-US" b="1" dirty="0"/>
                  <a:t>Solutions:</a:t>
                </a:r>
              </a:p>
              <a:p>
                <a:pPr marL="0" indent="0" algn="just">
                  <a:buNone/>
                </a:pPr>
                <a:r>
                  <a:rPr lang="en-US" b="1" dirty="0"/>
                  <a:t>	</a:t>
                </a:r>
                <a:r>
                  <a:rPr lang="en-PH" dirty="0"/>
                  <a:t> To verify if an equation describes a function, you must check the number of values of y given the value of </a:t>
                </a:r>
                <a:r>
                  <a:rPr lang="en-PH" i="1" dirty="0"/>
                  <a:t>x</a:t>
                </a:r>
                <a:r>
                  <a:rPr lang="en-PH" dirty="0"/>
                  <a:t>. To do this, you must express </a:t>
                </a:r>
                <a:r>
                  <a:rPr lang="en-PH" i="1" dirty="0"/>
                  <a:t>y</a:t>
                </a:r>
                <a:r>
                  <a:rPr lang="en-PH" dirty="0"/>
                  <a:t> in terms of </a:t>
                </a:r>
                <a:r>
                  <a:rPr lang="en-PH" i="1" dirty="0"/>
                  <a:t>x</a:t>
                </a:r>
                <a:r>
                  <a:rPr lang="en-PH" dirty="0"/>
                  <a:t>. If two or more values of </a:t>
                </a:r>
                <a:r>
                  <a:rPr lang="en-PH" i="1" dirty="0"/>
                  <a:t>y</a:t>
                </a:r>
                <a:r>
                  <a:rPr lang="en-PH" dirty="0"/>
                  <a:t> can be obtained for a given </a:t>
                </a:r>
                <a:r>
                  <a:rPr lang="en-PH" i="1" dirty="0"/>
                  <a:t>x</a:t>
                </a:r>
                <a:r>
                  <a:rPr lang="en-PH" dirty="0"/>
                  <a:t>, the equation is not a function.</a:t>
                </a:r>
              </a:p>
              <a:p>
                <a:pPr marL="0" indent="0" algn="just">
                  <a:buNone/>
                </a:pPr>
                <a:r>
                  <a:rPr lang="en-PH" dirty="0"/>
                  <a:t>a.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−4=0</m:t>
                    </m:r>
                  </m:oMath>
                </a14:m>
                <a:r>
                  <a:rPr lang="en-PH" dirty="0"/>
                  <a:t>		Write the original equation.</a:t>
                </a:r>
              </a:p>
              <a:p>
                <a:pPr marL="0" indent="0" algn="just">
                  <a:buNone/>
                </a:pPr>
                <a:r>
                  <a:rPr lang="en-US" b="1" dirty="0"/>
                  <a:t>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=4</m:t>
                    </m:r>
                  </m:oMath>
                </a14:m>
                <a:r>
                  <a:rPr lang="en-US" b="1" dirty="0"/>
                  <a:t>			</a:t>
                </a:r>
                <a:r>
                  <a:rPr lang="en-US" dirty="0"/>
                  <a:t>Add 4 on both sides.</a:t>
                </a:r>
              </a:p>
              <a:p>
                <a:pPr marL="0" indent="0" algn="just">
                  <a:buNone/>
                </a:pPr>
                <a:r>
                  <a:rPr lang="en-US" dirty="0"/>
                  <a:t>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=4−</m:t>
                    </m:r>
                  </m:oMath>
                </a14:m>
                <a:r>
                  <a:rPr lang="en-PH" dirty="0"/>
                  <a:t>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a14:m>
                <a:r>
                  <a:rPr lang="en-US" b="1" dirty="0"/>
                  <a:t>			</a:t>
                </a:r>
                <a:r>
                  <a:rPr lang="en-PH" dirty="0"/>
                  <a:t> Subtract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a14:m>
                <a:r>
                  <a:rPr lang="en-PH" dirty="0"/>
                  <a:t> from both sides.</a:t>
                </a:r>
              </a:p>
              <a:p>
                <a:pPr marL="0" indent="0" algn="just">
                  <a:buNone/>
                </a:pPr>
                <a:endParaRPr lang="en-US" b="1" dirty="0"/>
              </a:p>
            </p:txBody>
          </p:sp>
        </mc:Choice>
        <mc:Fallback>
          <p:sp>
            <p:nvSpPr>
              <p:cNvPr id="5" name="Content Placeholder 4">
                <a:extLst>
                  <a:ext uri="{FF2B5EF4-FFF2-40B4-BE49-F238E27FC236}">
                    <a16:creationId xmlns:a16="http://schemas.microsoft.com/office/drawing/2014/main" id="{679B3F77-DB86-8948-8C88-7D6DAC4FB383}"/>
                  </a:ext>
                </a:extLst>
              </p:cNvPr>
              <p:cNvSpPr>
                <a:spLocks noGrp="1" noRot="1" noChangeAspect="1" noMove="1" noResize="1" noEditPoints="1" noAdjustHandles="1" noChangeArrowheads="1" noChangeShapeType="1" noTextEdit="1"/>
              </p:cNvSpPr>
              <p:nvPr>
                <p:ph idx="1"/>
              </p:nvPr>
            </p:nvSpPr>
            <p:spPr>
              <a:blipFill>
                <a:blip r:embed="rId3"/>
                <a:stretch>
                  <a:fillRect l="-1086" t="-2632" r="-1086"/>
                </a:stretch>
              </a:blipFill>
            </p:spPr>
            <p:txBody>
              <a:bodyPr/>
              <a:lstStyle/>
              <a:p>
                <a:r>
                  <a:rPr lang="en-US">
                    <a:noFill/>
                  </a:rPr>
                  <a:t> </a:t>
                </a:r>
              </a:p>
            </p:txBody>
          </p:sp>
        </mc:Fallback>
      </mc:AlternateContent>
    </p:spTree>
    <p:extLst>
      <p:ext uri="{BB962C8B-B14F-4D97-AF65-F5344CB8AC3E}">
        <p14:creationId xmlns:p14="http://schemas.microsoft.com/office/powerpoint/2010/main" val="1430109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613CC180-DFAA-5E49-8CBA-5ADC5E8BEC83}"/>
                  </a:ext>
                </a:extLst>
              </p:cNvPr>
              <p:cNvSpPr>
                <a:spLocks noGrp="1"/>
              </p:cNvSpPr>
              <p:nvPr>
                <p:ph idx="1"/>
              </p:nvPr>
            </p:nvSpPr>
            <p:spPr>
              <a:xfrm>
                <a:off x="838200" y="1873751"/>
                <a:ext cx="10515600" cy="4351338"/>
              </a:xfrm>
            </p:spPr>
            <p:txBody>
              <a:bodyPr>
                <a:normAutofit/>
              </a:bodyPr>
              <a:lstStyle/>
              <a:p>
                <a:pPr marL="0" indent="0" algn="just">
                  <a:buNone/>
                </a:pPr>
                <a:r>
                  <a:rPr lang="en-PH" dirty="0"/>
                  <a:t>	Using the equation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=4−</m:t>
                    </m:r>
                  </m:oMath>
                </a14:m>
                <a:r>
                  <a:rPr lang="en-PH" dirty="0"/>
                  <a:t>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a14:m>
                <a:r>
                  <a:rPr lang="en-PH" dirty="0"/>
                  <a:t>, if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m:t>
                    </m:r>
                  </m:oMath>
                </a14:m>
                <a:r>
                  <a:rPr lang="en-PH" dirty="0"/>
                  <a:t>, then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=4−</m:t>
                    </m:r>
                  </m:oMath>
                </a14:m>
                <a:r>
                  <a:rPr lang="en-PH" dirty="0"/>
                  <a:t> </a:t>
                </a:r>
                <a14:m>
                  <m:oMath xmlns:m="http://schemas.openxmlformats.org/officeDocument/2006/math">
                    <m:sSup>
                      <m:sSupPr>
                        <m:ctrlPr>
                          <a:rPr lang="en-PH" i="1">
                            <a:latin typeface="Cambria Math" panose="02040503050406030204" pitchFamily="18" charset="0"/>
                          </a:rPr>
                        </m:ctrlPr>
                      </m:sSupPr>
                      <m:e>
                        <m:r>
                          <a:rPr lang="en-US" b="0" i="1" smtClean="0">
                            <a:latin typeface="Cambria Math" panose="02040503050406030204" pitchFamily="18" charset="0"/>
                          </a:rPr>
                          <m:t>1</m:t>
                        </m:r>
                      </m:e>
                      <m:sup>
                        <m:r>
                          <a:rPr lang="en-US" i="1">
                            <a:latin typeface="Cambria Math" panose="02040503050406030204" pitchFamily="18" charset="0"/>
                          </a:rPr>
                          <m:t>2</m:t>
                        </m:r>
                      </m:sup>
                    </m:sSup>
                    <m:r>
                      <a:rPr lang="en-US" b="0" i="1" smtClean="0">
                        <a:latin typeface="Cambria Math" panose="02040503050406030204" pitchFamily="18" charset="0"/>
                      </a:rPr>
                      <m:t>=3</m:t>
                    </m:r>
                  </m:oMath>
                </a14:m>
                <a:r>
                  <a:rPr lang="en-PH" dirty="0"/>
                  <a:t>. If you try to use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oMath>
                </a14:m>
                <a:r>
                  <a:rPr lang="en-PH" dirty="0"/>
                  <a:t>2, then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=4−</m:t>
                    </m:r>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a14:m>
                <a:r>
                  <a:rPr lang="en-PH" dirty="0"/>
                  <a:t>=0. Further, if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r>
                      <a:rPr lang="en-US" b="0" i="0" smtClean="0">
                        <a:latin typeface="Cambria Math" panose="02040503050406030204" pitchFamily="18" charset="0"/>
                      </a:rPr>
                      <m:t>3</m:t>
                    </m:r>
                  </m:oMath>
                </a14:m>
                <a:r>
                  <a:rPr lang="en-PH" dirty="0"/>
                  <a:t>, then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=4−</m:t>
                    </m:r>
                    <m:sSup>
                      <m:sSupPr>
                        <m:ctrlPr>
                          <a:rPr lang="en-PH" i="1">
                            <a:latin typeface="Cambria Math" panose="02040503050406030204" pitchFamily="18" charset="0"/>
                          </a:rPr>
                        </m:ctrlPr>
                      </m:sSupPr>
                      <m:e>
                        <m:r>
                          <a:rPr lang="en-US" b="0" i="1" smtClean="0">
                            <a:latin typeface="Cambria Math" panose="02040503050406030204" pitchFamily="18" charset="0"/>
                          </a:rPr>
                          <m:t>3</m:t>
                        </m:r>
                      </m:e>
                      <m:sup>
                        <m:r>
                          <a:rPr lang="en-US" i="1">
                            <a:latin typeface="Cambria Math" panose="02040503050406030204" pitchFamily="18" charset="0"/>
                          </a:rPr>
                          <m:t>2</m:t>
                        </m:r>
                      </m:sup>
                    </m:sSup>
                    <m:r>
                      <a:rPr lang="en-US" b="0" i="0" smtClean="0">
                        <a:latin typeface="Cambria Math" panose="02040503050406030204" pitchFamily="18" charset="0"/>
                      </a:rPr>
                      <m:t>=−5</m:t>
                    </m:r>
                  </m:oMath>
                </a14:m>
                <a:r>
                  <a:rPr lang="en-PH" dirty="0"/>
                  <a:t>. From this, you can see that for each value of </a:t>
                </a:r>
                <a:r>
                  <a:rPr lang="en-PH" i="1" dirty="0"/>
                  <a:t>x</a:t>
                </a:r>
                <a:r>
                  <a:rPr lang="en-PH" dirty="0"/>
                  <a:t>, there is one and only one value for </a:t>
                </a:r>
                <a:r>
                  <a:rPr lang="en-PH" i="1" dirty="0"/>
                  <a:t>y</a:t>
                </a:r>
                <a:r>
                  <a:rPr lang="en-PH" dirty="0"/>
                  <a:t>. Thus, the equation defines </a:t>
                </a:r>
                <a:r>
                  <a:rPr lang="en-PH" i="1" dirty="0"/>
                  <a:t>y</a:t>
                </a:r>
                <a:r>
                  <a:rPr lang="en-PH" dirty="0"/>
                  <a:t> as a function of </a:t>
                </a:r>
                <a:r>
                  <a:rPr lang="en-PH" i="1" dirty="0"/>
                  <a:t>x</a:t>
                </a:r>
                <a:r>
                  <a:rPr lang="en-PH" dirty="0"/>
                  <a:t>.</a:t>
                </a:r>
              </a:p>
              <a:p>
                <a:pPr marL="0" indent="0" algn="just">
                  <a:buNone/>
                </a:pPr>
                <a:r>
                  <a:rPr lang="en-PH" dirty="0"/>
                  <a:t>	Next, find its domain and range. Note that the value of y will always be a real number no matter what the value of </a:t>
                </a:r>
                <a:r>
                  <a:rPr lang="en-PH" i="1" dirty="0"/>
                  <a:t>x</a:t>
                </a:r>
                <a:r>
                  <a:rPr lang="en-PH" dirty="0"/>
                  <a:t> is. This means that if you substitute any value for </a:t>
                </a:r>
                <a:r>
                  <a:rPr lang="en-PH" i="1" dirty="0"/>
                  <a:t>x</a:t>
                </a:r>
                <a:r>
                  <a:rPr lang="en-PH" dirty="0"/>
                  <a:t>, the value of y will always result in a real number. Therefore, the domain of the relation is the set of real numbers. In symbol, the domain is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a14:m>
                <a:r>
                  <a:rPr lang="en-PH" dirty="0"/>
                  <a:t> or {</a:t>
                </a:r>
                <a:r>
                  <a:rPr lang="en-PH" i="1" dirty="0"/>
                  <a:t>x</a:t>
                </a:r>
                <a:r>
                  <a:rPr lang="en-PH" dirty="0"/>
                  <a:t> is any element of R}</a:t>
                </a:r>
              </a:p>
              <a:p>
                <a:pPr marL="0" indent="0" algn="just">
                  <a:buNone/>
                </a:pPr>
                <a:endParaRPr lang="en-US" dirty="0"/>
              </a:p>
            </p:txBody>
          </p:sp>
        </mc:Choice>
        <mc:Fallback>
          <p:sp>
            <p:nvSpPr>
              <p:cNvPr id="4" name="Content Placeholder 3">
                <a:extLst>
                  <a:ext uri="{FF2B5EF4-FFF2-40B4-BE49-F238E27FC236}">
                    <a16:creationId xmlns:a16="http://schemas.microsoft.com/office/drawing/2014/main" id="{613CC180-DFAA-5E49-8CBA-5ADC5E8BEC83}"/>
                  </a:ext>
                </a:extLst>
              </p:cNvPr>
              <p:cNvSpPr>
                <a:spLocks noGrp="1" noRot="1" noChangeAspect="1" noMove="1" noResize="1" noEditPoints="1" noAdjustHandles="1" noChangeArrowheads="1" noChangeShapeType="1" noTextEdit="1"/>
              </p:cNvSpPr>
              <p:nvPr>
                <p:ph idx="1"/>
              </p:nvPr>
            </p:nvSpPr>
            <p:spPr>
              <a:xfrm>
                <a:off x="838200" y="1873751"/>
                <a:ext cx="10515600" cy="4351338"/>
              </a:xfrm>
              <a:blipFill>
                <a:blip r:embed="rId3"/>
                <a:stretch>
                  <a:fillRect l="-1086" t="-2332" r="-1086"/>
                </a:stretch>
              </a:blipFill>
            </p:spPr>
            <p:txBody>
              <a:bodyPr/>
              <a:lstStyle/>
              <a:p>
                <a:r>
                  <a:rPr lang="en-US">
                    <a:noFill/>
                  </a:rPr>
                  <a:t> </a:t>
                </a:r>
              </a:p>
            </p:txBody>
          </p:sp>
        </mc:Fallback>
      </mc:AlternateContent>
    </p:spTree>
    <p:extLst>
      <p:ext uri="{BB962C8B-B14F-4D97-AF65-F5344CB8AC3E}">
        <p14:creationId xmlns:p14="http://schemas.microsoft.com/office/powerpoint/2010/main" val="2213787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510E43A8-E77B-5C48-8CFD-85546B5B9D9C}"/>
                  </a:ext>
                </a:extLst>
              </p:cNvPr>
              <p:cNvSpPr>
                <a:spLocks noGrp="1"/>
              </p:cNvSpPr>
              <p:nvPr>
                <p:ph idx="1"/>
              </p:nvPr>
            </p:nvSpPr>
            <p:spPr/>
            <p:txBody>
              <a:bodyPr/>
              <a:lstStyle/>
              <a:p>
                <a:pPr marL="0" indent="0">
                  <a:buNone/>
                </a:pPr>
                <a:r>
                  <a:rPr lang="en-PH" dirty="0"/>
                  <a:t>To find the range, solve for </a:t>
                </a:r>
                <a:r>
                  <a:rPr lang="en-PH" i="1" dirty="0"/>
                  <a:t>x</a:t>
                </a:r>
                <a:r>
                  <a:rPr lang="en-PH" dirty="0"/>
                  <a:t>. Solving for </a:t>
                </a:r>
                <a:r>
                  <a:rPr lang="en-PH" i="1" dirty="0"/>
                  <a:t>x</a:t>
                </a:r>
                <a:r>
                  <a:rPr lang="en-PH" dirty="0"/>
                  <a:t>, you obtain</a:t>
                </a:r>
                <a:r>
                  <a:rPr lang="en-US" dirty="0"/>
                  <a:t>,</a:t>
                </a:r>
              </a:p>
              <a:p>
                <a:pPr marL="0" indent="0">
                  <a:buNone/>
                </a:pPr>
                <a:endParaRPr lang="en-US" dirty="0"/>
              </a:p>
              <a:p>
                <a:pPr marL="0" indent="0">
                  <a:buNone/>
                </a:pPr>
                <a:r>
                  <a:rPr lang="en-US" dirty="0"/>
                  <a:t>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−4=0 </m:t>
                    </m:r>
                  </m:oMath>
                </a14:m>
                <a:endParaRPr lang="en-PH" dirty="0"/>
              </a:p>
              <a:p>
                <a:pPr marL="0" indent="0">
                  <a:buNone/>
                </a:pPr>
                <a:r>
                  <a:rPr lang="en-PH" dirty="0"/>
                  <a:t>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b="0" i="1" smtClean="0">
                        <a:latin typeface="Cambria Math" panose="02040503050406030204" pitchFamily="18" charset="0"/>
                      </a:rPr>
                      <m:t>=4−</m:t>
                    </m:r>
                    <m:r>
                      <a:rPr lang="en-US" b="0" i="1" smtClean="0">
                        <a:latin typeface="Cambria Math" panose="02040503050406030204" pitchFamily="18" charset="0"/>
                      </a:rPr>
                      <m:t>𝑦</m:t>
                    </m:r>
                  </m:oMath>
                </a14:m>
                <a:r>
                  <a:rPr lang="en-PH" dirty="0"/>
                  <a:t>		Add 4 on both sides and subtract 						</a:t>
                </a:r>
                <a:r>
                  <a:rPr lang="en-PH" i="1" dirty="0"/>
                  <a:t>y </a:t>
                </a:r>
                <a:r>
                  <a:rPr lang="en-PH" dirty="0"/>
                  <a:t>from both sides.</a:t>
                </a:r>
              </a:p>
              <a:p>
                <a:pPr marL="0" indent="0">
                  <a:buNone/>
                </a:pPr>
                <a:r>
                  <a:rPr lang="en-PH" dirty="0"/>
                  <a:t>	 	     </a:t>
                </a:r>
                <a14:m>
                  <m:oMath xmlns:m="http://schemas.openxmlformats.org/officeDocument/2006/math">
                    <m:sSup>
                      <m:sSupPr>
                        <m:ctrlPr>
                          <a:rPr lang="en-PH"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𝑦</m:t>
                        </m:r>
                      </m:e>
                    </m:rad>
                  </m:oMath>
                </a14:m>
                <a:r>
                  <a:rPr lang="en-PH" dirty="0"/>
                  <a:t>		Extract the square root to solve 						the quadratic equation.</a:t>
                </a:r>
              </a:p>
              <a:p>
                <a:pPr marL="0" indent="0">
                  <a:buNone/>
                </a:pPr>
                <a:endParaRPr lang="en-PH" dirty="0"/>
              </a:p>
            </p:txBody>
          </p:sp>
        </mc:Choice>
        <mc:Fallback>
          <p:sp>
            <p:nvSpPr>
              <p:cNvPr id="5" name="Content Placeholder 4">
                <a:extLst>
                  <a:ext uri="{FF2B5EF4-FFF2-40B4-BE49-F238E27FC236}">
                    <a16:creationId xmlns:a16="http://schemas.microsoft.com/office/drawing/2014/main" id="{510E43A8-E77B-5C48-8CFD-85546B5B9D9C}"/>
                  </a:ext>
                </a:extLst>
              </p:cNvPr>
              <p:cNvSpPr>
                <a:spLocks noGrp="1" noRot="1" noChangeAspect="1" noMove="1" noResize="1" noEditPoints="1" noAdjustHandles="1" noChangeArrowheads="1" noChangeShapeType="1" noTextEdit="1"/>
              </p:cNvSpPr>
              <p:nvPr>
                <p:ph idx="1"/>
              </p:nvPr>
            </p:nvSpPr>
            <p:spPr>
              <a:blipFill>
                <a:blip r:embed="rId3"/>
                <a:stretch>
                  <a:fillRect l="-1086" t="-2632" r="-1086"/>
                </a:stretch>
              </a:blipFill>
            </p:spPr>
            <p:txBody>
              <a:bodyPr/>
              <a:lstStyle/>
              <a:p>
                <a:r>
                  <a:rPr lang="en-US">
                    <a:noFill/>
                  </a:rPr>
                  <a:t> </a:t>
                </a:r>
              </a:p>
            </p:txBody>
          </p:sp>
        </mc:Fallback>
      </mc:AlternateContent>
    </p:spTree>
    <p:extLst>
      <p:ext uri="{BB962C8B-B14F-4D97-AF65-F5344CB8AC3E}">
        <p14:creationId xmlns:p14="http://schemas.microsoft.com/office/powerpoint/2010/main" val="1327814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A0E2879A-3FC1-994E-BF8F-DD70085B01C9}"/>
                  </a:ext>
                </a:extLst>
              </p:cNvPr>
              <p:cNvSpPr>
                <a:spLocks noGrp="1"/>
              </p:cNvSpPr>
              <p:nvPr>
                <p:ph idx="1"/>
              </p:nvPr>
            </p:nvSpPr>
            <p:spPr/>
            <p:txBody>
              <a:bodyPr/>
              <a:lstStyle/>
              <a:p>
                <a:pPr marL="0" indent="0" algn="just">
                  <a:buNone/>
                </a:pPr>
                <a:r>
                  <a:rPr lang="en-US" dirty="0"/>
                  <a:t>	</a:t>
                </a:r>
                <a:r>
                  <a:rPr lang="en-PH" dirty="0"/>
                  <a:t>Notice that x in this case will only be real if the expression on the other side is real. This implies that the radicand, </a:t>
                </a:r>
                <a14:m>
                  <m:oMath xmlns:m="http://schemas.openxmlformats.org/officeDocument/2006/math">
                    <m:r>
                      <a:rPr lang="en-US" i="1">
                        <a:latin typeface="Cambria Math" panose="02040503050406030204" pitchFamily="18" charset="0"/>
                      </a:rPr>
                      <m:t>4−</m:t>
                    </m:r>
                    <m:r>
                      <a:rPr lang="en-US" i="1">
                        <a:latin typeface="Cambria Math" panose="02040503050406030204" pitchFamily="18" charset="0"/>
                      </a:rPr>
                      <m:t>𝑦</m:t>
                    </m:r>
                  </m:oMath>
                </a14:m>
                <a:r>
                  <a:rPr lang="en-PH" dirty="0"/>
                  <a:t>, must be nonnegative. That is, </a:t>
                </a:r>
                <a14:m>
                  <m:oMath xmlns:m="http://schemas.openxmlformats.org/officeDocument/2006/math">
                    <m:r>
                      <a:rPr lang="en-US" i="1">
                        <a:latin typeface="Cambria Math" panose="02040503050406030204" pitchFamily="18" charset="0"/>
                      </a:rPr>
                      <m:t>4−</m:t>
                    </m:r>
                    <m:r>
                      <a:rPr lang="en-US" i="1">
                        <a:latin typeface="Cambria Math" panose="02040503050406030204" pitchFamily="18" charset="0"/>
                      </a:rPr>
                      <m:t>𝑦</m:t>
                    </m:r>
                  </m:oMath>
                </a14:m>
                <a:r>
                  <a:rPr lang="en-PH" dirty="0"/>
                  <a:t> must be greater than or equal to zero. In symbol,</a:t>
                </a:r>
                <a:r>
                  <a:rPr lang="en-US" dirty="0"/>
                  <a:t> </a:t>
                </a:r>
                <a14:m>
                  <m:oMath xmlns:m="http://schemas.openxmlformats.org/officeDocument/2006/math">
                    <m:r>
                      <a:rPr lang="en-US" b="1" i="1">
                        <a:latin typeface="Cambria Math" panose="02040503050406030204" pitchFamily="18" charset="0"/>
                      </a:rPr>
                      <m:t>𝟒</m:t>
                    </m:r>
                    <m:r>
                      <a:rPr lang="en-US" b="1" i="1">
                        <a:latin typeface="Cambria Math" panose="02040503050406030204" pitchFamily="18" charset="0"/>
                      </a:rPr>
                      <m:t>−</m:t>
                    </m:r>
                    <m:r>
                      <a:rPr lang="en-US" b="1" i="1">
                        <a:latin typeface="Cambria Math" panose="02040503050406030204" pitchFamily="18" charset="0"/>
                      </a:rPr>
                      <m:t>𝒚</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oMath>
                </a14:m>
                <a:r>
                  <a:rPr lang="en-PH" dirty="0"/>
                  <a:t> or </a:t>
                </a:r>
                <a14:m>
                  <m:oMath xmlns:m="http://schemas.openxmlformats.org/officeDocument/2006/math">
                    <m:r>
                      <a:rPr lang="en-US" b="1" i="1" smtClean="0">
                        <a:latin typeface="Cambria Math" panose="02040503050406030204" pitchFamily="18" charset="0"/>
                        <a:ea typeface="Cambria Math" panose="02040503050406030204" pitchFamily="18" charset="0"/>
                      </a:rPr>
                      <m:t>𝒚</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𝟒</m:t>
                    </m:r>
                  </m:oMath>
                </a14:m>
                <a:r>
                  <a:rPr lang="en-PH" b="1" dirty="0"/>
                  <a:t>.</a:t>
                </a:r>
              </a:p>
              <a:p>
                <a:pPr marL="0" indent="0" algn="just">
                  <a:buNone/>
                </a:pPr>
                <a:r>
                  <a:rPr lang="en-PH" dirty="0"/>
                  <a:t>	 Therefore, the range is the set of real numbers less than or equal to 4. In symbol, you write </a:t>
                </a:r>
                <a:r>
                  <a:rPr lang="en-PH" b="1" dirty="0"/>
                  <a:t>Range = </a:t>
                </a:r>
                <a14:m>
                  <m:oMath xmlns:m="http://schemas.openxmlformats.org/officeDocument/2006/math">
                    <m:r>
                      <a:rPr lang="en-US" b="1" i="0"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𝒚</m:t>
                    </m:r>
                    <m:r>
                      <a:rPr lang="en-US" b="1" i="1" smtClean="0">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𝒚</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𝟒</m:t>
                    </m:r>
                    <m:r>
                      <a:rPr lang="en-US" b="1" i="1" smtClean="0">
                        <a:latin typeface="Cambria Math" panose="02040503050406030204" pitchFamily="18" charset="0"/>
                        <a:ea typeface="Cambria Math" panose="02040503050406030204" pitchFamily="18" charset="0"/>
                      </a:rPr>
                      <m:t>}</m:t>
                    </m:r>
                  </m:oMath>
                </a14:m>
                <a:r>
                  <a:rPr lang="en-PH" dirty="0"/>
                  <a:t>.</a:t>
                </a:r>
              </a:p>
              <a:p>
                <a:pPr marL="0" indent="0" algn="just">
                  <a:buNone/>
                </a:pPr>
                <a:endParaRPr lang="en-PH" dirty="0"/>
              </a:p>
              <a:p>
                <a:pPr marL="0" indent="0" algn="just">
                  <a:buNone/>
                </a:pPr>
                <a:endParaRPr lang="en-PH" dirty="0"/>
              </a:p>
              <a:p>
                <a:pPr marL="0" indent="0" algn="just">
                  <a:buNone/>
                </a:pPr>
                <a:endParaRPr lang="en-US" dirty="0"/>
              </a:p>
            </p:txBody>
          </p:sp>
        </mc:Choice>
        <mc:Fallback>
          <p:sp>
            <p:nvSpPr>
              <p:cNvPr id="4" name="Content Placeholder 3">
                <a:extLst>
                  <a:ext uri="{FF2B5EF4-FFF2-40B4-BE49-F238E27FC236}">
                    <a16:creationId xmlns:a16="http://schemas.microsoft.com/office/drawing/2014/main" id="{A0E2879A-3FC1-994E-BF8F-DD70085B01C9}"/>
                  </a:ext>
                </a:extLst>
              </p:cNvPr>
              <p:cNvSpPr>
                <a:spLocks noGrp="1" noRot="1" noChangeAspect="1" noMove="1" noResize="1" noEditPoints="1" noAdjustHandles="1" noChangeArrowheads="1" noChangeShapeType="1" noTextEdit="1"/>
              </p:cNvSpPr>
              <p:nvPr>
                <p:ph idx="1"/>
              </p:nvPr>
            </p:nvSpPr>
            <p:spPr>
              <a:blipFill>
                <a:blip r:embed="rId3"/>
                <a:stretch>
                  <a:fillRect l="-1086" t="-2632" r="-1086"/>
                </a:stretch>
              </a:blipFill>
            </p:spPr>
            <p:txBody>
              <a:bodyPr/>
              <a:lstStyle/>
              <a:p>
                <a:r>
                  <a:rPr lang="en-US">
                    <a:noFill/>
                  </a:rPr>
                  <a:t> </a:t>
                </a:r>
              </a:p>
            </p:txBody>
          </p:sp>
        </mc:Fallback>
      </mc:AlternateContent>
    </p:spTree>
    <p:extLst>
      <p:ext uri="{BB962C8B-B14F-4D97-AF65-F5344CB8AC3E}">
        <p14:creationId xmlns:p14="http://schemas.microsoft.com/office/powerpoint/2010/main" val="1860714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1A38878E-BB6E-B448-B54F-01B922631C59}"/>
                  </a:ext>
                </a:extLst>
              </p:cNvPr>
              <p:cNvSpPr>
                <a:spLocks noGrp="1"/>
              </p:cNvSpPr>
              <p:nvPr>
                <p:ph idx="1"/>
              </p:nvPr>
            </p:nvSpPr>
            <p:spPr>
              <a:xfrm>
                <a:off x="838200" y="2322930"/>
                <a:ext cx="10515600" cy="2618038"/>
              </a:xfrm>
            </p:spPr>
            <p:txBody>
              <a:bodyPr/>
              <a:lstStyle/>
              <a:p>
                <a:pPr marL="514350" indent="-514350">
                  <a:buAutoNum type="alphaLcPeriod" startAt="2"/>
                </a:pPr>
                <a14:m>
                  <m:oMath xmlns:m="http://schemas.openxmlformats.org/officeDocument/2006/math">
                    <m:r>
                      <a:rPr lang="en-US" smtClean="0">
                        <a:latin typeface="Cambria Math" panose="02040503050406030204" pitchFamily="18" charset="0"/>
                      </a:rPr>
                      <m:t>3</m:t>
                    </m:r>
                    <m:r>
                      <a:rPr lang="en-US"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𝑦</m:t>
                    </m:r>
                    <m:r>
                      <a:rPr lang="en-US" i="1">
                        <a:latin typeface="Cambria Math" panose="02040503050406030204" pitchFamily="18" charset="0"/>
                      </a:rPr>
                      <m:t>=2</m:t>
                    </m:r>
                    <m:r>
                      <a:rPr lang="en-US" i="1">
                        <a:latin typeface="Cambria Math" panose="02040503050406030204" pitchFamily="18" charset="0"/>
                      </a:rPr>
                      <m:t>𝑦</m:t>
                    </m:r>
                    <m:r>
                      <a:rPr lang="en-US" i="1">
                        <a:latin typeface="Cambria Math" panose="02040503050406030204" pitchFamily="18" charset="0"/>
                      </a:rPr>
                      <m:t>+1</m:t>
                    </m:r>
                  </m:oMath>
                </a14:m>
                <a:r>
                  <a:rPr lang="en-US" dirty="0"/>
                  <a:t>		</a:t>
                </a:r>
                <a:r>
                  <a:rPr lang="en-PH" dirty="0"/>
                  <a:t> Write the original equation.</a:t>
                </a:r>
              </a:p>
              <a:p>
                <a:pPr marL="0" indent="0">
                  <a:buNone/>
                </a:pPr>
                <a:r>
                  <a:rPr lang="en-US" dirty="0"/>
                  <a:t>      </a:t>
                </a:r>
                <a14:m>
                  <m:oMath xmlns:m="http://schemas.openxmlformats.org/officeDocument/2006/math">
                    <m:r>
                      <a:rPr lang="en-US" b="0" i="1" smtClean="0">
                        <a:latin typeface="Cambria Math" panose="02040503050406030204" pitchFamily="18" charset="0"/>
                      </a:rPr>
                      <m:t>𝑦</m:t>
                    </m:r>
                    <m:r>
                      <a:rPr lang="en-US" b="0" i="0" smtClean="0">
                        <a:latin typeface="Cambria Math" panose="02040503050406030204" pitchFamily="18" charset="0"/>
                      </a:rPr>
                      <m:t>(</m:t>
                    </m:r>
                    <m:r>
                      <a:rPr lang="en-US" b="0" i="1" smtClean="0">
                        <a:latin typeface="Cambria Math" panose="02040503050406030204" pitchFamily="18" charset="0"/>
                      </a:rPr>
                      <m:t>3+</m:t>
                    </m:r>
                    <m:r>
                      <a:rPr lang="en-US" b="0" i="1" smtClean="0">
                        <a:latin typeface="Cambria Math" panose="02040503050406030204" pitchFamily="18" charset="0"/>
                      </a:rPr>
                      <m:t>𝑥</m:t>
                    </m:r>
                    <m:r>
                      <a:rPr lang="en-US" b="0" i="1" smtClean="0">
                        <a:latin typeface="Cambria Math" panose="02040503050406030204" pitchFamily="18" charset="0"/>
                      </a:rPr>
                      <m:t>)=2</m:t>
                    </m:r>
                    <m:r>
                      <a:rPr lang="en-US" b="0" i="1" smtClean="0">
                        <a:latin typeface="Cambria Math" panose="02040503050406030204" pitchFamily="18" charset="0"/>
                      </a:rPr>
                      <m:t>𝑥</m:t>
                    </m:r>
                    <m:r>
                      <a:rPr lang="en-US" i="1">
                        <a:latin typeface="Cambria Math" panose="02040503050406030204" pitchFamily="18" charset="0"/>
                      </a:rPr>
                      <m:t>+1</m:t>
                    </m:r>
                  </m:oMath>
                </a14:m>
                <a:r>
                  <a:rPr lang="en-PH" dirty="0"/>
                  <a:t>		 Factor out </a:t>
                </a:r>
                <a:r>
                  <a:rPr lang="en-PH" i="1" dirty="0"/>
                  <a:t>y</a:t>
                </a:r>
                <a:r>
                  <a:rPr lang="en-PH" dirty="0"/>
                  <a:t>.</a:t>
                </a:r>
              </a:p>
              <a:p>
                <a:pPr marL="0" indent="0">
                  <a:buNone/>
                </a:pPr>
                <a:r>
                  <a:rPr lang="en-PH" dirty="0"/>
                  <a:t>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+1</m:t>
                        </m:r>
                      </m:num>
                      <m:den>
                        <m:r>
                          <a:rPr lang="en-US" b="0" i="1" smtClean="0">
                            <a:latin typeface="Cambria Math" panose="02040503050406030204" pitchFamily="18" charset="0"/>
                          </a:rPr>
                          <m:t>3+</m:t>
                        </m:r>
                        <m:r>
                          <a:rPr lang="en-US" b="0" i="1" smtClean="0">
                            <a:latin typeface="Cambria Math" panose="02040503050406030204" pitchFamily="18" charset="0"/>
                          </a:rPr>
                          <m:t>𝑥</m:t>
                        </m:r>
                      </m:den>
                    </m:f>
                  </m:oMath>
                </a14:m>
                <a:r>
                  <a:rPr lang="en-US" b="0" dirty="0"/>
                  <a:t>		</a:t>
                </a:r>
                <a:r>
                  <a:rPr lang="en-PH" dirty="0"/>
                  <a:t> Divide both sides by </a:t>
                </a:r>
                <a14:m>
                  <m:oMath xmlns:m="http://schemas.openxmlformats.org/officeDocument/2006/math">
                    <m:r>
                      <a:rPr lang="en-US" i="1">
                        <a:latin typeface="Cambria Math" panose="02040503050406030204" pitchFamily="18" charset="0"/>
                      </a:rPr>
                      <m:t>3+</m:t>
                    </m:r>
                    <m:r>
                      <a:rPr lang="en-US" i="1">
                        <a:latin typeface="Cambria Math" panose="02040503050406030204" pitchFamily="18" charset="0"/>
                      </a:rPr>
                      <m:t>𝑥</m:t>
                    </m:r>
                  </m:oMath>
                </a14:m>
                <a:r>
                  <a:rPr lang="en-PH" dirty="0"/>
                  <a:t>.</a:t>
                </a:r>
              </a:p>
              <a:p>
                <a:pPr marL="0" indent="0">
                  <a:buNone/>
                </a:pPr>
                <a:endParaRPr lang="en-US" b="0" dirty="0"/>
              </a:p>
              <a:p>
                <a:pPr marL="0" indent="0">
                  <a:buNone/>
                </a:pPr>
                <a:endParaRPr lang="en-PH" dirty="0"/>
              </a:p>
              <a:p>
                <a:pPr marL="0" indent="0">
                  <a:buNone/>
                </a:pPr>
                <a:endParaRPr lang="en-US" dirty="0"/>
              </a:p>
            </p:txBody>
          </p:sp>
        </mc:Choice>
        <mc:Fallback>
          <p:sp>
            <p:nvSpPr>
              <p:cNvPr id="5" name="Content Placeholder 4">
                <a:extLst>
                  <a:ext uri="{FF2B5EF4-FFF2-40B4-BE49-F238E27FC236}">
                    <a16:creationId xmlns:a16="http://schemas.microsoft.com/office/drawing/2014/main" id="{1A38878E-BB6E-B448-B54F-01B922631C59}"/>
                  </a:ext>
                </a:extLst>
              </p:cNvPr>
              <p:cNvSpPr>
                <a:spLocks noGrp="1" noRot="1" noChangeAspect="1" noMove="1" noResize="1" noEditPoints="1" noAdjustHandles="1" noChangeArrowheads="1" noChangeShapeType="1" noTextEdit="1"/>
              </p:cNvSpPr>
              <p:nvPr>
                <p:ph idx="1"/>
              </p:nvPr>
            </p:nvSpPr>
            <p:spPr>
              <a:xfrm>
                <a:off x="838200" y="2322930"/>
                <a:ext cx="10515600" cy="2618038"/>
              </a:xfrm>
              <a:blipFill>
                <a:blip r:embed="rId3"/>
                <a:stretch>
                  <a:fillRect l="-724" t="-3865"/>
                </a:stretch>
              </a:blipFill>
            </p:spPr>
            <p:txBody>
              <a:bodyPr/>
              <a:lstStyle/>
              <a:p>
                <a:r>
                  <a:rPr lang="en-US">
                    <a:noFill/>
                  </a:rPr>
                  <a:t> </a:t>
                </a:r>
              </a:p>
            </p:txBody>
          </p:sp>
        </mc:Fallback>
      </mc:AlternateContent>
    </p:spTree>
    <p:extLst>
      <p:ext uri="{BB962C8B-B14F-4D97-AF65-F5344CB8AC3E}">
        <p14:creationId xmlns:p14="http://schemas.microsoft.com/office/powerpoint/2010/main" val="1371925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34DF3006-57C8-C245-8C89-627087F3B059}"/>
              </a:ext>
            </a:extLst>
          </p:cNvPr>
          <p:cNvSpPr>
            <a:spLocks noGrp="1"/>
          </p:cNvSpPr>
          <p:nvPr>
            <p:ph idx="1"/>
          </p:nvPr>
        </p:nvSpPr>
        <p:spPr>
          <a:xfrm>
            <a:off x="655320" y="3715385"/>
            <a:ext cx="10515600" cy="2441575"/>
          </a:xfrm>
        </p:spPr>
        <p:txBody>
          <a:bodyPr/>
          <a:lstStyle/>
          <a:p>
            <a:pPr marL="0" indent="0" algn="just">
              <a:buNone/>
            </a:pPr>
            <a:r>
              <a:rPr lang="en-PH" dirty="0"/>
              <a:t>	For each input (value of </a:t>
            </a:r>
            <a:r>
              <a:rPr lang="en-PH" i="1" dirty="0"/>
              <a:t>x</a:t>
            </a:r>
            <a:r>
              <a:rPr lang="en-PH" dirty="0"/>
              <a:t>), the number-processing machine yields an output (value of </a:t>
            </a:r>
            <a:r>
              <a:rPr lang="en-PH" i="1" dirty="0"/>
              <a:t>y</a:t>
            </a:r>
            <a:r>
              <a:rPr lang="en-PH" dirty="0"/>
              <a:t>). For example, when the input values are </a:t>
            </a:r>
            <a:r>
              <a:rPr lang="en-PH" i="1" dirty="0"/>
              <a:t>x</a:t>
            </a:r>
            <a:r>
              <a:rPr lang="en-PH" dirty="0"/>
              <a:t> = 50, 100, and 150, the output values are </a:t>
            </a:r>
            <a:r>
              <a:rPr lang="en-PH" i="1" dirty="0"/>
              <a:t>y</a:t>
            </a:r>
            <a:r>
              <a:rPr lang="en-PH" dirty="0"/>
              <a:t> = 35, 70, and 105. Because you input an </a:t>
            </a:r>
            <a:r>
              <a:rPr lang="en-PH" i="1" dirty="0"/>
              <a:t>x</a:t>
            </a:r>
            <a:r>
              <a:rPr lang="en-PH" dirty="0"/>
              <a:t>-value to represent the marked price, </a:t>
            </a:r>
            <a:r>
              <a:rPr lang="en-PH" i="1" dirty="0"/>
              <a:t>x</a:t>
            </a:r>
            <a:r>
              <a:rPr lang="en-PH" dirty="0"/>
              <a:t> is called the </a:t>
            </a:r>
            <a:r>
              <a:rPr lang="en-PH" b="1" dirty="0"/>
              <a:t>independent variable</a:t>
            </a:r>
            <a:r>
              <a:rPr lang="en-PH" dirty="0"/>
              <a:t>. Since the selling price depends on the marked price, </a:t>
            </a:r>
            <a:r>
              <a:rPr lang="en-PH" i="1" dirty="0"/>
              <a:t>y</a:t>
            </a:r>
            <a:r>
              <a:rPr lang="en-PH" dirty="0"/>
              <a:t> is called the </a:t>
            </a:r>
            <a:r>
              <a:rPr lang="en-PH" b="1" dirty="0"/>
              <a:t>dependent variable</a:t>
            </a:r>
            <a:r>
              <a:rPr lang="en-PH" dirty="0"/>
              <a:t>.</a:t>
            </a:r>
          </a:p>
          <a:p>
            <a:pPr algn="just"/>
            <a:endParaRPr lang="en-US" dirty="0"/>
          </a:p>
        </p:txBody>
      </p:sp>
      <p:pic>
        <p:nvPicPr>
          <p:cNvPr id="6" name="Picture 5">
            <a:extLst>
              <a:ext uri="{FF2B5EF4-FFF2-40B4-BE49-F238E27FC236}">
                <a16:creationId xmlns:a16="http://schemas.microsoft.com/office/drawing/2014/main" id="{6A1C0EB8-75B2-8D49-8CB9-BA27FE19119D}"/>
              </a:ext>
            </a:extLst>
          </p:cNvPr>
          <p:cNvPicPr>
            <a:picLocks noChangeAspect="1"/>
          </p:cNvPicPr>
          <p:nvPr/>
        </p:nvPicPr>
        <p:blipFill>
          <a:blip r:embed="rId3"/>
          <a:stretch>
            <a:fillRect/>
          </a:stretch>
        </p:blipFill>
        <p:spPr>
          <a:xfrm>
            <a:off x="2012950" y="1691609"/>
            <a:ext cx="2484120" cy="1506832"/>
          </a:xfrm>
          <a:prstGeom prst="rect">
            <a:avLst/>
          </a:prstGeom>
        </p:spPr>
      </p:pic>
      <p:pic>
        <p:nvPicPr>
          <p:cNvPr id="7" name="Picture 6">
            <a:extLst>
              <a:ext uri="{FF2B5EF4-FFF2-40B4-BE49-F238E27FC236}">
                <a16:creationId xmlns:a16="http://schemas.microsoft.com/office/drawing/2014/main" id="{C0B7BEA2-78D0-F14C-AC22-16C04D2485B0}"/>
              </a:ext>
            </a:extLst>
          </p:cNvPr>
          <p:cNvPicPr>
            <a:picLocks noChangeAspect="1"/>
          </p:cNvPicPr>
          <p:nvPr/>
        </p:nvPicPr>
        <p:blipFill>
          <a:blip r:embed="rId4"/>
          <a:stretch>
            <a:fillRect/>
          </a:stretch>
        </p:blipFill>
        <p:spPr>
          <a:xfrm>
            <a:off x="4853940" y="1691609"/>
            <a:ext cx="2484120" cy="1506832"/>
          </a:xfrm>
          <a:prstGeom prst="rect">
            <a:avLst/>
          </a:prstGeom>
        </p:spPr>
      </p:pic>
      <p:pic>
        <p:nvPicPr>
          <p:cNvPr id="8" name="Picture 7">
            <a:extLst>
              <a:ext uri="{FF2B5EF4-FFF2-40B4-BE49-F238E27FC236}">
                <a16:creationId xmlns:a16="http://schemas.microsoft.com/office/drawing/2014/main" id="{46A96E13-2200-C340-8C92-8987222E01BA}"/>
              </a:ext>
            </a:extLst>
          </p:cNvPr>
          <p:cNvPicPr>
            <a:picLocks noChangeAspect="1"/>
          </p:cNvPicPr>
          <p:nvPr/>
        </p:nvPicPr>
        <p:blipFill>
          <a:blip r:embed="rId5"/>
          <a:stretch>
            <a:fillRect/>
          </a:stretch>
        </p:blipFill>
        <p:spPr>
          <a:xfrm>
            <a:off x="7307580" y="1705739"/>
            <a:ext cx="2420559" cy="1468277"/>
          </a:xfrm>
          <a:prstGeom prst="rect">
            <a:avLst/>
          </a:prstGeom>
        </p:spPr>
      </p:pic>
      <p:pic>
        <p:nvPicPr>
          <p:cNvPr id="9" name="Picture 8">
            <a:extLst>
              <a:ext uri="{FF2B5EF4-FFF2-40B4-BE49-F238E27FC236}">
                <a16:creationId xmlns:a16="http://schemas.microsoft.com/office/drawing/2014/main" id="{F71AC4CE-4FD7-8D45-89FA-5FF640E56CB3}"/>
              </a:ext>
            </a:extLst>
          </p:cNvPr>
          <p:cNvPicPr>
            <a:picLocks noChangeAspect="1"/>
          </p:cNvPicPr>
          <p:nvPr/>
        </p:nvPicPr>
        <p:blipFill>
          <a:blip r:embed="rId6"/>
          <a:stretch>
            <a:fillRect/>
          </a:stretch>
        </p:blipFill>
        <p:spPr>
          <a:xfrm>
            <a:off x="9726576" y="1690688"/>
            <a:ext cx="587524" cy="1485545"/>
          </a:xfrm>
          <a:prstGeom prst="rect">
            <a:avLst/>
          </a:prstGeom>
        </p:spPr>
      </p:pic>
    </p:spTree>
    <p:extLst>
      <p:ext uri="{BB962C8B-B14F-4D97-AF65-F5344CB8AC3E}">
        <p14:creationId xmlns:p14="http://schemas.microsoft.com/office/powerpoint/2010/main" val="2039844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740D6C8C-593E-6343-892F-76452C343541}"/>
                  </a:ext>
                </a:extLst>
              </p:cNvPr>
              <p:cNvSpPr>
                <a:spLocks noGrp="1"/>
              </p:cNvSpPr>
              <p:nvPr>
                <p:ph idx="1"/>
              </p:nvPr>
            </p:nvSpPr>
            <p:spPr/>
            <p:txBody>
              <a:bodyPr/>
              <a:lstStyle/>
              <a:p>
                <a:pPr marL="0" indent="0" algn="just">
                  <a:buNone/>
                </a:pPr>
                <a:r>
                  <a:rPr lang="en-US" dirty="0"/>
                  <a:t>	</a:t>
                </a:r>
                <a:r>
                  <a:rPr lang="en-PH" dirty="0"/>
                  <a:t> Using the equation above, if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m:t>
                    </m:r>
                  </m:oMath>
                </a14:m>
                <a:r>
                  <a:rPr lang="en-US" dirty="0"/>
                  <a:t>, then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b="0" i="1" smtClean="0">
                            <a:latin typeface="Cambria Math" panose="02040503050406030204" pitchFamily="18" charset="0"/>
                          </a:rPr>
                          <m:t>(1)</m:t>
                        </m:r>
                        <m:r>
                          <a:rPr lang="en-US" i="1">
                            <a:latin typeface="Cambria Math" panose="02040503050406030204" pitchFamily="18" charset="0"/>
                          </a:rPr>
                          <m:t>+1</m:t>
                        </m:r>
                      </m:num>
                      <m:den>
                        <m:r>
                          <a:rPr lang="en-US" i="1">
                            <a:latin typeface="Cambria Math" panose="02040503050406030204" pitchFamily="18" charset="0"/>
                          </a:rPr>
                          <m:t>3+</m:t>
                        </m:r>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a14:m>
                <a:r>
                  <a:rPr lang="en-PH" dirty="0"/>
                  <a:t>. Further, if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=2,</m:t>
                    </m:r>
                  </m:oMath>
                </a14:m>
                <a:r>
                  <a:rPr lang="en-PH" dirty="0"/>
                  <a:t> then</a:t>
                </a:r>
                <a:r>
                  <a:rPr lang="en-US" dirty="0"/>
                  <a:t>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+1</m:t>
                        </m:r>
                      </m:num>
                      <m:den>
                        <m:r>
                          <a:rPr lang="en-US" i="1">
                            <a:latin typeface="Cambria Math" panose="02040503050406030204" pitchFamily="18" charset="0"/>
                          </a:rPr>
                          <m:t>3+</m:t>
                        </m:r>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5</m:t>
                        </m:r>
                      </m:den>
                    </m:f>
                    <m:r>
                      <a:rPr lang="en-US" b="0" i="1" smtClean="0">
                        <a:latin typeface="Cambria Math" panose="02040503050406030204" pitchFamily="18" charset="0"/>
                      </a:rPr>
                      <m:t>=1.</m:t>
                    </m:r>
                  </m:oMath>
                </a14:m>
                <a:r>
                  <a:rPr lang="en-PH" dirty="0"/>
                  <a:t> The equation defines y as a function of </a:t>
                </a:r>
                <a:r>
                  <a:rPr lang="en-PH" i="1" dirty="0"/>
                  <a:t>x</a:t>
                </a:r>
                <a:r>
                  <a:rPr lang="en-PH" dirty="0"/>
                  <a:t>. From this equation, you can see that for each value of </a:t>
                </a:r>
                <a:r>
                  <a:rPr lang="en-PH" i="1" dirty="0"/>
                  <a:t>x</a:t>
                </a:r>
                <a:r>
                  <a:rPr lang="en-PH" dirty="0"/>
                  <a:t>, there is one and only one value for </a:t>
                </a:r>
                <a:r>
                  <a:rPr lang="en-PH" i="1" dirty="0"/>
                  <a:t>y</a:t>
                </a:r>
                <a:r>
                  <a:rPr lang="en-PH" dirty="0"/>
                  <a:t>.</a:t>
                </a:r>
              </a:p>
              <a:p>
                <a:pPr marL="0" indent="0" algn="just">
                  <a:buNone/>
                </a:pPr>
                <a:r>
                  <a:rPr lang="en-PH" dirty="0"/>
                  <a:t>	 Next, find its domain and range. For </a:t>
                </a:r>
                <a:r>
                  <a:rPr lang="en-PH" i="1" dirty="0"/>
                  <a:t>y</a:t>
                </a:r>
                <a:r>
                  <a:rPr lang="en-PH" dirty="0"/>
                  <a:t> to be defined, the denominator </a:t>
                </a:r>
                <a14:m>
                  <m:oMath xmlns:m="http://schemas.openxmlformats.org/officeDocument/2006/math">
                    <m:r>
                      <a:rPr lang="en-US" b="0" i="0" smtClean="0">
                        <a:latin typeface="Cambria Math" panose="02040503050406030204" pitchFamily="18" charset="0"/>
                      </a:rPr>
                      <m:t>3+</m:t>
                    </m:r>
                    <m:r>
                      <a:rPr lang="en-US" i="1">
                        <a:latin typeface="Cambria Math" panose="02040503050406030204" pitchFamily="18" charset="0"/>
                      </a:rPr>
                      <m:t>𝑥</m:t>
                    </m:r>
                  </m:oMath>
                </a14:m>
                <a:r>
                  <a:rPr lang="en-PH" dirty="0"/>
                  <a:t> must not be equal to zero. In symbol, </a:t>
                </a:r>
                <a14:m>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≠0</m:t>
                    </m:r>
                  </m:oMath>
                </a14:m>
                <a:r>
                  <a:rPr lang="en-PH" dirty="0"/>
                  <a:t> or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≠−3. </m:t>
                    </m:r>
                  </m:oMath>
                </a14:m>
                <a:r>
                  <a:rPr lang="en-PH" dirty="0"/>
                  <a:t>Thus, </a:t>
                </a:r>
                <a:r>
                  <a:rPr lang="en-PH" b="1" dirty="0"/>
                  <a:t>the domain is all numbers except </a:t>
                </a:r>
                <a14:m>
                  <m:oMath xmlns:m="http://schemas.openxmlformats.org/officeDocument/2006/math">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𝟑</m:t>
                    </m:r>
                  </m:oMath>
                </a14:m>
                <a:r>
                  <a:rPr lang="en-PH" b="1" dirty="0"/>
                  <a:t> or </a:t>
                </a:r>
                <a14:m>
                  <m:oMath xmlns:m="http://schemas.openxmlformats.org/officeDocument/2006/math">
                    <m:d>
                      <m:dPr>
                        <m:begChr m:val="{"/>
                        <m:endChr m:val="}"/>
                        <m:ctrlPr>
                          <a:rPr lang="en-US" b="1" i="0" smtClean="0">
                            <a:latin typeface="Cambria Math" panose="02040503050406030204" pitchFamily="18" charset="0"/>
                          </a:rPr>
                        </m:ctrlPr>
                      </m:dPr>
                      <m:e>
                        <m:r>
                          <a:rPr lang="en-US" b="1" i="1" smtClean="0">
                            <a:latin typeface="Cambria Math" panose="02040503050406030204" pitchFamily="18" charset="0"/>
                          </a:rPr>
                          <m:t>𝒙</m:t>
                        </m:r>
                      </m:e>
                      <m:e>
                        <m:r>
                          <a:rPr lang="en-US" b="1" i="1">
                            <a:latin typeface="Cambria Math" panose="02040503050406030204" pitchFamily="18" charset="0"/>
                          </a:rPr>
                          <m:t>𝒙</m:t>
                        </m:r>
                        <m:r>
                          <a:rPr lang="en-US" b="1"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𝐑</m:t>
                        </m:r>
                        <m:r>
                          <a:rPr lang="en-US" b="1" i="0" smtClean="0">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𝟑</m:t>
                        </m:r>
                      </m:e>
                    </m:d>
                    <m:r>
                      <a:rPr lang="en-US" b="1" i="1" smtClean="0">
                        <a:latin typeface="Cambria Math" panose="02040503050406030204" pitchFamily="18" charset="0"/>
                        <a:ea typeface="Cambria Math" panose="02040503050406030204" pitchFamily="18" charset="0"/>
                      </a:rPr>
                      <m:t>.</m:t>
                    </m:r>
                  </m:oMath>
                </a14:m>
                <a:endParaRPr lang="en-PH" b="1" dirty="0"/>
              </a:p>
              <a:p>
                <a:pPr marL="0" indent="0" algn="just">
                  <a:buNone/>
                </a:pPr>
                <a:endParaRPr lang="en-PH" dirty="0"/>
              </a:p>
              <a:p>
                <a:pPr marL="0" indent="0" algn="just">
                  <a:buNone/>
                </a:pPr>
                <a:endParaRPr lang="en-PH" dirty="0"/>
              </a:p>
              <a:p>
                <a:pPr marL="0" indent="0" algn="just">
                  <a:buNone/>
                </a:pPr>
                <a:endParaRPr lang="en-PH" dirty="0"/>
              </a:p>
              <a:p>
                <a:pPr marL="0" indent="0" algn="just">
                  <a:buNone/>
                </a:pPr>
                <a:endParaRPr lang="en-PH" dirty="0"/>
              </a:p>
              <a:p>
                <a:pPr marL="0" indent="0" algn="just">
                  <a:buNone/>
                </a:pPr>
                <a:endParaRPr lang="en-PH" dirty="0"/>
              </a:p>
            </p:txBody>
          </p:sp>
        </mc:Choice>
        <mc:Fallback>
          <p:sp>
            <p:nvSpPr>
              <p:cNvPr id="7" name="Content Placeholder 6">
                <a:extLst>
                  <a:ext uri="{FF2B5EF4-FFF2-40B4-BE49-F238E27FC236}">
                    <a16:creationId xmlns:a16="http://schemas.microsoft.com/office/drawing/2014/main" id="{740D6C8C-593E-6343-892F-76452C343541}"/>
                  </a:ext>
                </a:extLst>
              </p:cNvPr>
              <p:cNvSpPr>
                <a:spLocks noGrp="1" noRot="1" noChangeAspect="1" noMove="1" noResize="1" noEditPoints="1" noAdjustHandles="1" noChangeArrowheads="1" noChangeShapeType="1" noTextEdit="1"/>
              </p:cNvSpPr>
              <p:nvPr>
                <p:ph idx="1"/>
              </p:nvPr>
            </p:nvSpPr>
            <p:spPr>
              <a:blipFill>
                <a:blip r:embed="rId3"/>
                <a:stretch>
                  <a:fillRect l="-1086" t="-292" r="-1086"/>
                </a:stretch>
              </a:blipFill>
            </p:spPr>
            <p:txBody>
              <a:bodyPr/>
              <a:lstStyle/>
              <a:p>
                <a:r>
                  <a:rPr lang="en-US">
                    <a:noFill/>
                  </a:rPr>
                  <a:t> </a:t>
                </a:r>
              </a:p>
            </p:txBody>
          </p:sp>
        </mc:Fallback>
      </mc:AlternateContent>
    </p:spTree>
    <p:extLst>
      <p:ext uri="{BB962C8B-B14F-4D97-AF65-F5344CB8AC3E}">
        <p14:creationId xmlns:p14="http://schemas.microsoft.com/office/powerpoint/2010/main" val="3478348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D0266246-4F95-4E48-8AF8-4687B86889E8}"/>
                  </a:ext>
                </a:extLst>
              </p:cNvPr>
              <p:cNvSpPr>
                <a:spLocks noGrp="1"/>
              </p:cNvSpPr>
              <p:nvPr>
                <p:ph idx="1"/>
              </p:nvPr>
            </p:nvSpPr>
            <p:spPr>
              <a:xfrm>
                <a:off x="838200" y="1690688"/>
                <a:ext cx="10515600" cy="4196765"/>
              </a:xfrm>
            </p:spPr>
            <p:txBody>
              <a:bodyPr/>
              <a:lstStyle/>
              <a:p>
                <a:pPr marL="0" indent="0" algn="just">
                  <a:buNone/>
                </a:pPr>
                <a:r>
                  <a:rPr lang="en-PH" dirty="0"/>
                  <a:t>To find the range, solve for </a:t>
                </a:r>
                <a:r>
                  <a:rPr lang="en-PH" i="1" dirty="0"/>
                  <a:t>x</a:t>
                </a:r>
                <a:r>
                  <a:rPr lang="en-PH" dirty="0"/>
                  <a:t>.</a:t>
                </a:r>
              </a:p>
              <a:p>
                <a:pPr marL="0" indent="0" algn="just">
                  <a:buNone/>
                </a:pPr>
                <a:r>
                  <a:rPr lang="en-PH" dirty="0"/>
                  <a:t>	</a:t>
                </a:r>
                <a14:m>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𝑥𝑦</m:t>
                    </m:r>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+1</m:t>
                    </m:r>
                  </m:oMath>
                </a14:m>
                <a:r>
                  <a:rPr lang="en-PH" dirty="0"/>
                  <a:t>		Write the original equation</a:t>
                </a:r>
              </a:p>
              <a:p>
                <a:pPr marL="0" indent="0" algn="just">
                  <a:buNone/>
                </a:pPr>
                <a:r>
                  <a:rPr lang="en-US" dirty="0"/>
                  <a:t>	</a:t>
                </a:r>
                <a14:m>
                  <m:oMath xmlns:m="http://schemas.openxmlformats.org/officeDocument/2006/math">
                    <m:r>
                      <a:rPr lang="en-US" i="1">
                        <a:latin typeface="Cambria Math" panose="02040503050406030204" pitchFamily="18" charset="0"/>
                      </a:rPr>
                      <m:t>𝑥𝑦</m:t>
                    </m:r>
                    <m:r>
                      <a:rPr lang="en-US"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1</m:t>
                    </m:r>
                    <m:r>
                      <a:rPr lang="en-US" b="0" i="1" smtClean="0">
                        <a:latin typeface="Cambria Math" panose="02040503050406030204" pitchFamily="18" charset="0"/>
                      </a:rPr>
                      <m:t>−3</m:t>
                    </m:r>
                    <m:r>
                      <a:rPr lang="en-US" b="0" i="1" smtClean="0">
                        <a:latin typeface="Cambria Math" panose="02040503050406030204" pitchFamily="18" charset="0"/>
                      </a:rPr>
                      <m:t>𝑦</m:t>
                    </m:r>
                  </m:oMath>
                </a14:m>
                <a:r>
                  <a:rPr lang="en-US" dirty="0"/>
                  <a:t>		</a:t>
                </a:r>
                <a:r>
                  <a:rPr lang="en-PH" dirty="0"/>
                  <a:t>Subtract</a:t>
                </a:r>
                <a:r>
                  <a:rPr lang="en-US" dirty="0"/>
                  <a:t> </a:t>
                </a:r>
                <a14:m>
                  <m:oMath xmlns:m="http://schemas.openxmlformats.org/officeDocument/2006/math">
                    <m:r>
                      <a:rPr lang="en-US" i="1">
                        <a:latin typeface="Cambria Math" panose="02040503050406030204" pitchFamily="18" charset="0"/>
                      </a:rPr>
                      <m:t>2</m:t>
                    </m:r>
                    <m:r>
                      <a:rPr lang="en-US" i="1">
                        <a:latin typeface="Cambria Math" panose="02040503050406030204" pitchFamily="18" charset="0"/>
                      </a:rPr>
                      <m:t>𝑥</m:t>
                    </m:r>
                    <m:r>
                      <a:rPr lang="en-US" i="1">
                        <a:latin typeface="Cambria Math" panose="02040503050406030204" pitchFamily="18" charset="0"/>
                      </a:rPr>
                      <m:t> </m:t>
                    </m:r>
                  </m:oMath>
                </a14:m>
                <a:r>
                  <a:rPr lang="en-PH" dirty="0"/>
                  <a:t>and </a:t>
                </a:r>
                <a14:m>
                  <m:oMath xmlns:m="http://schemas.openxmlformats.org/officeDocument/2006/math">
                    <m:r>
                      <a:rPr lang="en-US" i="1">
                        <a:latin typeface="Cambria Math" panose="02040503050406030204" pitchFamily="18" charset="0"/>
                      </a:rPr>
                      <m:t>3</m:t>
                    </m:r>
                    <m:r>
                      <a:rPr lang="en-US" i="1">
                        <a:latin typeface="Cambria Math" panose="02040503050406030204" pitchFamily="18" charset="0"/>
                      </a:rPr>
                      <m:t>𝑦</m:t>
                    </m:r>
                  </m:oMath>
                </a14:m>
                <a:r>
                  <a:rPr lang="en-PH" dirty="0"/>
                  <a:t> from both sides.</a:t>
                </a:r>
              </a:p>
              <a:p>
                <a:pPr marL="0" indent="0" algn="just">
                  <a:buNone/>
                </a:pPr>
                <a:r>
                  <a:rPr lang="en-US" dirty="0"/>
                  <a:t>	</a:t>
                </a:r>
                <a14:m>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−2)=1</m:t>
                    </m:r>
                    <m:r>
                      <a:rPr lang="en-US" i="1">
                        <a:latin typeface="Cambria Math" panose="02040503050406030204" pitchFamily="18" charset="0"/>
                      </a:rPr>
                      <m:t>−3</m:t>
                    </m:r>
                    <m:r>
                      <a:rPr lang="en-US" i="1">
                        <a:latin typeface="Cambria Math" panose="02040503050406030204" pitchFamily="18" charset="0"/>
                      </a:rPr>
                      <m:t>𝑦</m:t>
                    </m:r>
                  </m:oMath>
                </a14:m>
                <a:r>
                  <a:rPr lang="en-US" dirty="0"/>
                  <a:t>	</a:t>
                </a:r>
                <a:r>
                  <a:rPr lang="en-PH" dirty="0"/>
                  <a:t> Factor out </a:t>
                </a:r>
                <a:r>
                  <a:rPr lang="en-PH" i="1" dirty="0"/>
                  <a:t>x</a:t>
                </a:r>
                <a:r>
                  <a:rPr lang="en-PH" dirty="0"/>
                  <a:t>.</a:t>
                </a:r>
              </a:p>
              <a:p>
                <a:pPr marL="0" indent="0" algn="just">
                  <a:buNone/>
                </a:pPr>
                <a:r>
                  <a:rPr lang="en-US" dirty="0"/>
                  <a: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1−3</m:t>
                        </m:r>
                        <m:r>
                          <a:rPr lang="en-US" b="0" i="1" smtClean="0">
                            <a:latin typeface="Cambria Math" panose="02040503050406030204" pitchFamily="18" charset="0"/>
                          </a:rPr>
                          <m:t>𝑦</m:t>
                        </m:r>
                      </m:num>
                      <m:den>
                        <m:r>
                          <a:rPr lang="en-US" b="0" i="1" smtClean="0">
                            <a:latin typeface="Cambria Math" panose="02040503050406030204" pitchFamily="18" charset="0"/>
                          </a:rPr>
                          <m:t>𝑦</m:t>
                        </m:r>
                        <m:r>
                          <a:rPr lang="en-US" b="0" i="1" smtClean="0">
                            <a:latin typeface="Cambria Math" panose="02040503050406030204" pitchFamily="18" charset="0"/>
                          </a:rPr>
                          <m:t>−2</m:t>
                        </m:r>
                      </m:den>
                    </m:f>
                  </m:oMath>
                </a14:m>
                <a:r>
                  <a:rPr lang="en-US" dirty="0"/>
                  <a:t>		</a:t>
                </a:r>
                <a:r>
                  <a:rPr lang="en-PH" dirty="0"/>
                  <a:t> Divide both sides by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−2</m:t>
                    </m:r>
                  </m:oMath>
                </a14:m>
                <a:r>
                  <a:rPr lang="en-PH" dirty="0"/>
                  <a:t>.</a:t>
                </a:r>
              </a:p>
              <a:p>
                <a:pPr marL="0" indent="0" algn="just">
                  <a:buNone/>
                </a:pPr>
                <a:r>
                  <a:rPr lang="en-PH" dirty="0"/>
                  <a:t>	To make the values of x real, the denominator y − 2 must not be equal to zero. In symbol,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−2≠0</m:t>
                    </m:r>
                  </m:oMath>
                </a14:m>
                <a:r>
                  <a:rPr lang="en-PH" dirty="0"/>
                  <a:t> or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≠2</m:t>
                    </m:r>
                  </m:oMath>
                </a14:m>
                <a:r>
                  <a:rPr lang="en-PH" dirty="0"/>
                  <a:t>. Thus, the </a:t>
                </a:r>
                <a:r>
                  <a:rPr lang="en-PH" b="1" dirty="0"/>
                  <a:t>range is </a:t>
                </a:r>
                <a14:m>
                  <m:oMath xmlns:m="http://schemas.openxmlformats.org/officeDocument/2006/math">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𝒚</m:t>
                        </m:r>
                      </m:e>
                      <m:e>
                        <m:r>
                          <a:rPr lang="en-US" b="1" i="1" smtClean="0">
                            <a:latin typeface="Cambria Math" panose="02040503050406030204" pitchFamily="18" charset="0"/>
                          </a:rPr>
                          <m:t>𝒚</m:t>
                        </m:r>
                        <m:r>
                          <a:rPr lang="en-US" b="1"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𝐑</m:t>
                        </m:r>
                        <m:r>
                          <a:rPr lang="en-US" b="1" i="0"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𝒚</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m:t>
                        </m:r>
                      </m:e>
                    </m:d>
                    <m:r>
                      <a:rPr lang="en-US" b="1" i="1" smtClean="0">
                        <a:latin typeface="Cambria Math" panose="02040503050406030204" pitchFamily="18" charset="0"/>
                        <a:ea typeface="Cambria Math" panose="02040503050406030204" pitchFamily="18" charset="0"/>
                      </a:rPr>
                      <m:t>.</m:t>
                    </m:r>
                  </m:oMath>
                </a14:m>
                <a:endParaRPr lang="en-PH" i="1" dirty="0"/>
              </a:p>
              <a:p>
                <a:pPr marL="0" indent="0" algn="just">
                  <a:buNone/>
                </a:pPr>
                <a:endParaRPr lang="en-PH" dirty="0"/>
              </a:p>
              <a:p>
                <a:pPr marL="0" indent="0" algn="just">
                  <a:buNone/>
                </a:pPr>
                <a:endParaRPr lang="en-PH" dirty="0"/>
              </a:p>
            </p:txBody>
          </p:sp>
        </mc:Choice>
        <mc:Fallback>
          <p:sp>
            <p:nvSpPr>
              <p:cNvPr id="4" name="Content Placeholder 3">
                <a:extLst>
                  <a:ext uri="{FF2B5EF4-FFF2-40B4-BE49-F238E27FC236}">
                    <a16:creationId xmlns:a16="http://schemas.microsoft.com/office/drawing/2014/main" id="{D0266246-4F95-4E48-8AF8-4687B86889E8}"/>
                  </a:ext>
                </a:extLst>
              </p:cNvPr>
              <p:cNvSpPr>
                <a:spLocks noGrp="1" noRot="1" noChangeAspect="1" noMove="1" noResize="1" noEditPoints="1" noAdjustHandles="1" noChangeArrowheads="1" noChangeShapeType="1" noTextEdit="1"/>
              </p:cNvSpPr>
              <p:nvPr>
                <p:ph idx="1"/>
              </p:nvPr>
            </p:nvSpPr>
            <p:spPr>
              <a:xfrm>
                <a:off x="838200" y="1690688"/>
                <a:ext cx="10515600" cy="4196765"/>
              </a:xfrm>
              <a:blipFill>
                <a:blip r:embed="rId3"/>
                <a:stretch>
                  <a:fillRect l="-1086" t="-2410" r="-108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F04AE27-C488-A446-8E76-EFA6E3C29079}"/>
              </a:ext>
            </a:extLst>
          </p:cNvPr>
          <p:cNvSpPr txBox="1"/>
          <p:nvPr/>
        </p:nvSpPr>
        <p:spPr>
          <a:xfrm>
            <a:off x="4411579" y="7700211"/>
            <a:ext cx="274434" cy="369332"/>
          </a:xfrm>
          <a:prstGeom prst="rect">
            <a:avLst/>
          </a:prstGeom>
          <a:noFill/>
        </p:spPr>
        <p:txBody>
          <a:bodyPr wrap="none" rtlCol="0">
            <a:spAutoFit/>
          </a:bodyPr>
          <a:lstStyle/>
          <a:p>
            <a:r>
              <a:rPr lang="en-US" dirty="0"/>
              <a:t>s</a:t>
            </a:r>
          </a:p>
        </p:txBody>
      </p:sp>
    </p:spTree>
    <p:extLst>
      <p:ext uri="{BB962C8B-B14F-4D97-AF65-F5344CB8AC3E}">
        <p14:creationId xmlns:p14="http://schemas.microsoft.com/office/powerpoint/2010/main" val="3045375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23F0141A-7288-8B43-9FC4-5BE3E604973A}"/>
                  </a:ext>
                </a:extLst>
              </p:cNvPr>
              <p:cNvSpPr>
                <a:spLocks noGrp="1"/>
              </p:cNvSpPr>
              <p:nvPr>
                <p:ph idx="1"/>
              </p:nvPr>
            </p:nvSpPr>
            <p:spPr>
              <a:xfrm>
                <a:off x="838200" y="1584660"/>
                <a:ext cx="10515600" cy="4351338"/>
              </a:xfrm>
            </p:spPr>
            <p:txBody>
              <a:bodyPr>
                <a:normAutofit/>
              </a:bodyPr>
              <a:lstStyle/>
              <a:p>
                <a:pPr marL="514350" indent="-514350" algn="just">
                  <a:buAutoNum type="alphaLcPeriod" startAt="3"/>
                </a:pPr>
                <a14:m>
                  <m:oMath xmlns:m="http://schemas.openxmlformats.org/officeDocument/2006/math">
                    <m:sSup>
                      <m:sSupPr>
                        <m:ctrlPr>
                          <a:rPr lang="en-PH" i="1" smtClean="0">
                            <a:latin typeface="Cambria Math" panose="02040503050406030204" pitchFamily="18" charset="0"/>
                          </a:rPr>
                        </m:ctrlPr>
                      </m:sSupPr>
                      <m:e>
                        <m:r>
                          <a:rPr lang="en-US" b="0" i="1" smtClean="0">
                            <a:latin typeface="Cambria Math" panose="02040503050406030204" pitchFamily="18" charset="0"/>
                          </a:rPr>
                          <m:t> </m:t>
                        </m:r>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4</m:t>
                    </m:r>
                  </m:oMath>
                </a14:m>
                <a:r>
                  <a:rPr lang="en-PH" dirty="0"/>
                  <a:t>		Write the original equation.</a:t>
                </a:r>
              </a:p>
              <a:p>
                <a:pPr marL="0" indent="0" algn="just">
                  <a:buNone/>
                </a:pPr>
                <a:r>
                  <a:rPr lang="en-PH"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2</m:t>
                        </m:r>
                      </m:sup>
                    </m:sSup>
                    <m:r>
                      <a:rPr lang="en-US" b="0" i="1" smtClean="0">
                        <a:latin typeface="Cambria Math" panose="02040503050406030204" pitchFamily="18" charset="0"/>
                      </a:rPr>
                      <m:t>=4−</m:t>
                    </m:r>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2</m:t>
                        </m:r>
                      </m:sup>
                    </m:sSup>
                  </m:oMath>
                </a14:m>
                <a:r>
                  <a:rPr lang="en-PH" dirty="0"/>
                  <a:t>		 Subtract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a14:m>
                <a:r>
                  <a:rPr lang="en-PH" dirty="0"/>
                  <a:t> from both sides.</a:t>
                </a:r>
              </a:p>
              <a:p>
                <a:pPr marL="0" indent="0" algn="just">
                  <a:buNone/>
                </a:pPr>
                <a:r>
                  <a:rPr lang="en-PH" dirty="0"/>
                  <a:t>         </a:t>
                </a:r>
                <a14:m>
                  <m:oMath xmlns:m="http://schemas.openxmlformats.org/officeDocument/2006/math">
                    <m:r>
                      <a:rPr lang="en-US" i="1" smtClean="0">
                        <a:latin typeface="Cambria Math" panose="02040503050406030204" pitchFamily="18" charset="0"/>
                      </a:rPr>
                      <m:t>𝑦</m:t>
                    </m:r>
                    <m:r>
                      <a:rPr lang="en-US" i="1">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e>
                    </m:rad>
                  </m:oMath>
                </a14:m>
                <a:r>
                  <a:rPr lang="en-PH" dirty="0"/>
                  <a:t>	 Apply the square root method.</a:t>
                </a:r>
              </a:p>
              <a:p>
                <a:pPr marL="0" indent="0" algn="just">
                  <a:buNone/>
                </a:pPr>
                <a:r>
                  <a:rPr lang="en-PH" dirty="0"/>
                  <a:t>	The symbol ± in the last equation shows that for all values of </a:t>
                </a:r>
                <a:r>
                  <a:rPr lang="en-PH" i="1" dirty="0"/>
                  <a:t>x</a:t>
                </a:r>
                <a:r>
                  <a:rPr lang="en-PH" dirty="0"/>
                  <a:t> between −2 and 2, there are two values of </a:t>
                </a:r>
                <a:r>
                  <a:rPr lang="en-PH" i="1" dirty="0"/>
                  <a:t>y</a:t>
                </a:r>
                <a:r>
                  <a:rPr lang="en-PH" dirty="0"/>
                  <a:t>. For example,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m:t>
                    </m:r>
                  </m:oMath>
                </a14:m>
                <a:r>
                  <a:rPr lang="en-PH" dirty="0"/>
                  <a:t>, then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4−</m:t>
                        </m:r>
                        <m:sSup>
                          <m:sSupPr>
                            <m:ctrlPr>
                              <a:rPr lang="en-US" i="1">
                                <a:latin typeface="Cambria Math" panose="02040503050406030204" pitchFamily="18" charset="0"/>
                              </a:rPr>
                            </m:ctrlPr>
                          </m:sSupPr>
                          <m:e>
                            <m:r>
                              <a:rPr lang="en-US" b="0" i="1" smtClean="0">
                                <a:latin typeface="Cambria Math" panose="02040503050406030204" pitchFamily="18" charset="0"/>
                              </a:rPr>
                              <m:t>1</m:t>
                            </m:r>
                          </m:e>
                          <m:sup>
                            <m:r>
                              <a:rPr lang="en-US" i="1">
                                <a:latin typeface="Cambria Math" panose="02040503050406030204" pitchFamily="18" charset="0"/>
                              </a:rPr>
                              <m:t>2</m:t>
                            </m:r>
                          </m:sup>
                        </m:sSup>
                      </m:e>
                    </m:ra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3</m:t>
                        </m:r>
                      </m:e>
                    </m:rad>
                  </m:oMath>
                </a14:m>
                <a:r>
                  <a:rPr lang="en-PH" dirty="0"/>
                  <a:t>. This means that you have two values for </a:t>
                </a:r>
                <a:r>
                  <a:rPr lang="en-PH" i="1" dirty="0"/>
                  <a:t>y</a:t>
                </a:r>
                <a:r>
                  <a:rPr lang="en-PH" dirty="0"/>
                  <a:t> whenever </a:t>
                </a:r>
                <a:r>
                  <a:rPr lang="en-PH" i="1" dirty="0"/>
                  <a:t>x</a:t>
                </a:r>
                <a:r>
                  <a:rPr lang="en-PH" dirty="0"/>
                  <a:t> is 1. Thus, you have the points </a:t>
                </a:r>
                <a14:m>
                  <m:oMath xmlns:m="http://schemas.openxmlformats.org/officeDocument/2006/math">
                    <m:r>
                      <a:rPr lang="en-US" b="0" i="1" smtClean="0">
                        <a:latin typeface="Cambria Math" panose="02040503050406030204" pitchFamily="18" charset="0"/>
                      </a:rPr>
                      <m:t>(1,</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m:t>
                    </m:r>
                  </m:oMath>
                </a14:m>
                <a:r>
                  <a:rPr lang="en-PH" dirty="0"/>
                  <a:t> and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1</m:t>
                    </m:r>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r>
                      <a:rPr lang="en-US" i="1">
                        <a:latin typeface="Cambria Math" panose="02040503050406030204" pitchFamily="18" charset="0"/>
                      </a:rPr>
                      <m:t>)</m:t>
                    </m:r>
                  </m:oMath>
                </a14:m>
                <a:r>
                  <a:rPr lang="en-PH" dirty="0"/>
                  <a:t>. Hence, the equation does not define y as a function of </a:t>
                </a:r>
                <a:r>
                  <a:rPr lang="en-PH" i="1" dirty="0"/>
                  <a:t>x</a:t>
                </a:r>
                <a:r>
                  <a:rPr lang="en-PH" dirty="0"/>
                  <a:t>.</a:t>
                </a:r>
              </a:p>
              <a:p>
                <a:pPr marL="0" indent="0" algn="just">
                  <a:buNone/>
                </a:pPr>
                <a:endParaRPr lang="en-PH" dirty="0"/>
              </a:p>
            </p:txBody>
          </p:sp>
        </mc:Choice>
        <mc:Fallback>
          <p:sp>
            <p:nvSpPr>
              <p:cNvPr id="4" name="Content Placeholder 3">
                <a:extLst>
                  <a:ext uri="{FF2B5EF4-FFF2-40B4-BE49-F238E27FC236}">
                    <a16:creationId xmlns:a16="http://schemas.microsoft.com/office/drawing/2014/main" id="{23F0141A-7288-8B43-9FC4-5BE3E604973A}"/>
                  </a:ext>
                </a:extLst>
              </p:cNvPr>
              <p:cNvSpPr>
                <a:spLocks noGrp="1" noRot="1" noChangeAspect="1" noMove="1" noResize="1" noEditPoints="1" noAdjustHandles="1" noChangeArrowheads="1" noChangeShapeType="1" noTextEdit="1"/>
              </p:cNvSpPr>
              <p:nvPr>
                <p:ph idx="1"/>
              </p:nvPr>
            </p:nvSpPr>
            <p:spPr>
              <a:xfrm>
                <a:off x="838200" y="1584660"/>
                <a:ext cx="10515600" cy="4351338"/>
              </a:xfrm>
              <a:blipFill>
                <a:blip r:embed="rId3"/>
                <a:stretch>
                  <a:fillRect l="-1086" t="-2332" r="-1086"/>
                </a:stretch>
              </a:blipFill>
            </p:spPr>
            <p:txBody>
              <a:bodyPr/>
              <a:lstStyle/>
              <a:p>
                <a:r>
                  <a:rPr lang="en-US">
                    <a:noFill/>
                  </a:rPr>
                  <a:t> </a:t>
                </a:r>
              </a:p>
            </p:txBody>
          </p:sp>
        </mc:Fallback>
      </mc:AlternateContent>
    </p:spTree>
    <p:extLst>
      <p:ext uri="{BB962C8B-B14F-4D97-AF65-F5344CB8AC3E}">
        <p14:creationId xmlns:p14="http://schemas.microsoft.com/office/powerpoint/2010/main" val="1613584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2898D731-5549-7248-BE55-910F0E559148}"/>
              </a:ext>
            </a:extLst>
          </p:cNvPr>
          <p:cNvSpPr>
            <a:spLocks noGrp="1"/>
          </p:cNvSpPr>
          <p:nvPr>
            <p:ph idx="1"/>
          </p:nvPr>
        </p:nvSpPr>
        <p:spPr>
          <a:xfrm>
            <a:off x="838200" y="1600701"/>
            <a:ext cx="10515600" cy="4719887"/>
          </a:xfrm>
        </p:spPr>
        <p:txBody>
          <a:bodyPr>
            <a:normAutofit/>
          </a:bodyPr>
          <a:lstStyle/>
          <a:p>
            <a:pPr marL="0" indent="0" algn="just">
              <a:buNone/>
            </a:pPr>
            <a:r>
              <a:rPr lang="en-PH" dirty="0"/>
              <a:t>Restrictions to consider when finding the domain and range of some functions that involve the following:</a:t>
            </a:r>
          </a:p>
          <a:p>
            <a:pPr marL="514350" indent="-514350" algn="just">
              <a:buFont typeface="+mj-lt"/>
              <a:buAutoNum type="arabicPeriod"/>
            </a:pPr>
            <a:r>
              <a:rPr lang="en-PH" b="1" dirty="0"/>
              <a:t>Radicals with even indices: </a:t>
            </a:r>
            <a:r>
              <a:rPr lang="en-PH" dirty="0"/>
              <a:t>Radicands must be nonnegative (i.e., radicand is greater than or equal to zero).</a:t>
            </a:r>
          </a:p>
          <a:p>
            <a:pPr marL="514350" indent="-514350" algn="just">
              <a:buFont typeface="+mj-lt"/>
              <a:buAutoNum type="arabicPeriod"/>
            </a:pPr>
            <a:r>
              <a:rPr lang="en-PH" b="1" dirty="0"/>
              <a:t>Fractions:</a:t>
            </a:r>
            <a:r>
              <a:rPr lang="en-PH" dirty="0"/>
              <a:t> Denominator must not be equal to zero.</a:t>
            </a:r>
          </a:p>
          <a:p>
            <a:pPr marL="0" indent="0" algn="just">
              <a:buNone/>
            </a:pPr>
            <a:r>
              <a:rPr lang="en-PH" dirty="0"/>
              <a:t>	Not every graph in the </a:t>
            </a:r>
            <a:r>
              <a:rPr lang="en-PH" i="1" dirty="0" err="1"/>
              <a:t>xy</a:t>
            </a:r>
            <a:r>
              <a:rPr lang="en-PH" dirty="0"/>
              <a:t>-plane represents a function. The vertical line test is the simplest way of determining whether or not a graph represents a function.</a:t>
            </a:r>
          </a:p>
          <a:p>
            <a:pPr marL="0" indent="0" algn="just">
              <a:buNone/>
            </a:pPr>
            <a:r>
              <a:rPr lang="en-PH" b="1" dirty="0"/>
              <a:t>Vertical Line Test - </a:t>
            </a:r>
            <a:r>
              <a:rPr lang="en-PH" dirty="0"/>
              <a:t>A graph represents a function if and only if no vertical line intersects the graph at more than one point.</a:t>
            </a:r>
          </a:p>
          <a:p>
            <a:pPr marL="0" indent="0" algn="just">
              <a:buNone/>
            </a:pPr>
            <a:endParaRPr lang="en-PH" b="1" dirty="0"/>
          </a:p>
          <a:p>
            <a:pPr marL="0" indent="0" algn="just">
              <a:buNone/>
            </a:pPr>
            <a:endParaRPr lang="en-US" dirty="0"/>
          </a:p>
        </p:txBody>
      </p:sp>
    </p:spTree>
    <p:extLst>
      <p:ext uri="{BB962C8B-B14F-4D97-AF65-F5344CB8AC3E}">
        <p14:creationId xmlns:p14="http://schemas.microsoft.com/office/powerpoint/2010/main" val="300763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7" name="Content Placeholder 6">
            <a:extLst>
              <a:ext uri="{FF2B5EF4-FFF2-40B4-BE49-F238E27FC236}">
                <a16:creationId xmlns:a16="http://schemas.microsoft.com/office/drawing/2014/main" id="{435CFD31-8A67-9742-9FC0-078AD47A8F6C}"/>
              </a:ext>
            </a:extLst>
          </p:cNvPr>
          <p:cNvSpPr>
            <a:spLocks noGrp="1"/>
          </p:cNvSpPr>
          <p:nvPr>
            <p:ph idx="1"/>
          </p:nvPr>
        </p:nvSpPr>
        <p:spPr>
          <a:xfrm>
            <a:off x="838199" y="1825625"/>
            <a:ext cx="10663989" cy="4667250"/>
          </a:xfrm>
        </p:spPr>
        <p:txBody>
          <a:bodyPr>
            <a:normAutofit lnSpcReduction="10000"/>
          </a:bodyPr>
          <a:lstStyle/>
          <a:p>
            <a:pPr marL="0" indent="0" algn="just">
              <a:buNone/>
            </a:pPr>
            <a:r>
              <a:rPr lang="en-PH" b="1" dirty="0"/>
              <a:t>Use the vertical line test to identify graphs in which y is a function of </a:t>
            </a:r>
            <a:r>
              <a:rPr lang="en-PH" b="1" i="1" dirty="0"/>
              <a:t>x</a:t>
            </a:r>
            <a:r>
              <a:rPr lang="en-PH" b="1" dirty="0"/>
              <a:t>.</a:t>
            </a:r>
          </a:p>
          <a:p>
            <a:pPr marL="0" indent="0" algn="just">
              <a:buNone/>
            </a:pPr>
            <a:endParaRPr lang="en-PH" b="1" dirty="0"/>
          </a:p>
          <a:p>
            <a:pPr marL="0" indent="0" algn="just">
              <a:buNone/>
            </a:pPr>
            <a:endParaRPr lang="en-PH" b="1" dirty="0"/>
          </a:p>
          <a:p>
            <a:pPr marL="0" indent="0" algn="just">
              <a:buNone/>
            </a:pPr>
            <a:endParaRPr lang="en-PH" b="1" dirty="0"/>
          </a:p>
          <a:p>
            <a:pPr marL="0" indent="0" algn="just">
              <a:buNone/>
            </a:pPr>
            <a:endParaRPr lang="en-PH" b="1" dirty="0"/>
          </a:p>
          <a:p>
            <a:pPr marL="0" indent="0" algn="just">
              <a:buNone/>
            </a:pPr>
            <a:endParaRPr lang="en-PH" b="1" dirty="0"/>
          </a:p>
          <a:p>
            <a:pPr marL="0" indent="0" algn="just">
              <a:buNone/>
            </a:pPr>
            <a:r>
              <a:rPr lang="en-PH" b="1" dirty="0"/>
              <a:t>Solutions:</a:t>
            </a:r>
          </a:p>
          <a:p>
            <a:pPr marL="0" indent="0" algn="just">
              <a:buNone/>
            </a:pPr>
            <a:r>
              <a:rPr lang="en-PH" dirty="0"/>
              <a:t>	Use the vertical line test to determine which graph represents y as a function of x. A graph represents a function if no vertical line intersects the graph at more than one point.</a:t>
            </a:r>
          </a:p>
          <a:p>
            <a:pPr marL="0" indent="0" algn="just">
              <a:buNone/>
            </a:pPr>
            <a:endParaRPr lang="en-PH" b="1" dirty="0"/>
          </a:p>
          <a:p>
            <a:pPr marL="0" indent="0" algn="just">
              <a:buNone/>
            </a:pPr>
            <a:endParaRPr lang="en-PH" dirty="0"/>
          </a:p>
          <a:p>
            <a:pPr marL="0" indent="0" algn="just">
              <a:buNone/>
            </a:pPr>
            <a:endParaRPr lang="en-US" dirty="0"/>
          </a:p>
        </p:txBody>
      </p:sp>
      <p:graphicFrame>
        <p:nvGraphicFramePr>
          <p:cNvPr id="8" name="Table 7">
            <a:extLst>
              <a:ext uri="{FF2B5EF4-FFF2-40B4-BE49-F238E27FC236}">
                <a16:creationId xmlns:a16="http://schemas.microsoft.com/office/drawing/2014/main" id="{CFB64FC2-9D54-2D47-B680-151BCAF27CE6}"/>
              </a:ext>
            </a:extLst>
          </p:cNvPr>
          <p:cNvGraphicFramePr>
            <a:graphicFrameLocks noGrp="1"/>
          </p:cNvGraphicFramePr>
          <p:nvPr>
            <p:extLst>
              <p:ext uri="{D42A27DB-BD31-4B8C-83A1-F6EECF244321}">
                <p14:modId xmlns:p14="http://schemas.microsoft.com/office/powerpoint/2010/main" val="3206839362"/>
              </p:ext>
            </p:extLst>
          </p:nvPr>
        </p:nvGraphicFramePr>
        <p:xfrm>
          <a:off x="1267325" y="2484296"/>
          <a:ext cx="9529012" cy="2172727"/>
        </p:xfrm>
        <a:graphic>
          <a:graphicData uri="http://schemas.openxmlformats.org/drawingml/2006/table">
            <a:tbl>
              <a:tblPr firstRow="1" bandRow="1">
                <a:tableStyleId>{5C22544A-7EE6-4342-B048-85BDC9FD1C3A}</a:tableStyleId>
              </a:tblPr>
              <a:tblGrid>
                <a:gridCol w="2382253">
                  <a:extLst>
                    <a:ext uri="{9D8B030D-6E8A-4147-A177-3AD203B41FA5}">
                      <a16:colId xmlns:a16="http://schemas.microsoft.com/office/drawing/2014/main" val="2250316805"/>
                    </a:ext>
                  </a:extLst>
                </a:gridCol>
                <a:gridCol w="2382253">
                  <a:extLst>
                    <a:ext uri="{9D8B030D-6E8A-4147-A177-3AD203B41FA5}">
                      <a16:colId xmlns:a16="http://schemas.microsoft.com/office/drawing/2014/main" val="1127247526"/>
                    </a:ext>
                  </a:extLst>
                </a:gridCol>
                <a:gridCol w="2382253">
                  <a:extLst>
                    <a:ext uri="{9D8B030D-6E8A-4147-A177-3AD203B41FA5}">
                      <a16:colId xmlns:a16="http://schemas.microsoft.com/office/drawing/2014/main" val="2386866178"/>
                    </a:ext>
                  </a:extLst>
                </a:gridCol>
                <a:gridCol w="2382253">
                  <a:extLst>
                    <a:ext uri="{9D8B030D-6E8A-4147-A177-3AD203B41FA5}">
                      <a16:colId xmlns:a16="http://schemas.microsoft.com/office/drawing/2014/main" val="1679458260"/>
                    </a:ext>
                  </a:extLst>
                </a:gridCol>
              </a:tblGrid>
              <a:tr h="435367">
                <a:tc>
                  <a:txBody>
                    <a:bodyPr/>
                    <a:lstStyle/>
                    <a:p>
                      <a:pPr algn="ctr"/>
                      <a:r>
                        <a:rPr lang="en-US" dirty="0">
                          <a:solidFill>
                            <a:schemeClr val="tx1"/>
                          </a:solidFill>
                        </a:rPr>
                        <a:t>Graph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Graph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Graph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Graph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976773"/>
                  </a:ext>
                </a:extLst>
              </a:tr>
              <a:tr h="1287643">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5741710"/>
                  </a:ext>
                </a:extLst>
              </a:tr>
            </a:tbl>
          </a:graphicData>
        </a:graphic>
      </p:graphicFrame>
      <p:pic>
        <p:nvPicPr>
          <p:cNvPr id="9" name="Picture 8">
            <a:extLst>
              <a:ext uri="{FF2B5EF4-FFF2-40B4-BE49-F238E27FC236}">
                <a16:creationId xmlns:a16="http://schemas.microsoft.com/office/drawing/2014/main" id="{F65AF639-55B1-BB4E-AA10-324318844B1D}"/>
              </a:ext>
            </a:extLst>
          </p:cNvPr>
          <p:cNvPicPr>
            <a:picLocks noChangeAspect="1"/>
          </p:cNvPicPr>
          <p:nvPr/>
        </p:nvPicPr>
        <p:blipFill>
          <a:blip r:embed="rId3"/>
          <a:stretch>
            <a:fillRect/>
          </a:stretch>
        </p:blipFill>
        <p:spPr>
          <a:xfrm>
            <a:off x="1552385" y="3034741"/>
            <a:ext cx="1957828" cy="1588168"/>
          </a:xfrm>
          <a:prstGeom prst="rect">
            <a:avLst/>
          </a:prstGeom>
        </p:spPr>
      </p:pic>
      <p:pic>
        <p:nvPicPr>
          <p:cNvPr id="10" name="Picture 9">
            <a:extLst>
              <a:ext uri="{FF2B5EF4-FFF2-40B4-BE49-F238E27FC236}">
                <a16:creationId xmlns:a16="http://schemas.microsoft.com/office/drawing/2014/main" id="{6F748856-A073-5247-B153-24C197DB0E09}"/>
              </a:ext>
            </a:extLst>
          </p:cNvPr>
          <p:cNvPicPr>
            <a:picLocks noChangeAspect="1"/>
          </p:cNvPicPr>
          <p:nvPr/>
        </p:nvPicPr>
        <p:blipFill>
          <a:blip r:embed="rId4"/>
          <a:stretch>
            <a:fillRect/>
          </a:stretch>
        </p:blipFill>
        <p:spPr>
          <a:xfrm>
            <a:off x="3939339" y="3021348"/>
            <a:ext cx="1957828" cy="1574775"/>
          </a:xfrm>
          <a:prstGeom prst="rect">
            <a:avLst/>
          </a:prstGeom>
        </p:spPr>
      </p:pic>
      <p:pic>
        <p:nvPicPr>
          <p:cNvPr id="11" name="Picture 10">
            <a:extLst>
              <a:ext uri="{FF2B5EF4-FFF2-40B4-BE49-F238E27FC236}">
                <a16:creationId xmlns:a16="http://schemas.microsoft.com/office/drawing/2014/main" id="{F33BE03E-249C-424A-8192-880A45359E92}"/>
              </a:ext>
            </a:extLst>
          </p:cNvPr>
          <p:cNvPicPr>
            <a:picLocks noChangeAspect="1"/>
          </p:cNvPicPr>
          <p:nvPr/>
        </p:nvPicPr>
        <p:blipFill>
          <a:blip r:embed="rId5"/>
          <a:stretch>
            <a:fillRect/>
          </a:stretch>
        </p:blipFill>
        <p:spPr>
          <a:xfrm>
            <a:off x="6294835" y="3034741"/>
            <a:ext cx="1947135" cy="1561382"/>
          </a:xfrm>
          <a:prstGeom prst="rect">
            <a:avLst/>
          </a:prstGeom>
        </p:spPr>
      </p:pic>
      <p:pic>
        <p:nvPicPr>
          <p:cNvPr id="12" name="Picture 11">
            <a:extLst>
              <a:ext uri="{FF2B5EF4-FFF2-40B4-BE49-F238E27FC236}">
                <a16:creationId xmlns:a16="http://schemas.microsoft.com/office/drawing/2014/main" id="{33CDA780-423D-A649-9DDF-4FC183593751}"/>
              </a:ext>
            </a:extLst>
          </p:cNvPr>
          <p:cNvPicPr>
            <a:picLocks noChangeAspect="1"/>
          </p:cNvPicPr>
          <p:nvPr/>
        </p:nvPicPr>
        <p:blipFill>
          <a:blip r:embed="rId6"/>
          <a:stretch>
            <a:fillRect/>
          </a:stretch>
        </p:blipFill>
        <p:spPr>
          <a:xfrm>
            <a:off x="8703180" y="2955782"/>
            <a:ext cx="1824258" cy="1640341"/>
          </a:xfrm>
          <a:prstGeom prst="rect">
            <a:avLst/>
          </a:prstGeom>
        </p:spPr>
      </p:pic>
    </p:spTree>
    <p:extLst>
      <p:ext uri="{BB962C8B-B14F-4D97-AF65-F5344CB8AC3E}">
        <p14:creationId xmlns:p14="http://schemas.microsoft.com/office/powerpoint/2010/main" val="2910565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graphicFrame>
        <p:nvGraphicFramePr>
          <p:cNvPr id="8" name="Table 7">
            <a:extLst>
              <a:ext uri="{FF2B5EF4-FFF2-40B4-BE49-F238E27FC236}">
                <a16:creationId xmlns:a16="http://schemas.microsoft.com/office/drawing/2014/main" id="{CFB64FC2-9D54-2D47-B680-151BCAF27CE6}"/>
              </a:ext>
            </a:extLst>
          </p:cNvPr>
          <p:cNvGraphicFramePr>
            <a:graphicFrameLocks noGrp="1"/>
          </p:cNvGraphicFramePr>
          <p:nvPr>
            <p:extLst>
              <p:ext uri="{D42A27DB-BD31-4B8C-83A1-F6EECF244321}">
                <p14:modId xmlns:p14="http://schemas.microsoft.com/office/powerpoint/2010/main" val="2607551630"/>
              </p:ext>
            </p:extLst>
          </p:nvPr>
        </p:nvGraphicFramePr>
        <p:xfrm>
          <a:off x="1140994" y="1922822"/>
          <a:ext cx="9529012" cy="3810000"/>
        </p:xfrm>
        <a:graphic>
          <a:graphicData uri="http://schemas.openxmlformats.org/drawingml/2006/table">
            <a:tbl>
              <a:tblPr firstRow="1" bandRow="1">
                <a:tableStyleId>{5C22544A-7EE6-4342-B048-85BDC9FD1C3A}</a:tableStyleId>
              </a:tblPr>
              <a:tblGrid>
                <a:gridCol w="2382253">
                  <a:extLst>
                    <a:ext uri="{9D8B030D-6E8A-4147-A177-3AD203B41FA5}">
                      <a16:colId xmlns:a16="http://schemas.microsoft.com/office/drawing/2014/main" val="2250316805"/>
                    </a:ext>
                  </a:extLst>
                </a:gridCol>
                <a:gridCol w="2412332">
                  <a:extLst>
                    <a:ext uri="{9D8B030D-6E8A-4147-A177-3AD203B41FA5}">
                      <a16:colId xmlns:a16="http://schemas.microsoft.com/office/drawing/2014/main" val="1127247526"/>
                    </a:ext>
                  </a:extLst>
                </a:gridCol>
                <a:gridCol w="2352174">
                  <a:extLst>
                    <a:ext uri="{9D8B030D-6E8A-4147-A177-3AD203B41FA5}">
                      <a16:colId xmlns:a16="http://schemas.microsoft.com/office/drawing/2014/main" val="2386866178"/>
                    </a:ext>
                  </a:extLst>
                </a:gridCol>
                <a:gridCol w="2382253">
                  <a:extLst>
                    <a:ext uri="{9D8B030D-6E8A-4147-A177-3AD203B41FA5}">
                      <a16:colId xmlns:a16="http://schemas.microsoft.com/office/drawing/2014/main" val="1679458260"/>
                    </a:ext>
                  </a:extLst>
                </a:gridCol>
              </a:tblGrid>
              <a:tr h="435367">
                <a:tc>
                  <a:txBody>
                    <a:bodyPr/>
                    <a:lstStyle/>
                    <a:p>
                      <a:pPr algn="ctr"/>
                      <a:r>
                        <a:rPr lang="en-US" sz="2400" dirty="0">
                          <a:solidFill>
                            <a:schemeClr val="tx1"/>
                          </a:solidFill>
                        </a:rPr>
                        <a:t>Graph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Graph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Graph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Graph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976773"/>
                  </a:ext>
                </a:extLst>
              </a:tr>
              <a:tr h="1287643">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5741710"/>
                  </a:ext>
                </a:extLst>
              </a:tr>
              <a:tr h="1287643">
                <a:tc>
                  <a:txBody>
                    <a:bodyPr/>
                    <a:lstStyle/>
                    <a:p>
                      <a:pPr algn="just"/>
                      <a:r>
                        <a:rPr lang="en-PH" sz="2000" i="1" kern="1200" dirty="0">
                          <a:solidFill>
                            <a:schemeClr val="dk1"/>
                          </a:solidFill>
                          <a:effectLst/>
                          <a:latin typeface="+mn-lt"/>
                          <a:ea typeface="+mn-ea"/>
                          <a:cs typeface="+mn-cs"/>
                        </a:rPr>
                        <a:t>y</a:t>
                      </a:r>
                      <a:r>
                        <a:rPr lang="en-PH" sz="2000" kern="1200" dirty="0">
                          <a:solidFill>
                            <a:schemeClr val="dk1"/>
                          </a:solidFill>
                          <a:effectLst/>
                          <a:latin typeface="+mn-lt"/>
                          <a:ea typeface="+mn-ea"/>
                          <a:cs typeface="+mn-cs"/>
                        </a:rPr>
                        <a:t> </a:t>
                      </a:r>
                      <a:r>
                        <a:rPr lang="en-PH" sz="2000" b="1" kern="1200" dirty="0">
                          <a:solidFill>
                            <a:schemeClr val="dk1"/>
                          </a:solidFill>
                          <a:effectLst/>
                          <a:latin typeface="+mn-lt"/>
                          <a:ea typeface="+mn-ea"/>
                          <a:cs typeface="+mn-cs"/>
                        </a:rPr>
                        <a:t>is a function</a:t>
                      </a:r>
                      <a:r>
                        <a:rPr lang="en-PH" sz="2000" kern="1200" dirty="0">
                          <a:solidFill>
                            <a:schemeClr val="dk1"/>
                          </a:solidFill>
                          <a:effectLst/>
                          <a:latin typeface="+mn-lt"/>
                          <a:ea typeface="+mn-ea"/>
                          <a:cs typeface="+mn-cs"/>
                        </a:rPr>
                        <a:t> of </a:t>
                      </a:r>
                      <a:r>
                        <a:rPr lang="en-PH" sz="2000" i="1" kern="1200" dirty="0">
                          <a:solidFill>
                            <a:schemeClr val="dk1"/>
                          </a:solidFill>
                          <a:effectLst/>
                          <a:latin typeface="+mn-lt"/>
                          <a:ea typeface="+mn-ea"/>
                          <a:cs typeface="+mn-cs"/>
                        </a:rPr>
                        <a:t>x</a:t>
                      </a:r>
                      <a:r>
                        <a:rPr lang="en-PH" sz="2000" kern="1200" dirty="0">
                          <a:solidFill>
                            <a:schemeClr val="dk1"/>
                          </a:solidFill>
                          <a:effectLst/>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PH" sz="2000" i="1" kern="1200" dirty="0">
                          <a:solidFill>
                            <a:schemeClr val="dk1"/>
                          </a:solidFill>
                          <a:effectLst/>
                          <a:latin typeface="+mn-lt"/>
                          <a:ea typeface="+mn-ea"/>
                          <a:cs typeface="+mn-cs"/>
                        </a:rPr>
                        <a:t>y</a:t>
                      </a:r>
                      <a:r>
                        <a:rPr lang="en-PH" sz="2000" kern="1200" dirty="0">
                          <a:solidFill>
                            <a:schemeClr val="dk1"/>
                          </a:solidFill>
                          <a:effectLst/>
                          <a:latin typeface="+mn-lt"/>
                          <a:ea typeface="+mn-ea"/>
                          <a:cs typeface="+mn-cs"/>
                        </a:rPr>
                        <a:t> </a:t>
                      </a:r>
                      <a:r>
                        <a:rPr lang="en-PH" sz="2000" b="1" kern="1200" dirty="0">
                          <a:solidFill>
                            <a:schemeClr val="dk1"/>
                          </a:solidFill>
                          <a:effectLst/>
                          <a:latin typeface="+mn-lt"/>
                          <a:ea typeface="+mn-ea"/>
                          <a:cs typeface="+mn-cs"/>
                        </a:rPr>
                        <a:t>is not a function </a:t>
                      </a:r>
                      <a:r>
                        <a:rPr lang="en-PH" sz="2000" kern="1200" dirty="0">
                          <a:solidFill>
                            <a:schemeClr val="dk1"/>
                          </a:solidFill>
                          <a:effectLst/>
                          <a:latin typeface="+mn-lt"/>
                          <a:ea typeface="+mn-ea"/>
                          <a:cs typeface="+mn-cs"/>
                        </a:rPr>
                        <a:t>of </a:t>
                      </a:r>
                      <a:r>
                        <a:rPr lang="en-PH" sz="2000" i="1" kern="1200" dirty="0">
                          <a:solidFill>
                            <a:schemeClr val="dk1"/>
                          </a:solidFill>
                          <a:effectLst/>
                          <a:latin typeface="+mn-lt"/>
                          <a:ea typeface="+mn-ea"/>
                          <a:cs typeface="+mn-cs"/>
                        </a:rPr>
                        <a:t>x</a:t>
                      </a:r>
                      <a:r>
                        <a:rPr lang="en-PH" sz="2000" kern="1200" dirty="0">
                          <a:solidFill>
                            <a:schemeClr val="dk1"/>
                          </a:solidFill>
                          <a:effectLst/>
                          <a:latin typeface="+mn-lt"/>
                          <a:ea typeface="+mn-ea"/>
                          <a:cs typeface="+mn-cs"/>
                        </a:rPr>
                        <a:t>. Two values of </a:t>
                      </a:r>
                      <a:r>
                        <a:rPr lang="en-PH" sz="2000" i="1" kern="1200" dirty="0">
                          <a:solidFill>
                            <a:schemeClr val="dk1"/>
                          </a:solidFill>
                          <a:effectLst/>
                          <a:latin typeface="+mn-lt"/>
                          <a:ea typeface="+mn-ea"/>
                          <a:cs typeface="+mn-cs"/>
                        </a:rPr>
                        <a:t>y</a:t>
                      </a:r>
                      <a:r>
                        <a:rPr lang="en-PH" sz="2000" kern="1200" dirty="0">
                          <a:solidFill>
                            <a:schemeClr val="dk1"/>
                          </a:solidFill>
                          <a:effectLst/>
                          <a:latin typeface="+mn-lt"/>
                          <a:ea typeface="+mn-ea"/>
                          <a:cs typeface="+mn-cs"/>
                        </a:rPr>
                        <a:t> correspond to an </a:t>
                      </a:r>
                      <a:r>
                        <a:rPr lang="en-PH" sz="2000" i="1" kern="1200" dirty="0">
                          <a:solidFill>
                            <a:schemeClr val="dk1"/>
                          </a:solidFill>
                          <a:effectLst/>
                          <a:latin typeface="+mn-lt"/>
                          <a:ea typeface="+mn-ea"/>
                          <a:cs typeface="+mn-cs"/>
                        </a:rPr>
                        <a:t>x</a:t>
                      </a:r>
                      <a:r>
                        <a:rPr lang="en-PH" sz="2000" kern="1200" dirty="0">
                          <a:solidFill>
                            <a:schemeClr val="dk1"/>
                          </a:solidFill>
                          <a:effectLst/>
                          <a:latin typeface="+mn-lt"/>
                          <a:ea typeface="+mn-ea"/>
                          <a:cs typeface="+mn-cs"/>
                        </a:rPr>
                        <a:t>-value.</a:t>
                      </a:r>
                    </a:p>
                    <a:p>
                      <a:pPr algn="just"/>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PH" sz="2000" i="1" kern="1200" dirty="0">
                          <a:solidFill>
                            <a:schemeClr val="dk1"/>
                          </a:solidFill>
                          <a:effectLst/>
                          <a:latin typeface="+mn-lt"/>
                          <a:ea typeface="+mn-ea"/>
                          <a:cs typeface="+mn-cs"/>
                        </a:rPr>
                        <a:t>y</a:t>
                      </a:r>
                      <a:r>
                        <a:rPr lang="en-PH" sz="2000" kern="1200" dirty="0">
                          <a:solidFill>
                            <a:schemeClr val="dk1"/>
                          </a:solidFill>
                          <a:effectLst/>
                          <a:latin typeface="+mn-lt"/>
                          <a:ea typeface="+mn-ea"/>
                          <a:cs typeface="+mn-cs"/>
                        </a:rPr>
                        <a:t> </a:t>
                      </a:r>
                      <a:r>
                        <a:rPr lang="en-PH" sz="2000" b="1" kern="1200" dirty="0">
                          <a:solidFill>
                            <a:schemeClr val="dk1"/>
                          </a:solidFill>
                          <a:effectLst/>
                          <a:latin typeface="+mn-lt"/>
                          <a:ea typeface="+mn-ea"/>
                          <a:cs typeface="+mn-cs"/>
                        </a:rPr>
                        <a:t>is not a function </a:t>
                      </a:r>
                      <a:r>
                        <a:rPr lang="en-PH" sz="2000" kern="1200" dirty="0">
                          <a:solidFill>
                            <a:schemeClr val="dk1"/>
                          </a:solidFill>
                          <a:effectLst/>
                          <a:latin typeface="+mn-lt"/>
                          <a:ea typeface="+mn-ea"/>
                          <a:cs typeface="+mn-cs"/>
                        </a:rPr>
                        <a:t>of </a:t>
                      </a:r>
                      <a:r>
                        <a:rPr lang="en-PH" sz="2000" i="1" kern="1200" dirty="0">
                          <a:solidFill>
                            <a:schemeClr val="dk1"/>
                          </a:solidFill>
                          <a:effectLst/>
                          <a:latin typeface="+mn-lt"/>
                          <a:ea typeface="+mn-ea"/>
                          <a:cs typeface="+mn-cs"/>
                        </a:rPr>
                        <a:t>x</a:t>
                      </a:r>
                      <a:r>
                        <a:rPr lang="en-PH" sz="2000" kern="1200" dirty="0">
                          <a:solidFill>
                            <a:schemeClr val="dk1"/>
                          </a:solidFill>
                          <a:effectLst/>
                          <a:latin typeface="+mn-lt"/>
                          <a:ea typeface="+mn-ea"/>
                          <a:cs typeface="+mn-cs"/>
                        </a:rPr>
                        <a:t>. Two values of </a:t>
                      </a:r>
                      <a:r>
                        <a:rPr lang="en-PH" sz="2000" i="1" kern="1200" dirty="0">
                          <a:solidFill>
                            <a:schemeClr val="dk1"/>
                          </a:solidFill>
                          <a:effectLst/>
                          <a:latin typeface="+mn-lt"/>
                          <a:ea typeface="+mn-ea"/>
                          <a:cs typeface="+mn-cs"/>
                        </a:rPr>
                        <a:t>y</a:t>
                      </a:r>
                      <a:r>
                        <a:rPr lang="en-PH" sz="2000" kern="1200" dirty="0">
                          <a:solidFill>
                            <a:schemeClr val="dk1"/>
                          </a:solidFill>
                          <a:effectLst/>
                          <a:latin typeface="+mn-lt"/>
                          <a:ea typeface="+mn-ea"/>
                          <a:cs typeface="+mn-cs"/>
                        </a:rPr>
                        <a:t> correspond to an </a:t>
                      </a:r>
                      <a:r>
                        <a:rPr lang="en-PH" sz="2000" i="1" kern="1200" dirty="0">
                          <a:solidFill>
                            <a:schemeClr val="dk1"/>
                          </a:solidFill>
                          <a:effectLst/>
                          <a:latin typeface="+mn-lt"/>
                          <a:ea typeface="+mn-ea"/>
                          <a:cs typeface="+mn-cs"/>
                        </a:rPr>
                        <a:t>x</a:t>
                      </a:r>
                      <a:r>
                        <a:rPr lang="en-PH" sz="2000" kern="1200" dirty="0">
                          <a:solidFill>
                            <a:schemeClr val="dk1"/>
                          </a:solidFill>
                          <a:effectLst/>
                          <a:latin typeface="+mn-lt"/>
                          <a:ea typeface="+mn-ea"/>
                          <a:cs typeface="+mn-cs"/>
                        </a:rPr>
                        <a:t>-value.</a:t>
                      </a:r>
                    </a:p>
                    <a:p>
                      <a:pPr algn="just"/>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PH" sz="2000" i="1" kern="1200" dirty="0">
                          <a:solidFill>
                            <a:schemeClr val="dk1"/>
                          </a:solidFill>
                          <a:effectLst/>
                          <a:latin typeface="+mn-lt"/>
                          <a:ea typeface="+mn-ea"/>
                          <a:cs typeface="+mn-cs"/>
                        </a:rPr>
                        <a:t>y</a:t>
                      </a:r>
                      <a:r>
                        <a:rPr lang="en-PH" sz="2000" kern="1200" dirty="0">
                          <a:solidFill>
                            <a:schemeClr val="dk1"/>
                          </a:solidFill>
                          <a:effectLst/>
                          <a:latin typeface="+mn-lt"/>
                          <a:ea typeface="+mn-ea"/>
                          <a:cs typeface="+mn-cs"/>
                        </a:rPr>
                        <a:t> </a:t>
                      </a:r>
                      <a:r>
                        <a:rPr lang="en-PH" sz="2000" b="1" kern="1200" dirty="0">
                          <a:solidFill>
                            <a:schemeClr val="dk1"/>
                          </a:solidFill>
                          <a:effectLst/>
                          <a:latin typeface="+mn-lt"/>
                          <a:ea typeface="+mn-ea"/>
                          <a:cs typeface="+mn-cs"/>
                        </a:rPr>
                        <a:t>is a function </a:t>
                      </a:r>
                      <a:r>
                        <a:rPr lang="en-PH" sz="2000" kern="1200" dirty="0">
                          <a:solidFill>
                            <a:schemeClr val="dk1"/>
                          </a:solidFill>
                          <a:effectLst/>
                          <a:latin typeface="+mn-lt"/>
                          <a:ea typeface="+mn-ea"/>
                          <a:cs typeface="+mn-cs"/>
                        </a:rPr>
                        <a:t>of </a:t>
                      </a:r>
                      <a:r>
                        <a:rPr lang="en-PH" sz="2000" i="1" kern="1200" dirty="0">
                          <a:solidFill>
                            <a:schemeClr val="dk1"/>
                          </a:solidFill>
                          <a:effectLst/>
                          <a:latin typeface="+mn-lt"/>
                          <a:ea typeface="+mn-ea"/>
                          <a:cs typeface="+mn-cs"/>
                        </a:rPr>
                        <a:t>x</a:t>
                      </a:r>
                      <a:r>
                        <a:rPr lang="en-PH" sz="2000" kern="1200" dirty="0">
                          <a:solidFill>
                            <a:schemeClr val="dk1"/>
                          </a:solidFill>
                          <a:effectLst/>
                          <a:latin typeface="+mn-lt"/>
                          <a:ea typeface="+mn-ea"/>
                          <a:cs typeface="+mn-cs"/>
                        </a:rPr>
                        <a:t>.</a:t>
                      </a:r>
                    </a:p>
                    <a:p>
                      <a:pPr algn="just"/>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6618184"/>
                  </a:ext>
                </a:extLst>
              </a:tr>
            </a:tbl>
          </a:graphicData>
        </a:graphic>
      </p:graphicFrame>
      <p:pic>
        <p:nvPicPr>
          <p:cNvPr id="9" name="Picture 8">
            <a:extLst>
              <a:ext uri="{FF2B5EF4-FFF2-40B4-BE49-F238E27FC236}">
                <a16:creationId xmlns:a16="http://schemas.microsoft.com/office/drawing/2014/main" id="{F65AF639-55B1-BB4E-AA10-324318844B1D}"/>
              </a:ext>
            </a:extLst>
          </p:cNvPr>
          <p:cNvPicPr>
            <a:picLocks noChangeAspect="1"/>
          </p:cNvPicPr>
          <p:nvPr/>
        </p:nvPicPr>
        <p:blipFill>
          <a:blip r:embed="rId3"/>
          <a:stretch>
            <a:fillRect/>
          </a:stretch>
        </p:blipFill>
        <p:spPr>
          <a:xfrm>
            <a:off x="1426054" y="2473267"/>
            <a:ext cx="1957828" cy="1588168"/>
          </a:xfrm>
          <a:prstGeom prst="rect">
            <a:avLst/>
          </a:prstGeom>
        </p:spPr>
      </p:pic>
      <p:pic>
        <p:nvPicPr>
          <p:cNvPr id="10" name="Picture 9">
            <a:extLst>
              <a:ext uri="{FF2B5EF4-FFF2-40B4-BE49-F238E27FC236}">
                <a16:creationId xmlns:a16="http://schemas.microsoft.com/office/drawing/2014/main" id="{6F748856-A073-5247-B153-24C197DB0E09}"/>
              </a:ext>
            </a:extLst>
          </p:cNvPr>
          <p:cNvPicPr>
            <a:picLocks noChangeAspect="1"/>
          </p:cNvPicPr>
          <p:nvPr/>
        </p:nvPicPr>
        <p:blipFill>
          <a:blip r:embed="rId4"/>
          <a:stretch>
            <a:fillRect/>
          </a:stretch>
        </p:blipFill>
        <p:spPr>
          <a:xfrm>
            <a:off x="3813008" y="2459874"/>
            <a:ext cx="1957828" cy="1574775"/>
          </a:xfrm>
          <a:prstGeom prst="rect">
            <a:avLst/>
          </a:prstGeom>
        </p:spPr>
      </p:pic>
      <p:pic>
        <p:nvPicPr>
          <p:cNvPr id="11" name="Picture 10">
            <a:extLst>
              <a:ext uri="{FF2B5EF4-FFF2-40B4-BE49-F238E27FC236}">
                <a16:creationId xmlns:a16="http://schemas.microsoft.com/office/drawing/2014/main" id="{F33BE03E-249C-424A-8192-880A45359E92}"/>
              </a:ext>
            </a:extLst>
          </p:cNvPr>
          <p:cNvPicPr>
            <a:picLocks noChangeAspect="1"/>
          </p:cNvPicPr>
          <p:nvPr/>
        </p:nvPicPr>
        <p:blipFill>
          <a:blip r:embed="rId5"/>
          <a:stretch>
            <a:fillRect/>
          </a:stretch>
        </p:blipFill>
        <p:spPr>
          <a:xfrm>
            <a:off x="6168504" y="2473267"/>
            <a:ext cx="1947135" cy="1561382"/>
          </a:xfrm>
          <a:prstGeom prst="rect">
            <a:avLst/>
          </a:prstGeom>
        </p:spPr>
      </p:pic>
      <p:pic>
        <p:nvPicPr>
          <p:cNvPr id="12" name="Picture 11">
            <a:extLst>
              <a:ext uri="{FF2B5EF4-FFF2-40B4-BE49-F238E27FC236}">
                <a16:creationId xmlns:a16="http://schemas.microsoft.com/office/drawing/2014/main" id="{33CDA780-423D-A649-9DDF-4FC183593751}"/>
              </a:ext>
            </a:extLst>
          </p:cNvPr>
          <p:cNvPicPr>
            <a:picLocks noChangeAspect="1"/>
          </p:cNvPicPr>
          <p:nvPr/>
        </p:nvPicPr>
        <p:blipFill>
          <a:blip r:embed="rId6"/>
          <a:stretch>
            <a:fillRect/>
          </a:stretch>
        </p:blipFill>
        <p:spPr>
          <a:xfrm>
            <a:off x="8576849" y="2394308"/>
            <a:ext cx="1824258" cy="1640341"/>
          </a:xfrm>
          <a:prstGeom prst="rect">
            <a:avLst/>
          </a:prstGeom>
        </p:spPr>
      </p:pic>
    </p:spTree>
    <p:extLst>
      <p:ext uri="{BB962C8B-B14F-4D97-AF65-F5344CB8AC3E}">
        <p14:creationId xmlns:p14="http://schemas.microsoft.com/office/powerpoint/2010/main" val="4174061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pic>
        <p:nvPicPr>
          <p:cNvPr id="4" name="Picture 3">
            <a:extLst>
              <a:ext uri="{FF2B5EF4-FFF2-40B4-BE49-F238E27FC236}">
                <a16:creationId xmlns:a16="http://schemas.microsoft.com/office/drawing/2014/main" id="{DE8A8296-2D09-2244-B6D6-1D0049E1382E}"/>
              </a:ext>
            </a:extLst>
          </p:cNvPr>
          <p:cNvPicPr>
            <a:picLocks noChangeAspect="1"/>
          </p:cNvPicPr>
          <p:nvPr/>
        </p:nvPicPr>
        <p:blipFill>
          <a:blip r:embed="rId3"/>
          <a:stretch>
            <a:fillRect/>
          </a:stretch>
        </p:blipFill>
        <p:spPr>
          <a:xfrm>
            <a:off x="1637463" y="1931320"/>
            <a:ext cx="8917073" cy="3250280"/>
          </a:xfrm>
          <a:prstGeom prst="rect">
            <a:avLst/>
          </a:prstGeom>
        </p:spPr>
      </p:pic>
    </p:spTree>
    <p:extLst>
      <p:ext uri="{BB962C8B-B14F-4D97-AF65-F5344CB8AC3E}">
        <p14:creationId xmlns:p14="http://schemas.microsoft.com/office/powerpoint/2010/main" val="3112825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Relations and Functions</a:t>
            </a:r>
          </a:p>
        </p:txBody>
      </p:sp>
      <p:sp>
        <p:nvSpPr>
          <p:cNvPr id="3" name="Content Placeholder 2">
            <a:extLst>
              <a:ext uri="{FF2B5EF4-FFF2-40B4-BE49-F238E27FC236}">
                <a16:creationId xmlns:a16="http://schemas.microsoft.com/office/drawing/2014/main" id="{C85BDFCB-E029-6746-9D7C-76EC1DB9DD54}"/>
              </a:ext>
            </a:extLst>
          </p:cNvPr>
          <p:cNvSpPr>
            <a:spLocks noGrp="1"/>
          </p:cNvSpPr>
          <p:nvPr>
            <p:ph idx="1"/>
          </p:nvPr>
        </p:nvSpPr>
        <p:spPr>
          <a:xfrm>
            <a:off x="838201" y="1825625"/>
            <a:ext cx="7712242" cy="4351338"/>
          </a:xfrm>
        </p:spPr>
        <p:txBody>
          <a:bodyPr>
            <a:normAutofit/>
          </a:bodyPr>
          <a:lstStyle/>
          <a:p>
            <a:pPr marL="0" indent="0" algn="just">
              <a:buNone/>
            </a:pPr>
            <a:r>
              <a:rPr lang="en-PH" dirty="0"/>
              <a:t>	The </a:t>
            </a:r>
            <a:r>
              <a:rPr lang="en-PH" b="1" dirty="0"/>
              <a:t>domain</a:t>
            </a:r>
            <a:r>
              <a:rPr lang="en-PH" dirty="0"/>
              <a:t> of a function f is the set of values of </a:t>
            </a:r>
            <a:r>
              <a:rPr lang="en-PH" i="1" dirty="0"/>
              <a:t>x</a:t>
            </a:r>
            <a:r>
              <a:rPr lang="en-PH" dirty="0"/>
              <a:t> for which f is defined. The </a:t>
            </a:r>
            <a:r>
              <a:rPr lang="en-PH" b="1" dirty="0"/>
              <a:t>range</a:t>
            </a:r>
            <a:r>
              <a:rPr lang="en-PH" dirty="0"/>
              <a:t> of a function f is the set of all values of f(</a:t>
            </a:r>
            <a:r>
              <a:rPr lang="en-PH" i="1" dirty="0"/>
              <a:t>x</a:t>
            </a:r>
            <a:r>
              <a:rPr lang="en-PH" dirty="0"/>
              <a:t>), where </a:t>
            </a:r>
            <a:r>
              <a:rPr lang="en-PH" i="1" dirty="0"/>
              <a:t>x</a:t>
            </a:r>
            <a:r>
              <a:rPr lang="en-PH" dirty="0"/>
              <a:t> is an element of the domain of f. Think of the domain as the set of the function’s input values and the range as the set of the function’s output values as shown in the figure below. The input is represented by </a:t>
            </a:r>
            <a:r>
              <a:rPr lang="en-PH" i="1" dirty="0"/>
              <a:t>x</a:t>
            </a:r>
            <a:r>
              <a:rPr lang="en-PH" dirty="0"/>
              <a:t> and the output is represented by f(</a:t>
            </a:r>
            <a:r>
              <a:rPr lang="en-PH" i="1" dirty="0"/>
              <a:t>x</a:t>
            </a:r>
            <a:r>
              <a:rPr lang="en-PH" dirty="0"/>
              <a:t>). The special notation, f(</a:t>
            </a:r>
            <a:r>
              <a:rPr lang="en-PH" i="1" dirty="0"/>
              <a:t>x</a:t>
            </a:r>
            <a:r>
              <a:rPr lang="en-PH" dirty="0"/>
              <a:t>), represents </a:t>
            </a:r>
            <a:r>
              <a:rPr lang="en-PH" b="1" dirty="0"/>
              <a:t>the value of the function at the number</a:t>
            </a:r>
            <a:r>
              <a:rPr lang="en-PH" dirty="0"/>
              <a:t> </a:t>
            </a:r>
            <a:r>
              <a:rPr lang="en-PH" i="1" dirty="0"/>
              <a:t>x</a:t>
            </a:r>
            <a:r>
              <a:rPr lang="en-PH" dirty="0"/>
              <a:t>.</a:t>
            </a:r>
          </a:p>
          <a:p>
            <a:pPr marL="0" indent="0" algn="just">
              <a:buNone/>
            </a:pPr>
            <a:endParaRPr lang="en-US" dirty="0"/>
          </a:p>
        </p:txBody>
      </p:sp>
      <p:pic>
        <p:nvPicPr>
          <p:cNvPr id="6" name="Picture 5">
            <a:extLst>
              <a:ext uri="{FF2B5EF4-FFF2-40B4-BE49-F238E27FC236}">
                <a16:creationId xmlns:a16="http://schemas.microsoft.com/office/drawing/2014/main" id="{542BDB7B-7E46-BE46-A4D0-52E2BF251DBA}"/>
              </a:ext>
            </a:extLst>
          </p:cNvPr>
          <p:cNvPicPr>
            <a:picLocks noChangeAspect="1"/>
          </p:cNvPicPr>
          <p:nvPr/>
        </p:nvPicPr>
        <p:blipFill>
          <a:blip r:embed="rId3"/>
          <a:stretch>
            <a:fillRect/>
          </a:stretch>
        </p:blipFill>
        <p:spPr>
          <a:xfrm>
            <a:off x="8722735" y="1993565"/>
            <a:ext cx="3260717" cy="2987007"/>
          </a:xfrm>
          <a:prstGeom prst="rect">
            <a:avLst/>
          </a:prstGeom>
        </p:spPr>
      </p:pic>
    </p:spTree>
    <p:extLst>
      <p:ext uri="{BB962C8B-B14F-4D97-AF65-F5344CB8AC3E}">
        <p14:creationId xmlns:p14="http://schemas.microsoft.com/office/powerpoint/2010/main" val="1698342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Relations and Functions</a:t>
            </a:r>
          </a:p>
        </p:txBody>
      </p:sp>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3A6D65A4-C4C6-9A4C-BAA3-00214B534B07}"/>
                  </a:ext>
                </a:extLst>
              </p:cNvPr>
              <p:cNvSpPr>
                <a:spLocks noGrp="1"/>
              </p:cNvSpPr>
              <p:nvPr>
                <p:ph idx="1"/>
              </p:nvPr>
            </p:nvSpPr>
            <p:spPr/>
            <p:txBody>
              <a:bodyPr/>
              <a:lstStyle/>
              <a:p>
                <a:pPr marL="0" indent="0" algn="just">
                  <a:buNone/>
                </a:pPr>
                <a:r>
                  <a:rPr lang="en-PH" dirty="0"/>
                  <a:t>	To find f(</a:t>
                </a:r>
                <a:r>
                  <a:rPr lang="en-PH" i="1" dirty="0"/>
                  <a:t>x</a:t>
                </a:r>
                <a:r>
                  <a:rPr lang="en-PH" dirty="0"/>
                  <a:t>) for a given value of </a:t>
                </a:r>
                <a:r>
                  <a:rPr lang="en-PH" i="1" dirty="0"/>
                  <a:t>x</a:t>
                </a:r>
                <a:r>
                  <a:rPr lang="en-PH" dirty="0"/>
                  <a:t> is to evaluate the function f by substituting the input value x into the equation. The domain is the set of all x-values that makes sense in the equation.</a:t>
                </a:r>
              </a:p>
              <a:p>
                <a:pPr marL="0" indent="0" algn="just">
                  <a:buNone/>
                </a:pPr>
                <a:r>
                  <a:rPr lang="en-PH" dirty="0"/>
                  <a:t>		</a:t>
                </a:r>
                <a:r>
                  <a:rPr lang="en-PH" b="1" i="1" dirty="0"/>
                  <a:t>x</a:t>
                </a:r>
                <a:r>
                  <a:rPr lang="en-PH" b="1" dirty="0"/>
                  <a:t>-values		function-values, </a:t>
                </a:r>
                <a:r>
                  <a:rPr lang="en-PH" b="1" i="1" dirty="0"/>
                  <a:t>f</a:t>
                </a:r>
                <a:r>
                  <a:rPr lang="en-PH" b="1" dirty="0"/>
                  <a:t>(</a:t>
                </a:r>
                <a:r>
                  <a:rPr lang="en-PH" b="1" i="1" dirty="0"/>
                  <a:t>x</a:t>
                </a:r>
                <a:r>
                  <a:rPr lang="en-PH" b="1" dirty="0"/>
                  <a:t>) = 3</a:t>
                </a:r>
                <a:r>
                  <a:rPr lang="en-PH" b="1" i="1" dirty="0"/>
                  <a:t>x</a:t>
                </a:r>
                <a:r>
                  <a:rPr lang="en-PH" b="1" dirty="0"/>
                  <a:t> + 1</a:t>
                </a:r>
              </a:p>
              <a:p>
                <a:pPr marL="0" indent="0" algn="just">
                  <a:buNone/>
                </a:pPr>
                <a:r>
                  <a:rPr lang="en-PH" b="1" dirty="0"/>
                  <a: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m:t>
                    </m:r>
                  </m:oMath>
                </a14:m>
                <a:r>
                  <a:rPr lang="en-PH" dirty="0"/>
                  <a:t>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=3</m:t>
                    </m:r>
                    <m:d>
                      <m:dPr>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+1=7</m:t>
                    </m:r>
                  </m:oMath>
                </a14:m>
                <a:endParaRPr lang="en-PH" dirty="0"/>
              </a:p>
              <a:p>
                <a:pPr marL="0" indent="0" algn="just">
                  <a:buNone/>
                </a:pPr>
                <a:r>
                  <a:rPr lang="en-PH" b="1" dirty="0"/>
                  <a:t>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=3</m:t>
                    </m:r>
                  </m:oMath>
                </a14:m>
                <a:r>
                  <a:rPr lang="en-PH" dirty="0"/>
                  <a:t>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3</m:t>
                        </m:r>
                      </m:e>
                    </m:d>
                    <m:r>
                      <a:rPr lang="en-US" i="1">
                        <a:latin typeface="Cambria Math" panose="02040503050406030204" pitchFamily="18" charset="0"/>
                      </a:rPr>
                      <m:t>=3</m:t>
                    </m:r>
                    <m:d>
                      <m:dPr>
                        <m:ctrlPr>
                          <a:rPr lang="en-US" i="1">
                            <a:latin typeface="Cambria Math" panose="02040503050406030204" pitchFamily="18" charset="0"/>
                          </a:rPr>
                        </m:ctrlPr>
                      </m:dPr>
                      <m:e>
                        <m:r>
                          <a:rPr lang="en-US" b="0" i="1" smtClean="0">
                            <a:latin typeface="Cambria Math" panose="02040503050406030204" pitchFamily="18" charset="0"/>
                          </a:rPr>
                          <m:t>3</m:t>
                        </m:r>
                      </m:e>
                    </m:d>
                    <m:r>
                      <a:rPr lang="en-US" i="1">
                        <a:latin typeface="Cambria Math" panose="02040503050406030204" pitchFamily="18" charset="0"/>
                      </a:rPr>
                      <m:t>+1=</m:t>
                    </m:r>
                    <m:r>
                      <a:rPr lang="en-US" b="0" i="1" smtClean="0">
                        <a:latin typeface="Cambria Math" panose="02040503050406030204" pitchFamily="18" charset="0"/>
                      </a:rPr>
                      <m:t>10</m:t>
                    </m:r>
                  </m:oMath>
                </a14:m>
                <a:endParaRPr lang="en-PH" dirty="0"/>
              </a:p>
              <a:p>
                <a:pPr marL="0" indent="0" algn="just">
                  <a:buNone/>
                </a:pPr>
                <a:r>
                  <a:rPr lang="en-PH" b="1" dirty="0"/>
                  <a:t>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=4</m:t>
                    </m:r>
                  </m:oMath>
                </a14:m>
                <a:r>
                  <a:rPr lang="en-PH" dirty="0"/>
                  <a:t>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4</m:t>
                        </m:r>
                      </m:e>
                    </m:d>
                    <m:r>
                      <a:rPr lang="en-US" i="1">
                        <a:latin typeface="Cambria Math" panose="02040503050406030204" pitchFamily="18" charset="0"/>
                      </a:rPr>
                      <m:t>=3</m:t>
                    </m:r>
                    <m:d>
                      <m:dPr>
                        <m:ctrlPr>
                          <a:rPr lang="en-US" i="1">
                            <a:latin typeface="Cambria Math" panose="02040503050406030204" pitchFamily="18" charset="0"/>
                          </a:rPr>
                        </m:ctrlPr>
                      </m:dPr>
                      <m:e>
                        <m:r>
                          <a:rPr lang="en-US" b="0" i="1" smtClean="0">
                            <a:latin typeface="Cambria Math" panose="02040503050406030204" pitchFamily="18" charset="0"/>
                          </a:rPr>
                          <m:t>4</m:t>
                        </m:r>
                      </m:e>
                    </m:d>
                    <m:r>
                      <a:rPr lang="en-US" i="1">
                        <a:latin typeface="Cambria Math" panose="02040503050406030204" pitchFamily="18" charset="0"/>
                      </a:rPr>
                      <m:t>+1=</m:t>
                    </m:r>
                    <m:r>
                      <a:rPr lang="en-US" b="0" i="1" smtClean="0">
                        <a:latin typeface="Cambria Math" panose="02040503050406030204" pitchFamily="18" charset="0"/>
                      </a:rPr>
                      <m:t>13</m:t>
                    </m:r>
                  </m:oMath>
                </a14:m>
                <a:endParaRPr lang="en-PH" dirty="0"/>
              </a:p>
              <a:p>
                <a:pPr marL="0" indent="0" algn="just">
                  <a:buNone/>
                </a:pPr>
                <a:r>
                  <a:rPr lang="en-PH" b="1" dirty="0"/>
                  <a:t>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=5</m:t>
                    </m:r>
                  </m:oMath>
                </a14:m>
                <a:r>
                  <a:rPr lang="en-PH" dirty="0"/>
                  <a:t>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5</m:t>
                        </m:r>
                      </m:e>
                    </m:d>
                    <m:r>
                      <a:rPr lang="en-US" i="1">
                        <a:latin typeface="Cambria Math" panose="02040503050406030204" pitchFamily="18" charset="0"/>
                      </a:rPr>
                      <m:t>=3</m:t>
                    </m:r>
                    <m:d>
                      <m:dPr>
                        <m:ctrlPr>
                          <a:rPr lang="en-US" i="1">
                            <a:latin typeface="Cambria Math" panose="02040503050406030204" pitchFamily="18" charset="0"/>
                          </a:rPr>
                        </m:ctrlPr>
                      </m:dPr>
                      <m:e>
                        <m:r>
                          <a:rPr lang="en-US" b="0" i="1" smtClean="0">
                            <a:latin typeface="Cambria Math" panose="02040503050406030204" pitchFamily="18" charset="0"/>
                          </a:rPr>
                          <m:t>5</m:t>
                        </m:r>
                      </m:e>
                    </m:d>
                    <m:r>
                      <a:rPr lang="en-US" i="1">
                        <a:latin typeface="Cambria Math" panose="02040503050406030204" pitchFamily="18" charset="0"/>
                      </a:rPr>
                      <m:t>+1=</m:t>
                    </m:r>
                    <m:r>
                      <a:rPr lang="en-US" b="0" i="1" smtClean="0">
                        <a:latin typeface="Cambria Math" panose="02040503050406030204" pitchFamily="18" charset="0"/>
                      </a:rPr>
                      <m:t>16</m:t>
                    </m:r>
                  </m:oMath>
                </a14:m>
                <a:endParaRPr lang="en-PH" dirty="0"/>
              </a:p>
            </p:txBody>
          </p:sp>
        </mc:Choice>
        <mc:Fallback>
          <p:sp>
            <p:nvSpPr>
              <p:cNvPr id="8" name="Content Placeholder 7">
                <a:extLst>
                  <a:ext uri="{FF2B5EF4-FFF2-40B4-BE49-F238E27FC236}">
                    <a16:creationId xmlns:a16="http://schemas.microsoft.com/office/drawing/2014/main" id="{3A6D65A4-C4C6-9A4C-BAA3-00214B534B07}"/>
                  </a:ext>
                </a:extLst>
              </p:cNvPr>
              <p:cNvSpPr>
                <a:spLocks noGrp="1" noRot="1" noChangeAspect="1" noMove="1" noResize="1" noEditPoints="1" noAdjustHandles="1" noChangeArrowheads="1" noChangeShapeType="1" noTextEdit="1"/>
              </p:cNvSpPr>
              <p:nvPr>
                <p:ph idx="1"/>
              </p:nvPr>
            </p:nvSpPr>
            <p:spPr>
              <a:blipFill>
                <a:blip r:embed="rId3"/>
                <a:stretch>
                  <a:fillRect l="-1086" t="-2632" r="-1086"/>
                </a:stretch>
              </a:blipFill>
            </p:spPr>
            <p:txBody>
              <a:bodyPr/>
              <a:lstStyle/>
              <a:p>
                <a:r>
                  <a:rPr lang="en-US">
                    <a:noFill/>
                  </a:rPr>
                  <a:t> </a:t>
                </a:r>
              </a:p>
            </p:txBody>
          </p:sp>
        </mc:Fallback>
      </mc:AlternateContent>
    </p:spTree>
    <p:extLst>
      <p:ext uri="{BB962C8B-B14F-4D97-AF65-F5344CB8AC3E}">
        <p14:creationId xmlns:p14="http://schemas.microsoft.com/office/powerpoint/2010/main" val="304786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C20FF4C9-FC27-E34F-8FB7-E643DF01418F}"/>
              </a:ext>
            </a:extLst>
          </p:cNvPr>
          <p:cNvSpPr>
            <a:spLocks noGrp="1"/>
          </p:cNvSpPr>
          <p:nvPr>
            <p:ph idx="1"/>
          </p:nvPr>
        </p:nvSpPr>
        <p:spPr>
          <a:xfrm>
            <a:off x="838200" y="1690687"/>
            <a:ext cx="10515600" cy="4802187"/>
          </a:xfrm>
        </p:spPr>
        <p:txBody>
          <a:bodyPr/>
          <a:lstStyle/>
          <a:p>
            <a:pPr marL="0" indent="0">
              <a:buNone/>
            </a:pPr>
            <a:r>
              <a:rPr lang="en-US" b="1" dirty="0"/>
              <a:t>Remember that:</a:t>
            </a:r>
            <a:endParaRPr lang="en-US" dirty="0"/>
          </a:p>
          <a:p>
            <a:pPr marL="514350" indent="-514350">
              <a:buFont typeface="+mj-lt"/>
              <a:buAutoNum type="arabicPeriod"/>
            </a:pPr>
            <a:r>
              <a:rPr lang="en-PH" i="1" dirty="0"/>
              <a:t>f</a:t>
            </a:r>
            <a:r>
              <a:rPr lang="en-PH" dirty="0"/>
              <a:t>(</a:t>
            </a:r>
            <a:r>
              <a:rPr lang="en-PH" i="1" dirty="0"/>
              <a:t>x</a:t>
            </a:r>
            <a:r>
              <a:rPr lang="en-PH" dirty="0"/>
              <a:t>) means “the value of the function at </a:t>
            </a:r>
            <a:r>
              <a:rPr lang="en-PH" i="1" dirty="0"/>
              <a:t>x</a:t>
            </a:r>
            <a:r>
              <a:rPr lang="en-PH" dirty="0"/>
              <a:t>.” It does not mean “</a:t>
            </a:r>
            <a:r>
              <a:rPr lang="en-PH" i="1" dirty="0"/>
              <a:t>f</a:t>
            </a:r>
            <a:r>
              <a:rPr lang="en-PH" dirty="0"/>
              <a:t> times </a:t>
            </a:r>
            <a:r>
              <a:rPr lang="en-PH" i="1" dirty="0"/>
              <a:t>x</a:t>
            </a:r>
            <a:r>
              <a:rPr lang="en-PH" dirty="0"/>
              <a:t>.”</a:t>
            </a:r>
          </a:p>
          <a:p>
            <a:pPr marL="514350" indent="-514350">
              <a:buFont typeface="+mj-lt"/>
              <a:buAutoNum type="arabicPeriod"/>
            </a:pPr>
            <a:r>
              <a:rPr lang="en-PH" dirty="0"/>
              <a:t>Letters other than f such as g and h can also be used.</a:t>
            </a:r>
          </a:p>
          <a:p>
            <a:pPr marL="0" indent="0">
              <a:buNone/>
            </a:pPr>
            <a:r>
              <a:rPr lang="en-PH" dirty="0"/>
              <a:t>	The function notation </a:t>
            </a:r>
            <a:r>
              <a:rPr lang="en-PH" i="1" dirty="0"/>
              <a:t>f</a:t>
            </a:r>
            <a:r>
              <a:rPr lang="en-PH" dirty="0"/>
              <a:t>(</a:t>
            </a:r>
            <a:r>
              <a:rPr lang="en-PH" i="1" dirty="0"/>
              <a:t>x</a:t>
            </a:r>
            <a:r>
              <a:rPr lang="en-PH" dirty="0"/>
              <a:t>) = 3</a:t>
            </a:r>
            <a:r>
              <a:rPr lang="en-PH" i="1" dirty="0"/>
              <a:t>x</a:t>
            </a:r>
            <a:r>
              <a:rPr lang="en-PH" dirty="0"/>
              <a:t> + 1 has a certain advantage over the notation </a:t>
            </a:r>
            <a:r>
              <a:rPr lang="en-PH" i="1" dirty="0"/>
              <a:t>y</a:t>
            </a:r>
            <a:r>
              <a:rPr lang="en-PH" dirty="0"/>
              <a:t> = 3</a:t>
            </a:r>
            <a:r>
              <a:rPr lang="en-PH" i="1" dirty="0"/>
              <a:t>x</a:t>
            </a:r>
            <a:r>
              <a:rPr lang="en-PH" dirty="0"/>
              <a:t> + 1 as far as evaluation is concerned. That is, if we use </a:t>
            </a:r>
            <a:r>
              <a:rPr lang="en-PH" i="1" dirty="0"/>
              <a:t>y</a:t>
            </a:r>
            <a:r>
              <a:rPr lang="en-PH" dirty="0"/>
              <a:t> = 3</a:t>
            </a:r>
            <a:r>
              <a:rPr lang="en-PH" i="1" dirty="0"/>
              <a:t>x</a:t>
            </a:r>
            <a:r>
              <a:rPr lang="en-PH" dirty="0"/>
              <a:t> + 1, then we would have to write, when</a:t>
            </a:r>
            <a:r>
              <a:rPr lang="en-PH" i="1" dirty="0"/>
              <a:t> x</a:t>
            </a:r>
            <a:r>
              <a:rPr lang="en-PH" dirty="0"/>
              <a:t> = 2, then </a:t>
            </a:r>
            <a:r>
              <a:rPr lang="en-PH" i="1" dirty="0"/>
              <a:t>y</a:t>
            </a:r>
            <a:r>
              <a:rPr lang="en-PH" dirty="0"/>
              <a:t> = 3(2) + 1 = 7. However, if we use</a:t>
            </a:r>
            <a:r>
              <a:rPr lang="en-PH" i="1" dirty="0"/>
              <a:t> f</a:t>
            </a:r>
            <a:r>
              <a:rPr lang="en-PH" dirty="0"/>
              <a:t>(</a:t>
            </a:r>
            <a:r>
              <a:rPr lang="en-PH" i="1" dirty="0"/>
              <a:t>x</a:t>
            </a:r>
            <a:r>
              <a:rPr lang="en-PH" dirty="0"/>
              <a:t>) = 3</a:t>
            </a:r>
            <a:r>
              <a:rPr lang="en-PH" i="1" dirty="0"/>
              <a:t>x</a:t>
            </a:r>
            <a:r>
              <a:rPr lang="en-PH" dirty="0"/>
              <a:t> + 1, we would only write,</a:t>
            </a:r>
          </a:p>
          <a:p>
            <a:pPr marL="0" indent="0">
              <a:buNone/>
            </a:pPr>
            <a:endParaRPr lang="en-PH" dirty="0"/>
          </a:p>
          <a:p>
            <a:pPr marL="0" indent="0">
              <a:buNone/>
            </a:pPr>
            <a:endParaRPr lang="en-PH" dirty="0"/>
          </a:p>
          <a:p>
            <a:pPr marL="0" indent="0">
              <a:buNone/>
            </a:pPr>
            <a:endParaRPr lang="en-PH" dirty="0"/>
          </a:p>
          <a:p>
            <a:pPr marL="0" indent="0">
              <a:buNone/>
            </a:pPr>
            <a:endParaRPr lang="en-PH" dirty="0"/>
          </a:p>
          <a:p>
            <a:pPr marL="0" indent="0">
              <a:buNone/>
            </a:pPr>
            <a:endParaRPr lang="en-PH" dirty="0"/>
          </a:p>
          <a:p>
            <a:pPr marL="0" indent="0">
              <a:buNone/>
            </a:pPr>
            <a:endParaRPr lang="en-PH" dirty="0"/>
          </a:p>
          <a:p>
            <a:pPr marL="0" indent="0">
              <a:buNone/>
            </a:pPr>
            <a:endParaRPr lang="en-PH" dirty="0"/>
          </a:p>
          <a:p>
            <a:pPr marL="514350" indent="-514350">
              <a:buFont typeface="+mj-lt"/>
              <a:buAutoNum type="arabicPeriod"/>
            </a:pPr>
            <a:endParaRPr lang="en-US" dirty="0"/>
          </a:p>
        </p:txBody>
      </p:sp>
      <p:pic>
        <p:nvPicPr>
          <p:cNvPr id="7" name="Picture 6">
            <a:extLst>
              <a:ext uri="{FF2B5EF4-FFF2-40B4-BE49-F238E27FC236}">
                <a16:creationId xmlns:a16="http://schemas.microsoft.com/office/drawing/2014/main" id="{69084EEC-F085-3F44-979A-EAACE58B1401}"/>
              </a:ext>
            </a:extLst>
          </p:cNvPr>
          <p:cNvPicPr>
            <a:picLocks noChangeAspect="1"/>
          </p:cNvPicPr>
          <p:nvPr/>
        </p:nvPicPr>
        <p:blipFill>
          <a:blip r:embed="rId3"/>
          <a:stretch>
            <a:fillRect/>
          </a:stretch>
        </p:blipFill>
        <p:spPr>
          <a:xfrm>
            <a:off x="4005075" y="5364413"/>
            <a:ext cx="3641221" cy="779713"/>
          </a:xfrm>
          <a:prstGeom prst="rect">
            <a:avLst/>
          </a:prstGeom>
        </p:spPr>
      </p:pic>
    </p:spTree>
    <p:extLst>
      <p:ext uri="{BB962C8B-B14F-4D97-AF65-F5344CB8AC3E}">
        <p14:creationId xmlns:p14="http://schemas.microsoft.com/office/powerpoint/2010/main" val="225778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F0028D2B-3449-6B46-B039-303031B30217}"/>
              </a:ext>
            </a:extLst>
          </p:cNvPr>
          <p:cNvSpPr>
            <a:spLocks noGrp="1"/>
          </p:cNvSpPr>
          <p:nvPr>
            <p:ph idx="1"/>
          </p:nvPr>
        </p:nvSpPr>
        <p:spPr/>
        <p:txBody>
          <a:bodyPr>
            <a:normAutofit/>
          </a:bodyPr>
          <a:lstStyle/>
          <a:p>
            <a:pPr marL="0" indent="0">
              <a:buNone/>
            </a:pPr>
            <a:r>
              <a:rPr lang="en-US" dirty="0"/>
              <a:t>Arrows can also be used to describe correspondence in the function.</a:t>
            </a:r>
          </a:p>
          <a:p>
            <a:pPr marL="0" indent="0">
              <a:buNone/>
            </a:pPr>
            <a:r>
              <a:rPr lang="en-US" dirty="0"/>
              <a:t>			</a:t>
            </a:r>
            <a:r>
              <a:rPr lang="en-US" b="1" dirty="0"/>
              <a:t>Domain			Range</a:t>
            </a:r>
            <a:endParaRPr lang="en-US" dirty="0"/>
          </a:p>
          <a:p>
            <a:pPr marL="0" indent="0">
              <a:buNone/>
            </a:pPr>
            <a:r>
              <a:rPr lang="en-US" dirty="0"/>
              <a:t>			₱50				₱35							₱100				₱70							₱150				₱105							₱200				₱140							₱250				₱175							₱300				₱210							₱350				₱245</a:t>
            </a:r>
          </a:p>
          <a:p>
            <a:pPr marL="0" indent="0">
              <a:buNone/>
            </a:pPr>
            <a:endParaRPr lang="en-US" dirty="0"/>
          </a:p>
          <a:p>
            <a:pPr marL="0" indent="0">
              <a:buNone/>
            </a:pPr>
            <a:endParaRPr lang="en-US" dirty="0"/>
          </a:p>
        </p:txBody>
      </p:sp>
      <p:cxnSp>
        <p:nvCxnSpPr>
          <p:cNvPr id="11" name="Straight Arrow Connector 10">
            <a:extLst>
              <a:ext uri="{FF2B5EF4-FFF2-40B4-BE49-F238E27FC236}">
                <a16:creationId xmlns:a16="http://schemas.microsoft.com/office/drawing/2014/main" id="{1D235B9E-51BC-D546-B5B7-9C53282CDC5D}"/>
              </a:ext>
            </a:extLst>
          </p:cNvPr>
          <p:cNvCxnSpPr/>
          <p:nvPr/>
        </p:nvCxnSpPr>
        <p:spPr>
          <a:xfrm>
            <a:off x="5309937" y="3112168"/>
            <a:ext cx="13314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88010AE-F335-0645-89DD-3D630DA94447}"/>
              </a:ext>
            </a:extLst>
          </p:cNvPr>
          <p:cNvCxnSpPr/>
          <p:nvPr/>
        </p:nvCxnSpPr>
        <p:spPr>
          <a:xfrm>
            <a:off x="5309937" y="3477126"/>
            <a:ext cx="13314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8AF20-CAFD-494B-89A5-CB053DE58EC9}"/>
              </a:ext>
            </a:extLst>
          </p:cNvPr>
          <p:cNvCxnSpPr/>
          <p:nvPr/>
        </p:nvCxnSpPr>
        <p:spPr>
          <a:xfrm>
            <a:off x="5309937" y="3874168"/>
            <a:ext cx="13314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F763595-31C0-6B4A-8DC4-5723630106BD}"/>
              </a:ext>
            </a:extLst>
          </p:cNvPr>
          <p:cNvCxnSpPr/>
          <p:nvPr/>
        </p:nvCxnSpPr>
        <p:spPr>
          <a:xfrm>
            <a:off x="5309937" y="4207042"/>
            <a:ext cx="13314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83172FE-EC06-B04A-96CD-0E38E3153EFA}"/>
              </a:ext>
            </a:extLst>
          </p:cNvPr>
          <p:cNvCxnSpPr/>
          <p:nvPr/>
        </p:nvCxnSpPr>
        <p:spPr>
          <a:xfrm>
            <a:off x="5309937" y="4644189"/>
            <a:ext cx="13314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C14BD45-BAE6-0840-AB21-4DA6CC8E572F}"/>
              </a:ext>
            </a:extLst>
          </p:cNvPr>
          <p:cNvCxnSpPr/>
          <p:nvPr/>
        </p:nvCxnSpPr>
        <p:spPr>
          <a:xfrm>
            <a:off x="5309937" y="5009147"/>
            <a:ext cx="13314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539036-96CF-434E-B9A6-E7E8CC59EC27}"/>
              </a:ext>
            </a:extLst>
          </p:cNvPr>
          <p:cNvCxnSpPr/>
          <p:nvPr/>
        </p:nvCxnSpPr>
        <p:spPr>
          <a:xfrm>
            <a:off x="5309937" y="5406189"/>
            <a:ext cx="13314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51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D8F57E76-306D-064A-B353-F12C97C8CDA6}"/>
              </a:ext>
            </a:extLst>
          </p:cNvPr>
          <p:cNvSpPr>
            <a:spLocks noGrp="1"/>
          </p:cNvSpPr>
          <p:nvPr>
            <p:ph idx="1"/>
          </p:nvPr>
        </p:nvSpPr>
        <p:spPr/>
        <p:txBody>
          <a:bodyPr/>
          <a:lstStyle/>
          <a:p>
            <a:pPr marL="0" indent="0" algn="just">
              <a:buNone/>
            </a:pPr>
            <a:r>
              <a:rPr lang="en-PH" dirty="0"/>
              <a:t>	</a:t>
            </a:r>
            <a:r>
              <a:rPr lang="en-PH" b="1" dirty="0"/>
              <a:t>The formula </a:t>
            </a:r>
            <a:r>
              <a:rPr lang="en-PH" b="1" i="1" dirty="0"/>
              <a:t>f</a:t>
            </a:r>
            <a:r>
              <a:rPr lang="en-PH" b="1" dirty="0"/>
              <a:t>(</a:t>
            </a:r>
            <a:r>
              <a:rPr lang="en-PH" b="1" i="1" dirty="0"/>
              <a:t>a</a:t>
            </a:r>
            <a:r>
              <a:rPr lang="en-PH" b="1" dirty="0"/>
              <a:t>) = 172 – 0.8</a:t>
            </a:r>
            <a:r>
              <a:rPr lang="en-PH" b="1" i="1" dirty="0"/>
              <a:t>a </a:t>
            </a:r>
            <a:r>
              <a:rPr lang="en-PH" b="1" dirty="0"/>
              <a:t>where </a:t>
            </a:r>
            <a:r>
              <a:rPr lang="en-PH" b="1" i="1" dirty="0"/>
              <a:t>f</a:t>
            </a:r>
            <a:r>
              <a:rPr lang="en-PH" b="1" dirty="0"/>
              <a:t>(</a:t>
            </a:r>
            <a:r>
              <a:rPr lang="en-PH" b="1" i="1" dirty="0"/>
              <a:t>a</a:t>
            </a:r>
            <a:r>
              <a:rPr lang="en-PH" b="1" dirty="0"/>
              <a:t>) is the number of beats per minute and a is the age, can be used to find the maximum heartbeat s per minute based on a person’s age.</a:t>
            </a:r>
          </a:p>
          <a:p>
            <a:pPr marL="0" indent="0" algn="just">
              <a:buNone/>
            </a:pPr>
            <a:endParaRPr lang="en-PH" b="1" dirty="0"/>
          </a:p>
          <a:p>
            <a:pPr marL="514350" indent="-514350">
              <a:buFont typeface="+mj-lt"/>
              <a:buAutoNum type="alphaLcPeriod"/>
            </a:pPr>
            <a:r>
              <a:rPr lang="en-PH" dirty="0"/>
              <a:t>Use the function to find the maximum number of beats per minute for ages 10, 20, 30, 40, and 50.</a:t>
            </a:r>
          </a:p>
          <a:p>
            <a:pPr marL="514350" indent="-514350">
              <a:buFont typeface="+mj-lt"/>
              <a:buAutoNum type="alphaLcPeriod"/>
            </a:pPr>
            <a:r>
              <a:rPr lang="en-PH" dirty="0"/>
              <a:t>Using the data in (a), graph the ordered pairs (age, number of beats per minute). Is this a function? Why or why not?</a:t>
            </a:r>
          </a:p>
          <a:p>
            <a:pPr marL="514350" indent="-514350">
              <a:buFont typeface="+mj-lt"/>
              <a:buAutoNum type="alphaLcPeriod"/>
            </a:pPr>
            <a:endParaRPr lang="en-PH" dirty="0"/>
          </a:p>
          <a:p>
            <a:pPr marL="514350" indent="-514350" algn="just">
              <a:buFont typeface="+mj-lt"/>
              <a:buAutoNum type="alphaLcPeriod"/>
            </a:pPr>
            <a:endParaRPr lang="en-PH" dirty="0"/>
          </a:p>
          <a:p>
            <a:pPr marL="0" indent="0" algn="just">
              <a:buNone/>
            </a:pPr>
            <a:endParaRPr lang="en-US" dirty="0"/>
          </a:p>
        </p:txBody>
      </p:sp>
    </p:spTree>
    <p:extLst>
      <p:ext uri="{BB962C8B-B14F-4D97-AF65-F5344CB8AC3E}">
        <p14:creationId xmlns:p14="http://schemas.microsoft.com/office/powerpoint/2010/main" val="1738000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Relations and Functions</a:t>
            </a:r>
          </a:p>
        </p:txBody>
      </p:sp>
      <p:sp>
        <p:nvSpPr>
          <p:cNvPr id="9" name="Content Placeholder 8">
            <a:extLst>
              <a:ext uri="{FF2B5EF4-FFF2-40B4-BE49-F238E27FC236}">
                <a16:creationId xmlns:a16="http://schemas.microsoft.com/office/drawing/2014/main" id="{EEDA018C-2F2A-C845-BD0A-FC6656187471}"/>
              </a:ext>
            </a:extLst>
          </p:cNvPr>
          <p:cNvSpPr>
            <a:spLocks noGrp="1"/>
          </p:cNvSpPr>
          <p:nvPr>
            <p:ph idx="1"/>
          </p:nvPr>
        </p:nvSpPr>
        <p:spPr>
          <a:xfrm>
            <a:off x="838200" y="2435225"/>
            <a:ext cx="10515600" cy="2826586"/>
          </a:xfrm>
        </p:spPr>
        <p:txBody>
          <a:bodyPr/>
          <a:lstStyle/>
          <a:p>
            <a:pPr marL="514350" indent="-514350" algn="just">
              <a:buFont typeface="+mj-lt"/>
              <a:buAutoNum type="alphaLcPeriod" startAt="2"/>
            </a:pPr>
            <a:r>
              <a:rPr lang="en-PH" dirty="0"/>
              <a:t>Plot the ordered pairs (10, 164), (20, 156), (30, 148), (40, 140), and (50, 132).</a:t>
            </a:r>
          </a:p>
          <a:p>
            <a:pPr marL="0" indent="0" algn="just">
              <a:buNone/>
            </a:pPr>
            <a:r>
              <a:rPr lang="en-PH" dirty="0"/>
              <a:t>The relation (age, number of beats per minute) is a function because the graph is a line.</a:t>
            </a:r>
          </a:p>
        </p:txBody>
      </p:sp>
    </p:spTree>
    <p:extLst>
      <p:ext uri="{BB962C8B-B14F-4D97-AF65-F5344CB8AC3E}">
        <p14:creationId xmlns:p14="http://schemas.microsoft.com/office/powerpoint/2010/main" val="3569469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250E0445-D18F-D84B-A0F9-9FCA66C297E3}"/>
              </a:ext>
            </a:extLst>
          </p:cNvPr>
          <p:cNvSpPr>
            <a:spLocks noGrp="1"/>
          </p:cNvSpPr>
          <p:nvPr>
            <p:ph idx="1"/>
          </p:nvPr>
        </p:nvSpPr>
        <p:spPr>
          <a:xfrm>
            <a:off x="838199" y="1825625"/>
            <a:ext cx="6364706" cy="4351338"/>
          </a:xfrm>
        </p:spPr>
        <p:txBody>
          <a:bodyPr>
            <a:normAutofit fontScale="92500"/>
          </a:bodyPr>
          <a:lstStyle/>
          <a:p>
            <a:pPr marL="0" indent="0" algn="just">
              <a:buNone/>
            </a:pPr>
            <a:r>
              <a:rPr lang="en-US" b="1" dirty="0"/>
              <a:t>Solutions:</a:t>
            </a:r>
          </a:p>
          <a:p>
            <a:pPr marL="514350" indent="-514350" algn="just">
              <a:buFont typeface="+mj-lt"/>
              <a:buAutoNum type="alphaLcPeriod"/>
            </a:pPr>
            <a:r>
              <a:rPr lang="en-PH" dirty="0"/>
              <a:t>Substitute 10, 20, 30, 40, and 50 in the function </a:t>
            </a:r>
            <a:r>
              <a:rPr lang="en-PH" i="1" dirty="0"/>
              <a:t>f</a:t>
            </a:r>
            <a:r>
              <a:rPr lang="en-PH" dirty="0"/>
              <a:t>(</a:t>
            </a:r>
            <a:r>
              <a:rPr lang="en-PH" i="1" dirty="0"/>
              <a:t>a</a:t>
            </a:r>
            <a:r>
              <a:rPr lang="en-PH" dirty="0"/>
              <a:t>) = 172 – 0.8</a:t>
            </a:r>
            <a:r>
              <a:rPr lang="en-PH" i="1" dirty="0"/>
              <a:t>a </a:t>
            </a:r>
            <a:r>
              <a:rPr lang="en-PH" dirty="0"/>
              <a:t>to find </a:t>
            </a:r>
            <a:r>
              <a:rPr lang="en-PH" i="1" dirty="0"/>
              <a:t>f</a:t>
            </a:r>
            <a:r>
              <a:rPr lang="en-PH" dirty="0"/>
              <a:t>(</a:t>
            </a:r>
            <a:r>
              <a:rPr lang="en-PH" i="1" dirty="0"/>
              <a:t>a</a:t>
            </a:r>
            <a:r>
              <a:rPr lang="en-PH" dirty="0"/>
              <a:t>).</a:t>
            </a:r>
          </a:p>
          <a:p>
            <a:pPr marL="0" indent="0" algn="just">
              <a:buNone/>
            </a:pPr>
            <a:r>
              <a:rPr lang="en-PH" dirty="0"/>
              <a:t>For 10: </a:t>
            </a:r>
            <a:r>
              <a:rPr lang="en-PH" i="1" dirty="0"/>
              <a:t>f</a:t>
            </a:r>
            <a:r>
              <a:rPr lang="en-PH" dirty="0"/>
              <a:t>(</a:t>
            </a:r>
            <a:r>
              <a:rPr lang="en-PH" i="1" dirty="0"/>
              <a:t>a</a:t>
            </a:r>
            <a:r>
              <a:rPr lang="en-PH" dirty="0"/>
              <a:t>) = 172 – 0.8(10) = 172 – 8 = 164</a:t>
            </a:r>
          </a:p>
          <a:p>
            <a:pPr marL="0" indent="0" algn="just">
              <a:buNone/>
            </a:pPr>
            <a:r>
              <a:rPr lang="en-PH" dirty="0"/>
              <a:t>For 20: </a:t>
            </a:r>
            <a:r>
              <a:rPr lang="en-PH" i="1" dirty="0"/>
              <a:t>f</a:t>
            </a:r>
            <a:r>
              <a:rPr lang="en-PH" dirty="0"/>
              <a:t>(</a:t>
            </a:r>
            <a:r>
              <a:rPr lang="en-PH" i="1" dirty="0"/>
              <a:t>a</a:t>
            </a:r>
            <a:r>
              <a:rPr lang="en-PH" dirty="0"/>
              <a:t>) = 172 – 0.8(20) = 172 – 16 = 156</a:t>
            </a:r>
          </a:p>
          <a:p>
            <a:pPr marL="0" indent="0" algn="just">
              <a:buNone/>
            </a:pPr>
            <a:r>
              <a:rPr lang="en-PH" dirty="0"/>
              <a:t>For 30: </a:t>
            </a:r>
            <a:r>
              <a:rPr lang="en-PH" i="1" dirty="0"/>
              <a:t>f</a:t>
            </a:r>
            <a:r>
              <a:rPr lang="en-PH" dirty="0"/>
              <a:t>(</a:t>
            </a:r>
            <a:r>
              <a:rPr lang="en-PH" i="1" dirty="0"/>
              <a:t>a</a:t>
            </a:r>
            <a:r>
              <a:rPr lang="en-PH" dirty="0"/>
              <a:t>) = 172 – 0.8(30) = 172 – 24 = 148</a:t>
            </a:r>
          </a:p>
          <a:p>
            <a:pPr marL="0" indent="0" algn="just">
              <a:buNone/>
            </a:pPr>
            <a:r>
              <a:rPr lang="en-PH" dirty="0"/>
              <a:t>For 40: </a:t>
            </a:r>
            <a:r>
              <a:rPr lang="en-PH" i="1" dirty="0"/>
              <a:t>f</a:t>
            </a:r>
            <a:r>
              <a:rPr lang="en-PH" dirty="0"/>
              <a:t>(</a:t>
            </a:r>
            <a:r>
              <a:rPr lang="en-PH" i="1" dirty="0"/>
              <a:t>a</a:t>
            </a:r>
            <a:r>
              <a:rPr lang="en-PH" dirty="0"/>
              <a:t>) = 172 – 0.8(40) = 172 – 32 = 140</a:t>
            </a:r>
          </a:p>
          <a:p>
            <a:pPr marL="0" indent="0" algn="just">
              <a:buNone/>
            </a:pPr>
            <a:r>
              <a:rPr lang="en-PH" dirty="0"/>
              <a:t>For 50: </a:t>
            </a:r>
            <a:r>
              <a:rPr lang="en-PH" i="1" dirty="0"/>
              <a:t>f</a:t>
            </a:r>
            <a:r>
              <a:rPr lang="en-PH" dirty="0"/>
              <a:t>(</a:t>
            </a:r>
            <a:r>
              <a:rPr lang="en-PH" i="1" dirty="0"/>
              <a:t>a</a:t>
            </a:r>
            <a:r>
              <a:rPr lang="en-PH" dirty="0"/>
              <a:t>) = 172 – 0.8(50) = 172 – 40 = 132</a:t>
            </a:r>
          </a:p>
        </p:txBody>
      </p:sp>
      <p:pic>
        <p:nvPicPr>
          <p:cNvPr id="7" name="Picture 6">
            <a:extLst>
              <a:ext uri="{FF2B5EF4-FFF2-40B4-BE49-F238E27FC236}">
                <a16:creationId xmlns:a16="http://schemas.microsoft.com/office/drawing/2014/main" id="{0F8FD57A-BF6A-0144-B65E-01057787C518}"/>
              </a:ext>
            </a:extLst>
          </p:cNvPr>
          <p:cNvPicPr>
            <a:picLocks noChangeAspect="1"/>
          </p:cNvPicPr>
          <p:nvPr/>
        </p:nvPicPr>
        <p:blipFill>
          <a:blip r:embed="rId3"/>
          <a:stretch>
            <a:fillRect/>
          </a:stretch>
        </p:blipFill>
        <p:spPr>
          <a:xfrm>
            <a:off x="7369271" y="2312695"/>
            <a:ext cx="4380234" cy="3377197"/>
          </a:xfrm>
          <a:prstGeom prst="rect">
            <a:avLst/>
          </a:prstGeom>
        </p:spPr>
      </p:pic>
    </p:spTree>
    <p:extLst>
      <p:ext uri="{BB962C8B-B14F-4D97-AF65-F5344CB8AC3E}">
        <p14:creationId xmlns:p14="http://schemas.microsoft.com/office/powerpoint/2010/main" val="989642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76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EC2A703D-2AA5-4947-AC53-2447085A4CFC}"/>
              </a:ext>
            </a:extLst>
          </p:cNvPr>
          <p:cNvSpPr>
            <a:spLocks noGrp="1"/>
          </p:cNvSpPr>
          <p:nvPr>
            <p:ph idx="1"/>
          </p:nvPr>
        </p:nvSpPr>
        <p:spPr>
          <a:xfrm>
            <a:off x="838200" y="2766218"/>
            <a:ext cx="10515600" cy="1325563"/>
          </a:xfrm>
        </p:spPr>
        <p:txBody>
          <a:bodyPr/>
          <a:lstStyle/>
          <a:p>
            <a:pPr marL="0" indent="0" algn="just">
              <a:buNone/>
            </a:pPr>
            <a:r>
              <a:rPr lang="en-US" dirty="0"/>
              <a:t>	</a:t>
            </a:r>
            <a:r>
              <a:rPr lang="en-PH" dirty="0"/>
              <a:t>This relation is a function since each element in the domain {₱50, ₱100, ₱150, ₱200, ₱250, ₱300, ₱350} is assigned one element in the range {₱35, ₱70, ₱105, ₱140, ₱175, ₱210, ₱245}.</a:t>
            </a:r>
          </a:p>
          <a:p>
            <a:pPr marL="0" indent="0" algn="just">
              <a:buNone/>
            </a:pPr>
            <a:endParaRPr lang="en-US" dirty="0"/>
          </a:p>
        </p:txBody>
      </p:sp>
    </p:spTree>
    <p:extLst>
      <p:ext uri="{BB962C8B-B14F-4D97-AF65-F5344CB8AC3E}">
        <p14:creationId xmlns:p14="http://schemas.microsoft.com/office/powerpoint/2010/main" val="1812437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7F611855-9FBC-7149-B5FF-2538ED6AC704}"/>
              </a:ext>
            </a:extLst>
          </p:cNvPr>
          <p:cNvSpPr>
            <a:spLocks noGrp="1"/>
          </p:cNvSpPr>
          <p:nvPr>
            <p:ph idx="1"/>
          </p:nvPr>
        </p:nvSpPr>
        <p:spPr/>
        <p:txBody>
          <a:bodyPr/>
          <a:lstStyle/>
          <a:p>
            <a:pPr marL="0" indent="0">
              <a:buNone/>
            </a:pPr>
            <a:r>
              <a:rPr lang="en-US" b="1" dirty="0"/>
              <a:t>Determine whether the following relations are functions or not.</a:t>
            </a:r>
          </a:p>
          <a:p>
            <a:pPr marL="0" indent="0">
              <a:buNone/>
            </a:pPr>
            <a:endParaRPr lang="en-US" b="1" dirty="0"/>
          </a:p>
          <a:p>
            <a:pPr marL="0" indent="0">
              <a:buNone/>
            </a:pPr>
            <a:endParaRPr lang="en-US" b="1" dirty="0"/>
          </a:p>
          <a:p>
            <a:pPr marL="0" indent="0">
              <a:buNone/>
            </a:pPr>
            <a:endParaRPr lang="en-US" b="1" dirty="0"/>
          </a:p>
          <a:p>
            <a:pPr marL="514350" indent="-514350">
              <a:buFont typeface="+mj-lt"/>
              <a:buAutoNum type="arabicPeriod"/>
            </a:pPr>
            <a:r>
              <a:rPr lang="en-US" dirty="0"/>
              <a:t>{(1, 4), (2, 4), (3, 6), 4, 7)}		2.   {(1, 2), (2, 5), (2, 0), 3, 7)}</a:t>
            </a:r>
          </a:p>
        </p:txBody>
      </p:sp>
    </p:spTree>
    <p:extLst>
      <p:ext uri="{BB962C8B-B14F-4D97-AF65-F5344CB8AC3E}">
        <p14:creationId xmlns:p14="http://schemas.microsoft.com/office/powerpoint/2010/main" val="139838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5" name="Content Placeholder 4">
            <a:extLst>
              <a:ext uri="{FF2B5EF4-FFF2-40B4-BE49-F238E27FC236}">
                <a16:creationId xmlns:a16="http://schemas.microsoft.com/office/drawing/2014/main" id="{83575308-F008-2044-852B-EE8479FFBE39}"/>
              </a:ext>
            </a:extLst>
          </p:cNvPr>
          <p:cNvSpPr>
            <a:spLocks noGrp="1"/>
          </p:cNvSpPr>
          <p:nvPr>
            <p:ph idx="1"/>
          </p:nvPr>
        </p:nvSpPr>
        <p:spPr/>
        <p:txBody>
          <a:bodyPr/>
          <a:lstStyle/>
          <a:p>
            <a:pPr marL="0" indent="0" algn="just">
              <a:buNone/>
            </a:pPr>
            <a:r>
              <a:rPr lang="en-US" b="1" dirty="0"/>
              <a:t>Solutions:</a:t>
            </a:r>
          </a:p>
          <a:p>
            <a:pPr marL="514350" indent="-514350" algn="just">
              <a:buFont typeface="+mj-lt"/>
              <a:buAutoNum type="arabicPeriod"/>
            </a:pPr>
            <a:r>
              <a:rPr lang="en-US" dirty="0"/>
              <a:t>Each element in the domain, {1, 2, 3, 4} is assigned to no more one value</a:t>
            </a:r>
            <a:r>
              <a:rPr lang="en-PH" dirty="0"/>
              <a:t> in the range. 1 is assigned only to 4, 2 is assigned only to 5, 3 is assigned only to 6, and 4 is assigned only to 7. Therefore, it is a function.</a:t>
            </a:r>
          </a:p>
          <a:p>
            <a:pPr marL="514350" indent="-514350" algn="just">
              <a:buFont typeface="+mj-lt"/>
              <a:buAutoNum type="arabicPeriod"/>
            </a:pPr>
            <a:r>
              <a:rPr lang="en-PH" dirty="0"/>
              <a:t>Since the domain element 2 is assigned to two different values in the range, 5 and 0, it is not a function.</a:t>
            </a:r>
          </a:p>
          <a:p>
            <a:pPr marL="514350" indent="-514350" algn="just">
              <a:buFont typeface="+mj-lt"/>
              <a:buAutoNum type="arabicPeriod"/>
            </a:pPr>
            <a:endParaRPr lang="en-PH" dirty="0"/>
          </a:p>
          <a:p>
            <a:pPr marL="514350" indent="-514350" algn="just">
              <a:buFont typeface="+mj-lt"/>
              <a:buAutoNum type="arabicPeriod"/>
            </a:pPr>
            <a:endParaRPr lang="en-US" dirty="0"/>
          </a:p>
        </p:txBody>
      </p:sp>
      <p:pic>
        <p:nvPicPr>
          <p:cNvPr id="6" name="Picture 5">
            <a:extLst>
              <a:ext uri="{FF2B5EF4-FFF2-40B4-BE49-F238E27FC236}">
                <a16:creationId xmlns:a16="http://schemas.microsoft.com/office/drawing/2014/main" id="{13761EB9-78C9-C945-80EE-2B09D801E37A}"/>
              </a:ext>
            </a:extLst>
          </p:cNvPr>
          <p:cNvPicPr>
            <a:picLocks noChangeAspect="1"/>
          </p:cNvPicPr>
          <p:nvPr/>
        </p:nvPicPr>
        <p:blipFill>
          <a:blip r:embed="rId3"/>
          <a:stretch>
            <a:fillRect/>
          </a:stretch>
        </p:blipFill>
        <p:spPr>
          <a:xfrm>
            <a:off x="8490138" y="4511760"/>
            <a:ext cx="2382940" cy="1681245"/>
          </a:xfrm>
          <a:prstGeom prst="rect">
            <a:avLst/>
          </a:prstGeom>
        </p:spPr>
      </p:pic>
    </p:spTree>
    <p:extLst>
      <p:ext uri="{BB962C8B-B14F-4D97-AF65-F5344CB8AC3E}">
        <p14:creationId xmlns:p14="http://schemas.microsoft.com/office/powerpoint/2010/main" val="1020294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C1674BE1-D3E8-D648-95EF-B8B540B0E3C7}"/>
              </a:ext>
            </a:extLst>
          </p:cNvPr>
          <p:cNvSpPr>
            <a:spLocks noGrp="1"/>
          </p:cNvSpPr>
          <p:nvPr>
            <p:ph idx="1"/>
          </p:nvPr>
        </p:nvSpPr>
        <p:spPr/>
        <p:txBody>
          <a:bodyPr/>
          <a:lstStyle/>
          <a:p>
            <a:pPr marL="0" indent="0">
              <a:buNone/>
            </a:pPr>
            <a:r>
              <a:rPr lang="en-PH" b="1" dirty="0"/>
              <a:t>Tell whether or not each table of values represents a function. Give the domain and range of each relation.</a:t>
            </a:r>
          </a:p>
          <a:p>
            <a:pPr marL="0" indent="0">
              <a:buNone/>
            </a:pPr>
            <a:endParaRPr lang="en-US" b="1" dirty="0"/>
          </a:p>
          <a:p>
            <a:pPr marL="0" indent="0">
              <a:buNone/>
            </a:pPr>
            <a:r>
              <a:rPr lang="en-US" dirty="0"/>
              <a:t>1.     						2.     </a:t>
            </a:r>
          </a:p>
        </p:txBody>
      </p:sp>
      <p:graphicFrame>
        <p:nvGraphicFramePr>
          <p:cNvPr id="7" name="Table 6">
            <a:extLst>
              <a:ext uri="{FF2B5EF4-FFF2-40B4-BE49-F238E27FC236}">
                <a16:creationId xmlns:a16="http://schemas.microsoft.com/office/drawing/2014/main" id="{058DAA91-CCC9-8742-A194-835CA455CB09}"/>
              </a:ext>
            </a:extLst>
          </p:cNvPr>
          <p:cNvGraphicFramePr>
            <a:graphicFrameLocks noGrp="1"/>
          </p:cNvGraphicFramePr>
          <p:nvPr>
            <p:extLst>
              <p:ext uri="{D42A27DB-BD31-4B8C-83A1-F6EECF244321}">
                <p14:modId xmlns:p14="http://schemas.microsoft.com/office/powerpoint/2010/main" val="2978116822"/>
              </p:ext>
            </p:extLst>
          </p:nvPr>
        </p:nvGraphicFramePr>
        <p:xfrm>
          <a:off x="1614905" y="3259614"/>
          <a:ext cx="3213768" cy="1483360"/>
        </p:xfrm>
        <a:graphic>
          <a:graphicData uri="http://schemas.openxmlformats.org/drawingml/2006/table">
            <a:tbl>
              <a:tblPr firstRow="1" bandRow="1">
                <a:tableStyleId>{5C22544A-7EE6-4342-B048-85BDC9FD1C3A}</a:tableStyleId>
              </a:tblPr>
              <a:tblGrid>
                <a:gridCol w="1606884">
                  <a:extLst>
                    <a:ext uri="{9D8B030D-6E8A-4147-A177-3AD203B41FA5}">
                      <a16:colId xmlns:a16="http://schemas.microsoft.com/office/drawing/2014/main" val="10864097"/>
                    </a:ext>
                  </a:extLst>
                </a:gridCol>
                <a:gridCol w="1606884">
                  <a:extLst>
                    <a:ext uri="{9D8B030D-6E8A-4147-A177-3AD203B41FA5}">
                      <a16:colId xmlns:a16="http://schemas.microsoft.com/office/drawing/2014/main" val="295309608"/>
                    </a:ext>
                  </a:extLst>
                </a:gridCol>
              </a:tblGrid>
              <a:tr h="370840">
                <a:tc>
                  <a:txBody>
                    <a:bodyPr/>
                    <a:lstStyle/>
                    <a:p>
                      <a:pPr algn="ctr"/>
                      <a:r>
                        <a:rPr lang="en-US" dirty="0">
                          <a:solidFill>
                            <a:schemeClr val="tx1"/>
                          </a:solidFill>
                        </a:rPr>
                        <a:t>Input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Output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8145251"/>
                  </a:ext>
                </a:extLst>
              </a:tr>
              <a:tr h="370840">
                <a:tc>
                  <a:txBody>
                    <a:bodyPr/>
                    <a:lstStyle/>
                    <a:p>
                      <a:pPr algn="ctr"/>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7097070"/>
                  </a:ext>
                </a:extLst>
              </a:tr>
              <a:tr h="370840">
                <a:tc>
                  <a:txBody>
                    <a:bodyPr/>
                    <a:lstStyle/>
                    <a:p>
                      <a:pPr algn="ctr"/>
                      <a:r>
                        <a:rPr lang="en-US"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7895091"/>
                  </a:ext>
                </a:extLst>
              </a:tr>
              <a:tr h="370840">
                <a:tc>
                  <a:txBody>
                    <a:bodyPr/>
                    <a:lstStyle/>
                    <a:p>
                      <a:pPr algn="ctr"/>
                      <a:r>
                        <a:rPr lang="en-US"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3574950"/>
                  </a:ext>
                </a:extLst>
              </a:tr>
            </a:tbl>
          </a:graphicData>
        </a:graphic>
      </p:graphicFrame>
      <p:graphicFrame>
        <p:nvGraphicFramePr>
          <p:cNvPr id="8" name="Table 7">
            <a:extLst>
              <a:ext uri="{FF2B5EF4-FFF2-40B4-BE49-F238E27FC236}">
                <a16:creationId xmlns:a16="http://schemas.microsoft.com/office/drawing/2014/main" id="{B6F6C352-8AD7-6242-A0A4-8120C99AD780}"/>
              </a:ext>
            </a:extLst>
          </p:cNvPr>
          <p:cNvGraphicFramePr>
            <a:graphicFrameLocks noGrp="1"/>
          </p:cNvGraphicFramePr>
          <p:nvPr>
            <p:extLst>
              <p:ext uri="{D42A27DB-BD31-4B8C-83A1-F6EECF244321}">
                <p14:modId xmlns:p14="http://schemas.microsoft.com/office/powerpoint/2010/main" val="2273225654"/>
              </p:ext>
            </p:extLst>
          </p:nvPr>
        </p:nvGraphicFramePr>
        <p:xfrm>
          <a:off x="7237663" y="3255603"/>
          <a:ext cx="3213768" cy="1483360"/>
        </p:xfrm>
        <a:graphic>
          <a:graphicData uri="http://schemas.openxmlformats.org/drawingml/2006/table">
            <a:tbl>
              <a:tblPr firstRow="1" bandRow="1">
                <a:tableStyleId>{5C22544A-7EE6-4342-B048-85BDC9FD1C3A}</a:tableStyleId>
              </a:tblPr>
              <a:tblGrid>
                <a:gridCol w="1606884">
                  <a:extLst>
                    <a:ext uri="{9D8B030D-6E8A-4147-A177-3AD203B41FA5}">
                      <a16:colId xmlns:a16="http://schemas.microsoft.com/office/drawing/2014/main" val="10864097"/>
                    </a:ext>
                  </a:extLst>
                </a:gridCol>
                <a:gridCol w="1606884">
                  <a:extLst>
                    <a:ext uri="{9D8B030D-6E8A-4147-A177-3AD203B41FA5}">
                      <a16:colId xmlns:a16="http://schemas.microsoft.com/office/drawing/2014/main" val="295309608"/>
                    </a:ext>
                  </a:extLst>
                </a:gridCol>
              </a:tblGrid>
              <a:tr h="370840">
                <a:tc>
                  <a:txBody>
                    <a:bodyPr/>
                    <a:lstStyle/>
                    <a:p>
                      <a:pPr algn="ctr"/>
                      <a:r>
                        <a:rPr lang="en-US" dirty="0">
                          <a:solidFill>
                            <a:schemeClr val="tx1"/>
                          </a:solidFill>
                        </a:rPr>
                        <a:t>Input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Output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8145251"/>
                  </a:ext>
                </a:extLst>
              </a:tr>
              <a:tr h="370840">
                <a:tc>
                  <a:txBody>
                    <a:bodyPr/>
                    <a:lstStyle/>
                    <a:p>
                      <a:pPr algn="ctr"/>
                      <a:r>
                        <a:rPr lang="en-US"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7097070"/>
                  </a:ext>
                </a:extLst>
              </a:tr>
              <a:tr h="370840">
                <a:tc>
                  <a:txBody>
                    <a:bodyPr/>
                    <a:lstStyle/>
                    <a:p>
                      <a:pPr algn="ctr"/>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7895091"/>
                  </a:ext>
                </a:extLst>
              </a:tr>
              <a:tr h="370840">
                <a:tc>
                  <a:txBody>
                    <a:bodyPr/>
                    <a:lstStyle/>
                    <a:p>
                      <a:pPr algn="ctr"/>
                      <a:r>
                        <a:rPr lang="en-US"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3574950"/>
                  </a:ext>
                </a:extLst>
              </a:tr>
            </a:tbl>
          </a:graphicData>
        </a:graphic>
      </p:graphicFrame>
    </p:spTree>
    <p:extLst>
      <p:ext uri="{BB962C8B-B14F-4D97-AF65-F5344CB8AC3E}">
        <p14:creationId xmlns:p14="http://schemas.microsoft.com/office/powerpoint/2010/main" val="191739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Relations and Functions</a:t>
            </a:r>
          </a:p>
        </p:txBody>
      </p:sp>
      <p:sp>
        <p:nvSpPr>
          <p:cNvPr id="4" name="Content Placeholder 3">
            <a:extLst>
              <a:ext uri="{FF2B5EF4-FFF2-40B4-BE49-F238E27FC236}">
                <a16:creationId xmlns:a16="http://schemas.microsoft.com/office/drawing/2014/main" id="{C1674BE1-D3E8-D648-95EF-B8B540B0E3C7}"/>
              </a:ext>
            </a:extLst>
          </p:cNvPr>
          <p:cNvSpPr>
            <a:spLocks noGrp="1"/>
          </p:cNvSpPr>
          <p:nvPr>
            <p:ph idx="1"/>
          </p:nvPr>
        </p:nvSpPr>
        <p:spPr>
          <a:xfrm>
            <a:off x="838200" y="1433137"/>
            <a:ext cx="10515600" cy="4351338"/>
          </a:xfrm>
        </p:spPr>
        <p:txBody>
          <a:bodyPr/>
          <a:lstStyle/>
          <a:p>
            <a:pPr marL="0" indent="0" algn="just">
              <a:buNone/>
            </a:pPr>
            <a:r>
              <a:rPr lang="en-PH" b="1" dirty="0"/>
              <a:t>Solutions:</a:t>
            </a:r>
            <a:endParaRPr lang="en-PH" dirty="0"/>
          </a:p>
          <a:p>
            <a:pPr marL="0" indent="0" algn="just">
              <a:buNone/>
            </a:pPr>
            <a:r>
              <a:rPr lang="en-PH" dirty="0"/>
              <a:t>	To be a function, each input must have exactly one output. It is helpful to use arrows to show the correspondence between the input values and output values.</a:t>
            </a:r>
          </a:p>
          <a:p>
            <a:pPr marL="0" indent="0" algn="just">
              <a:buNone/>
            </a:pPr>
            <a:r>
              <a:rPr lang="en-PH" dirty="0"/>
              <a:t>a.</a:t>
            </a:r>
          </a:p>
          <a:p>
            <a:pPr marL="0" indent="0" algn="just">
              <a:buNone/>
            </a:pPr>
            <a:endParaRPr lang="en-PH" dirty="0"/>
          </a:p>
          <a:p>
            <a:pPr marL="0" indent="0" algn="just">
              <a:buNone/>
            </a:pPr>
            <a:r>
              <a:rPr lang="en-PH" dirty="0"/>
              <a:t>b. </a:t>
            </a:r>
          </a:p>
          <a:p>
            <a:pPr marL="0" indent="0" algn="just">
              <a:buNone/>
            </a:pPr>
            <a:endParaRPr lang="en-PH" b="1" dirty="0"/>
          </a:p>
        </p:txBody>
      </p:sp>
      <p:pic>
        <p:nvPicPr>
          <p:cNvPr id="3" name="Picture 2">
            <a:extLst>
              <a:ext uri="{FF2B5EF4-FFF2-40B4-BE49-F238E27FC236}">
                <a16:creationId xmlns:a16="http://schemas.microsoft.com/office/drawing/2014/main" id="{3773FC1C-4390-A64C-93B6-526549A0CA96}"/>
              </a:ext>
            </a:extLst>
          </p:cNvPr>
          <p:cNvPicPr>
            <a:picLocks noChangeAspect="1"/>
          </p:cNvPicPr>
          <p:nvPr/>
        </p:nvPicPr>
        <p:blipFill>
          <a:blip r:embed="rId3"/>
          <a:stretch>
            <a:fillRect/>
          </a:stretch>
        </p:blipFill>
        <p:spPr>
          <a:xfrm>
            <a:off x="1596080" y="3175672"/>
            <a:ext cx="1943878" cy="1043405"/>
          </a:xfrm>
          <a:prstGeom prst="rect">
            <a:avLst/>
          </a:prstGeom>
        </p:spPr>
      </p:pic>
      <p:pic>
        <p:nvPicPr>
          <p:cNvPr id="5" name="Picture 4">
            <a:extLst>
              <a:ext uri="{FF2B5EF4-FFF2-40B4-BE49-F238E27FC236}">
                <a16:creationId xmlns:a16="http://schemas.microsoft.com/office/drawing/2014/main" id="{77535C36-AC92-5143-B789-B2C2580FB2E1}"/>
              </a:ext>
            </a:extLst>
          </p:cNvPr>
          <p:cNvPicPr>
            <a:picLocks noChangeAspect="1"/>
          </p:cNvPicPr>
          <p:nvPr/>
        </p:nvPicPr>
        <p:blipFill>
          <a:blip r:embed="rId4"/>
          <a:stretch>
            <a:fillRect/>
          </a:stretch>
        </p:blipFill>
        <p:spPr>
          <a:xfrm>
            <a:off x="1696283" y="4492836"/>
            <a:ext cx="1861530" cy="1043405"/>
          </a:xfrm>
          <a:prstGeom prst="rect">
            <a:avLst/>
          </a:prstGeom>
        </p:spPr>
      </p:pic>
      <p:sp>
        <p:nvSpPr>
          <p:cNvPr id="6" name="TextBox 5">
            <a:extLst>
              <a:ext uri="{FF2B5EF4-FFF2-40B4-BE49-F238E27FC236}">
                <a16:creationId xmlns:a16="http://schemas.microsoft.com/office/drawing/2014/main" id="{ADC1497B-F9C9-CF43-8A2C-6006383E317B}"/>
              </a:ext>
            </a:extLst>
          </p:cNvPr>
          <p:cNvSpPr txBox="1"/>
          <p:nvPr/>
        </p:nvSpPr>
        <p:spPr>
          <a:xfrm>
            <a:off x="3737809" y="3004876"/>
            <a:ext cx="7615991" cy="1384995"/>
          </a:xfrm>
          <a:prstGeom prst="rect">
            <a:avLst/>
          </a:prstGeom>
          <a:noFill/>
        </p:spPr>
        <p:txBody>
          <a:bodyPr wrap="square" rtlCol="0">
            <a:spAutoFit/>
          </a:bodyPr>
          <a:lstStyle/>
          <a:p>
            <a:pPr algn="just"/>
            <a:r>
              <a:rPr lang="en-PH" sz="2800" dirty="0"/>
              <a:t>Each input value matches with only one output value. So, this relation is a function. The domain is {1, 2, 3} and the range is {2, 4, 8}.</a:t>
            </a:r>
          </a:p>
        </p:txBody>
      </p:sp>
      <p:sp>
        <p:nvSpPr>
          <p:cNvPr id="9" name="TextBox 8">
            <a:extLst>
              <a:ext uri="{FF2B5EF4-FFF2-40B4-BE49-F238E27FC236}">
                <a16:creationId xmlns:a16="http://schemas.microsoft.com/office/drawing/2014/main" id="{EB80D496-6ACB-8146-ACA5-7A75500B4E62}"/>
              </a:ext>
            </a:extLst>
          </p:cNvPr>
          <p:cNvSpPr txBox="1"/>
          <p:nvPr/>
        </p:nvSpPr>
        <p:spPr>
          <a:xfrm>
            <a:off x="3737808" y="4389871"/>
            <a:ext cx="7443539" cy="1815882"/>
          </a:xfrm>
          <a:prstGeom prst="rect">
            <a:avLst/>
          </a:prstGeom>
          <a:noFill/>
        </p:spPr>
        <p:txBody>
          <a:bodyPr wrap="square" rtlCol="0">
            <a:spAutoFit/>
          </a:bodyPr>
          <a:lstStyle/>
          <a:p>
            <a:pPr algn="just"/>
            <a:r>
              <a:rPr lang="en-PH" sz="2800" dirty="0"/>
              <a:t>The input value 2 has two output values, 1 and 5. This relation is not a function because one input value has more than one output value. The domain is {0, 2} and the range is {1, 3, 5}.</a:t>
            </a:r>
          </a:p>
        </p:txBody>
      </p:sp>
    </p:spTree>
    <p:extLst>
      <p:ext uri="{BB962C8B-B14F-4D97-AF65-F5344CB8AC3E}">
        <p14:creationId xmlns:p14="http://schemas.microsoft.com/office/powerpoint/2010/main" val="1790072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7211</TotalTime>
  <Words>1709</Words>
  <Application>Microsoft Macintosh PowerPoint</Application>
  <PresentationFormat>Widescreen</PresentationFormat>
  <Paragraphs>365</Paragraphs>
  <Slides>43</Slides>
  <Notes>41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Arial</vt:lpstr>
      <vt:lpstr>Calibri</vt:lpstr>
      <vt:lpstr>Calibri Light</vt:lpstr>
      <vt:lpstr>Cambria Math</vt:lpstr>
      <vt:lpstr>Lato</vt:lpstr>
      <vt:lpstr>Montserrat Medium</vt:lpstr>
      <vt:lpstr>Office Theme</vt:lpstr>
      <vt:lpstr>Custom Design</vt:lpstr>
      <vt:lpstr>1_Custom Design</vt:lpstr>
      <vt:lpstr>PowerPoint Presentation</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Relations and Functions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700</cp:revision>
  <cp:lastPrinted>2023-03-16T06:30:06Z</cp:lastPrinted>
  <dcterms:created xsi:type="dcterms:W3CDTF">2019-04-16T02:10:14Z</dcterms:created>
  <dcterms:modified xsi:type="dcterms:W3CDTF">2023-07-18T09:53:08Z</dcterms:modified>
</cp:coreProperties>
</file>