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640" cy="6851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520" cy="2792520"/>
          </a:xfrm>
          <a:prstGeom prst="rect">
            <a:avLst/>
          </a:prstGeom>
          <a:ln w="0">
            <a:noFill/>
          </a:ln>
        </p:spPr>
      </p:pic>
      <p:sp>
        <p:nvSpPr>
          <p:cNvPr id="2" name="Rectangle 5"/>
          <p:cNvSpPr/>
          <p:nvPr/>
        </p:nvSpPr>
        <p:spPr>
          <a:xfrm>
            <a:off x="3487320" y="1475280"/>
            <a:ext cx="8697960" cy="3855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960" cy="377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640" cy="628560"/>
          </a:xfrm>
          <a:prstGeom prst="rect">
            <a:avLst/>
          </a:prstGeom>
          <a:ln w="0">
            <a:noFill/>
          </a:ln>
        </p:spPr>
      </p:pic>
      <p:sp>
        <p:nvSpPr>
          <p:cNvPr id="43" name="Rectangle 7"/>
          <p:cNvSpPr/>
          <p:nvPr/>
        </p:nvSpPr>
        <p:spPr>
          <a:xfrm>
            <a:off x="10868760" y="0"/>
            <a:ext cx="964080" cy="964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160" cy="1028160"/>
          </a:xfrm>
          <a:prstGeom prst="rect">
            <a:avLst/>
          </a:prstGeom>
          <a:ln w="0">
            <a:noFill/>
          </a:ln>
        </p:spPr>
      </p:pic>
      <p:sp>
        <p:nvSpPr>
          <p:cNvPr id="45" name="TextBox 9"/>
          <p:cNvSpPr/>
          <p:nvPr/>
        </p:nvSpPr>
        <p:spPr>
          <a:xfrm>
            <a:off x="185400" y="6362280"/>
            <a:ext cx="468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960" cy="3378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520000"/>
            <a:ext cx="7488720" cy="13233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Different Methods of Separating Mixtures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621360" y="2038320"/>
            <a:ext cx="11159280" cy="309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	</a:t>
            </a:r>
            <a:r>
              <a:rPr b="1" lang="en-PH" sz="2200" spc="-1" strike="noStrike">
                <a:solidFill>
                  <a:srgbClr val="000000"/>
                </a:solidFill>
                <a:latin typeface="Lato"/>
                <a:ea typeface="DejaVu Sans"/>
              </a:rPr>
              <a:t>Separating mixtures</a:t>
            </a:r>
            <a:r>
              <a:rPr b="0" lang="en-PH" sz="2200" spc="-1" strike="noStrike">
                <a:solidFill>
                  <a:srgbClr val="000000"/>
                </a:solidFill>
                <a:latin typeface="Lato"/>
                <a:ea typeface="DejaVu Sans"/>
              </a:rPr>
              <a:t> is important because most of the substances we use daily were once parts of mixtures that were separated so we can use them. The substance must be separated from the mixture so that it is in its usable form.</a:t>
            </a:r>
            <a:endParaRPr b="0" lang="en-PH" sz="2200" spc="-1" strike="noStrike">
              <a:latin typeface="Arial"/>
            </a:endParaRPr>
          </a:p>
        </p:txBody>
      </p:sp>
      <p:sp>
        <p:nvSpPr>
          <p:cNvPr id="163" name=""/>
          <p:cNvSpPr/>
          <p:nvPr/>
        </p:nvSpPr>
        <p:spPr>
          <a:xfrm>
            <a:off x="696600" y="187920"/>
            <a:ext cx="10798920" cy="60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Lato"/>
              </a:rPr>
              <a:t>Different Methods of Separating Mixtures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0"/>
          <p:cNvSpPr/>
          <p:nvPr/>
        </p:nvSpPr>
        <p:spPr>
          <a:xfrm>
            <a:off x="540000" y="900000"/>
            <a:ext cx="11157840" cy="5073480"/>
          </a:xfrm>
          <a:prstGeom prst="rect">
            <a:avLst/>
          </a:prstGeom>
          <a:noFill/>
          <a:ln w="0">
            <a:noFill/>
          </a:ln>
        </p:spPr>
        <p:style>
          <a:lnRef idx="0"/>
          <a:fillRef idx="0"/>
          <a:effectRef idx="0"/>
          <a:fontRef idx="minor"/>
        </p:style>
        <p:txBody>
          <a:bodyPr lIns="90000" rIns="90000" tIns="45000" bIns="45000" anchor="t">
            <a:normAutofit/>
          </a:bodyPr>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p:txBody>
      </p:sp>
      <p:sp>
        <p:nvSpPr>
          <p:cNvPr id="165" name=""/>
          <p:cNvSpPr/>
          <p:nvPr/>
        </p:nvSpPr>
        <p:spPr>
          <a:xfrm>
            <a:off x="-5938560" y="2943360"/>
            <a:ext cx="11517480" cy="655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Montserrat Medium"/>
                <a:ea typeface="Lato"/>
              </a:rPr>
              <a:t> </a:t>
            </a:r>
            <a:endParaRPr b="0" lang="en-PH" sz="3200" spc="-1" strike="noStrike">
              <a:latin typeface="Arial"/>
            </a:endParaRPr>
          </a:p>
        </p:txBody>
      </p:sp>
      <p:sp>
        <p:nvSpPr>
          <p:cNvPr id="166" name=""/>
          <p:cNvSpPr/>
          <p:nvPr/>
        </p:nvSpPr>
        <p:spPr>
          <a:xfrm>
            <a:off x="540000" y="1139400"/>
            <a:ext cx="10157400" cy="65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Ðù 'EBþ"/>
              </a:rPr>
              <a:t>Direction: Study each picture and identify the separation technique. </a:t>
            </a:r>
            <a:endParaRPr b="0" lang="en-PH" sz="2200" spc="-1" strike="noStrike">
              <a:latin typeface="Arial"/>
            </a:endParaRPr>
          </a:p>
        </p:txBody>
      </p:sp>
      <p:pic>
        <p:nvPicPr>
          <p:cNvPr id="167" name="" descr=""/>
          <p:cNvPicPr/>
          <p:nvPr/>
        </p:nvPicPr>
        <p:blipFill>
          <a:blip r:embed="rId1"/>
          <a:stretch/>
        </p:blipFill>
        <p:spPr>
          <a:xfrm>
            <a:off x="900000" y="2091600"/>
            <a:ext cx="1439280" cy="1507320"/>
          </a:xfrm>
          <a:prstGeom prst="rect">
            <a:avLst/>
          </a:prstGeom>
          <a:ln w="0">
            <a:noFill/>
          </a:ln>
        </p:spPr>
      </p:pic>
      <p:pic>
        <p:nvPicPr>
          <p:cNvPr id="168" name="" descr=""/>
          <p:cNvPicPr/>
          <p:nvPr/>
        </p:nvPicPr>
        <p:blipFill>
          <a:blip r:embed="rId2"/>
          <a:stretch/>
        </p:blipFill>
        <p:spPr>
          <a:xfrm>
            <a:off x="900000" y="4140000"/>
            <a:ext cx="1619280" cy="1619280"/>
          </a:xfrm>
          <a:prstGeom prst="rect">
            <a:avLst/>
          </a:prstGeom>
          <a:ln w="0">
            <a:noFill/>
          </a:ln>
        </p:spPr>
      </p:pic>
      <p:pic>
        <p:nvPicPr>
          <p:cNvPr id="169" name="" descr=""/>
          <p:cNvPicPr/>
          <p:nvPr/>
        </p:nvPicPr>
        <p:blipFill>
          <a:blip r:embed="rId3"/>
          <a:stretch/>
        </p:blipFill>
        <p:spPr>
          <a:xfrm>
            <a:off x="4860000" y="1800000"/>
            <a:ext cx="2154600" cy="1619280"/>
          </a:xfrm>
          <a:prstGeom prst="rect">
            <a:avLst/>
          </a:prstGeom>
          <a:ln w="0">
            <a:noFill/>
          </a:ln>
        </p:spPr>
      </p:pic>
      <p:pic>
        <p:nvPicPr>
          <p:cNvPr id="170" name="" descr=""/>
          <p:cNvPicPr/>
          <p:nvPr/>
        </p:nvPicPr>
        <p:blipFill>
          <a:blip r:embed="rId4"/>
          <a:stretch/>
        </p:blipFill>
        <p:spPr>
          <a:xfrm>
            <a:off x="5027040" y="4140000"/>
            <a:ext cx="1452240" cy="1439280"/>
          </a:xfrm>
          <a:prstGeom prst="rect">
            <a:avLst/>
          </a:prstGeom>
          <a:ln w="0">
            <a:noFill/>
          </a:ln>
        </p:spPr>
      </p:pic>
      <p:pic>
        <p:nvPicPr>
          <p:cNvPr id="171" name="" descr=""/>
          <p:cNvPicPr/>
          <p:nvPr/>
        </p:nvPicPr>
        <p:blipFill>
          <a:blip r:embed="rId5"/>
          <a:stretch/>
        </p:blipFill>
        <p:spPr>
          <a:xfrm>
            <a:off x="8469000" y="1980000"/>
            <a:ext cx="2690280" cy="1527480"/>
          </a:xfrm>
          <a:prstGeom prst="rect">
            <a:avLst/>
          </a:prstGeom>
          <a:ln w="0">
            <a:noFill/>
          </a:ln>
        </p:spPr>
      </p:pic>
      <p:sp>
        <p:nvSpPr>
          <p:cNvPr id="172" name=""/>
          <p:cNvSpPr/>
          <p:nvPr/>
        </p:nvSpPr>
        <p:spPr>
          <a:xfrm>
            <a:off x="696600" y="187920"/>
            <a:ext cx="10798920" cy="60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Lato"/>
              </a:rPr>
              <a:t>Different Methods of Separating Mixtures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p:nvPr/>
        </p:nvSpPr>
        <p:spPr>
          <a:xfrm>
            <a:off x="540000" y="900000"/>
            <a:ext cx="11157840" cy="5073480"/>
          </a:xfrm>
          <a:prstGeom prst="rect">
            <a:avLst/>
          </a:prstGeom>
          <a:noFill/>
          <a:ln w="0">
            <a:noFill/>
          </a:ln>
        </p:spPr>
        <p:style>
          <a:lnRef idx="0"/>
          <a:fillRef idx="0"/>
          <a:effectRef idx="0"/>
          <a:fontRef idx="minor"/>
        </p:style>
        <p:txBody>
          <a:bodyPr lIns="90000" rIns="90000" tIns="45000" bIns="45000" anchor="t">
            <a:normAutofit/>
          </a:bodyPr>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p:txBody>
      </p:sp>
      <p:sp>
        <p:nvSpPr>
          <p:cNvPr id="174" name=""/>
          <p:cNvSpPr/>
          <p:nvPr/>
        </p:nvSpPr>
        <p:spPr>
          <a:xfrm>
            <a:off x="360000" y="180000"/>
            <a:ext cx="3611880" cy="600120"/>
          </a:xfrm>
          <a:prstGeom prst="rect">
            <a:avLst/>
          </a:prstGeom>
          <a:noFill/>
          <a:ln w="0">
            <a:noFill/>
          </a:ln>
        </p:spPr>
        <p:style>
          <a:lnRef idx="0"/>
          <a:fillRef idx="0"/>
          <a:effectRef idx="0"/>
          <a:fontRef idx="minor"/>
        </p:style>
      </p:sp>
      <p:sp>
        <p:nvSpPr>
          <p:cNvPr id="175" name=""/>
          <p:cNvSpPr/>
          <p:nvPr/>
        </p:nvSpPr>
        <p:spPr>
          <a:xfrm>
            <a:off x="-5938560" y="2943360"/>
            <a:ext cx="11517480" cy="655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Montserrat Medium"/>
                <a:ea typeface="Lato"/>
              </a:rPr>
              <a:t> </a:t>
            </a:r>
            <a:endParaRPr b="0" lang="en-PH" sz="3200" spc="-1" strike="noStrike">
              <a:latin typeface="Arial"/>
            </a:endParaRPr>
          </a:p>
        </p:txBody>
      </p:sp>
      <p:sp>
        <p:nvSpPr>
          <p:cNvPr id="176" name=""/>
          <p:cNvSpPr/>
          <p:nvPr/>
        </p:nvSpPr>
        <p:spPr>
          <a:xfrm>
            <a:off x="2520000" y="4680000"/>
            <a:ext cx="4317480" cy="347040"/>
          </a:xfrm>
          <a:prstGeom prst="rect">
            <a:avLst/>
          </a:prstGeom>
          <a:noFill/>
          <a:ln w="0">
            <a:noFill/>
          </a:ln>
        </p:spPr>
        <p:style>
          <a:lnRef idx="0"/>
          <a:fillRef idx="0"/>
          <a:effectRef idx="0"/>
          <a:fontRef idx="minor"/>
        </p:style>
      </p:sp>
      <p:sp>
        <p:nvSpPr>
          <p:cNvPr id="177" name=""/>
          <p:cNvSpPr/>
          <p:nvPr/>
        </p:nvSpPr>
        <p:spPr>
          <a:xfrm>
            <a:off x="8280000" y="5590800"/>
            <a:ext cx="4317480" cy="347040"/>
          </a:xfrm>
          <a:prstGeom prst="rect">
            <a:avLst/>
          </a:prstGeom>
          <a:noFill/>
          <a:ln w="0">
            <a:noFill/>
          </a:ln>
        </p:spPr>
        <p:style>
          <a:lnRef idx="0"/>
          <a:fillRef idx="0"/>
          <a:effectRef idx="0"/>
          <a:fontRef idx="minor"/>
        </p:style>
      </p:sp>
      <p:sp>
        <p:nvSpPr>
          <p:cNvPr id="178" name=""/>
          <p:cNvSpPr/>
          <p:nvPr/>
        </p:nvSpPr>
        <p:spPr>
          <a:xfrm>
            <a:off x="566640" y="1260000"/>
            <a:ext cx="9512640" cy="70200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Answer key:</a:t>
            </a:r>
            <a:endParaRPr b="0" lang="en-PH" sz="2200" spc="-1" strike="noStrike">
              <a:latin typeface="Arial"/>
            </a:endParaRPr>
          </a:p>
        </p:txBody>
      </p:sp>
      <p:sp>
        <p:nvSpPr>
          <p:cNvPr id="179" name=""/>
          <p:cNvSpPr/>
          <p:nvPr/>
        </p:nvSpPr>
        <p:spPr>
          <a:xfrm>
            <a:off x="1216800" y="1949760"/>
            <a:ext cx="3239280" cy="32122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200" spc="-1" strike="noStrike">
                <a:solidFill>
                  <a:srgbClr val="000000"/>
                </a:solidFill>
                <a:latin typeface="Arial"/>
                <a:ea typeface="DejaVu Sans"/>
              </a:rPr>
              <a:t>1</a:t>
            </a:r>
            <a:r>
              <a:rPr b="0" lang="en-PH" sz="2200" spc="-1" strike="noStrike">
                <a:solidFill>
                  <a:srgbClr val="000000"/>
                </a:solidFill>
                <a:latin typeface="Lato"/>
                <a:ea typeface="DejaVu Sans"/>
              </a:rPr>
              <a:t>. sedimentation</a:t>
            </a:r>
            <a:endParaRPr b="0" lang="en-PH" sz="2200" spc="-1" strike="noStrike">
              <a:latin typeface="Arial"/>
            </a:endParaRPr>
          </a:p>
          <a:p>
            <a:pPr>
              <a:lnSpc>
                <a:spcPct val="150000"/>
              </a:lnSpc>
              <a:buNone/>
            </a:pPr>
            <a:r>
              <a:rPr b="0" lang="en-PH" sz="2200" spc="-1" strike="noStrike">
                <a:solidFill>
                  <a:srgbClr val="000000"/>
                </a:solidFill>
                <a:latin typeface="Lato"/>
                <a:ea typeface="DejaVu Sans"/>
              </a:rPr>
              <a:t>2. decantation</a:t>
            </a:r>
            <a:endParaRPr b="0" lang="en-PH" sz="2200" spc="-1" strike="noStrike">
              <a:latin typeface="Arial"/>
            </a:endParaRPr>
          </a:p>
          <a:p>
            <a:pPr>
              <a:lnSpc>
                <a:spcPct val="150000"/>
              </a:lnSpc>
              <a:buNone/>
            </a:pPr>
            <a:r>
              <a:rPr b="0" lang="en-PH" sz="2200" spc="-1" strike="noStrike">
                <a:solidFill>
                  <a:srgbClr val="000000"/>
                </a:solidFill>
                <a:latin typeface="Lato"/>
                <a:ea typeface="DejaVu Sans"/>
              </a:rPr>
              <a:t>3. filtration</a:t>
            </a:r>
            <a:endParaRPr b="0" lang="en-PH" sz="2200" spc="-1" strike="noStrike">
              <a:latin typeface="Arial"/>
            </a:endParaRPr>
          </a:p>
          <a:p>
            <a:pPr>
              <a:lnSpc>
                <a:spcPct val="150000"/>
              </a:lnSpc>
              <a:buNone/>
            </a:pPr>
            <a:r>
              <a:rPr b="0" lang="en-PH" sz="2200" spc="-1" strike="noStrike">
                <a:solidFill>
                  <a:srgbClr val="000000"/>
                </a:solidFill>
                <a:latin typeface="Lato"/>
                <a:ea typeface="DejaVu Sans"/>
              </a:rPr>
              <a:t>4. magnetic separation</a:t>
            </a:r>
            <a:endParaRPr b="0" lang="en-PH" sz="2200" spc="-1" strike="noStrike">
              <a:latin typeface="Arial"/>
            </a:endParaRPr>
          </a:p>
          <a:p>
            <a:pPr>
              <a:lnSpc>
                <a:spcPct val="150000"/>
              </a:lnSpc>
              <a:buNone/>
            </a:pPr>
            <a:r>
              <a:rPr b="0" lang="en-PH" sz="2200" spc="-1" strike="noStrike">
                <a:solidFill>
                  <a:srgbClr val="000000"/>
                </a:solidFill>
                <a:latin typeface="Lato"/>
                <a:ea typeface="DejaVu Sans"/>
              </a:rPr>
              <a:t>5. distillation</a:t>
            </a:r>
            <a:endParaRPr b="0" lang="en-PH" sz="2200" spc="-1" strike="noStrike">
              <a:latin typeface="Arial"/>
            </a:endParaRPr>
          </a:p>
          <a:p>
            <a:pPr>
              <a:lnSpc>
                <a:spcPct val="100000"/>
              </a:lnSpc>
              <a:buNone/>
            </a:pPr>
            <a:endParaRPr b="0" lang="en-PH" sz="2200" spc="-1" strike="noStrike">
              <a:latin typeface="Arial"/>
            </a:endParaRPr>
          </a:p>
        </p:txBody>
      </p:sp>
      <p:sp>
        <p:nvSpPr>
          <p:cNvPr id="180" name=""/>
          <p:cNvSpPr/>
          <p:nvPr/>
        </p:nvSpPr>
        <p:spPr>
          <a:xfrm>
            <a:off x="696600" y="187920"/>
            <a:ext cx="10798920" cy="60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Lato"/>
              </a:rPr>
              <a:t>Different Methods of Separating Mixtures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40000" y="1620000"/>
            <a:ext cx="15467400" cy="1438920"/>
          </a:xfrm>
          <a:prstGeom prst="rect">
            <a:avLst/>
          </a:prstGeom>
          <a:noFill/>
          <a:ln w="180000">
            <a:noFill/>
          </a:ln>
        </p:spPr>
        <p:style>
          <a:lnRef idx="0"/>
          <a:fillRef idx="0"/>
          <a:effectRef idx="0"/>
          <a:fontRef idx="minor"/>
        </p:style>
      </p:sp>
      <p:sp>
        <p:nvSpPr>
          <p:cNvPr id="126" name=""/>
          <p:cNvSpPr/>
          <p:nvPr/>
        </p:nvSpPr>
        <p:spPr>
          <a:xfrm>
            <a:off x="1080000" y="2909160"/>
            <a:ext cx="9464040" cy="158976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540000" y="1569960"/>
            <a:ext cx="11339280" cy="4009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1. Manual separation</a:t>
            </a:r>
            <a:r>
              <a:rPr b="0" lang="en-PH" sz="2200" spc="-1" strike="noStrike">
                <a:solidFill>
                  <a:srgbClr val="000000"/>
                </a:solidFill>
                <a:latin typeface="Lato"/>
                <a:ea typeface="DejaVu Sans"/>
              </a:rPr>
              <a:t> </a:t>
            </a:r>
            <a:endParaRPr b="0" lang="en-PH" sz="2200" spc="-1" strike="noStrike">
              <a:latin typeface="Arial"/>
            </a:endParaRPr>
          </a:p>
          <a:p>
            <a:pPr lvl="4" marL="1080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is the method used for sorting different substances in a coarse mixture. </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1" lang="en-PH" sz="2200" spc="-1" strike="noStrike">
                <a:solidFill>
                  <a:srgbClr val="000000"/>
                </a:solidFill>
                <a:latin typeface="Lato"/>
                <a:ea typeface="DejaVu Sans"/>
              </a:rPr>
              <a:t>Examples</a:t>
            </a:r>
            <a:r>
              <a:rPr b="0" lang="en-PH" sz="2200" spc="-1" strike="noStrike">
                <a:solidFill>
                  <a:srgbClr val="000000"/>
                </a:solidFill>
                <a:latin typeface="Lato"/>
                <a:ea typeface="DejaVu Sans"/>
              </a:rPr>
              <a:t>: </a:t>
            </a: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Pebbles and sand , building blocks and eggs   </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Bigger components can be easily separated through </a:t>
            </a:r>
            <a:r>
              <a:rPr b="0" i="1" lang="en-PH" sz="2200" spc="-1" strike="noStrike">
                <a:solidFill>
                  <a:srgbClr val="000000"/>
                </a:solidFill>
                <a:latin typeface="Lato"/>
                <a:ea typeface="DejaVu Sans"/>
              </a:rPr>
              <a:t>handpicking</a:t>
            </a:r>
            <a:r>
              <a:rPr b="0" lang="en-PH" sz="2200" spc="-1" strike="noStrike">
                <a:solidFill>
                  <a:srgbClr val="000000"/>
                </a:solidFill>
                <a:latin typeface="Lato"/>
                <a:ea typeface="DejaVu Sans"/>
              </a:rPr>
              <a:t> or </a:t>
            </a:r>
            <a:r>
              <a:rPr b="0" i="1" lang="en-PH" sz="2200" spc="-1" strike="noStrike">
                <a:solidFill>
                  <a:srgbClr val="000000"/>
                </a:solidFill>
                <a:latin typeface="Lato"/>
                <a:ea typeface="DejaVu Sans"/>
              </a:rPr>
              <a:t>manual separation</a:t>
            </a:r>
            <a:r>
              <a:rPr b="0" lang="en-PH" sz="2200" spc="-1" strike="noStrike">
                <a:solidFill>
                  <a:srgbClr val="000000"/>
                </a:solidFill>
                <a:latin typeface="Lato"/>
                <a:ea typeface="DejaVu Sans"/>
              </a:rPr>
              <a:t>.</a:t>
            </a:r>
            <a:endParaRPr b="0" lang="en-PH" sz="2200" spc="-1" strike="noStrike">
              <a:latin typeface="Arial"/>
            </a:endParaRPr>
          </a:p>
        </p:txBody>
      </p:sp>
      <p:sp>
        <p:nvSpPr>
          <p:cNvPr id="128" name=""/>
          <p:cNvSpPr/>
          <p:nvPr/>
        </p:nvSpPr>
        <p:spPr>
          <a:xfrm>
            <a:off x="360000" y="180000"/>
            <a:ext cx="10258920" cy="600120"/>
          </a:xfrm>
          <a:prstGeom prst="rect">
            <a:avLst/>
          </a:prstGeom>
          <a:noFill/>
          <a:ln w="0">
            <a:noFill/>
          </a:ln>
        </p:spPr>
        <p:style>
          <a:lnRef idx="0"/>
          <a:fillRef idx="0"/>
          <a:effectRef idx="0"/>
          <a:fontRef idx="minor"/>
        </p:style>
      </p:sp>
      <p:sp>
        <p:nvSpPr>
          <p:cNvPr id="129" name=""/>
          <p:cNvSpPr/>
          <p:nvPr/>
        </p:nvSpPr>
        <p:spPr>
          <a:xfrm>
            <a:off x="360000" y="180000"/>
            <a:ext cx="10258920" cy="600120"/>
          </a:xfrm>
          <a:prstGeom prst="rect">
            <a:avLst/>
          </a:prstGeom>
          <a:noFill/>
          <a:ln w="0">
            <a:noFill/>
          </a:ln>
        </p:spPr>
        <p:style>
          <a:lnRef idx="0"/>
          <a:fillRef idx="0"/>
          <a:effectRef idx="0"/>
          <a:fontRef idx="minor"/>
        </p:style>
      </p:sp>
      <p:sp>
        <p:nvSpPr>
          <p:cNvPr id="130" name=""/>
          <p:cNvSpPr/>
          <p:nvPr/>
        </p:nvSpPr>
        <p:spPr>
          <a:xfrm>
            <a:off x="696600" y="187920"/>
            <a:ext cx="10798920" cy="60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Lato"/>
              </a:rPr>
              <a:t>Different Methods of Separating Mixtures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32" name=""/>
          <p:cNvSpPr/>
          <p:nvPr/>
        </p:nvSpPr>
        <p:spPr>
          <a:xfrm>
            <a:off x="696600" y="187920"/>
            <a:ext cx="10798920" cy="60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Lato"/>
              </a:rPr>
              <a:t>Different Methods of Separating Mixtures</a:t>
            </a:r>
            <a:endParaRPr b="0" lang="en-PH" sz="2800" spc="-1" strike="noStrike">
              <a:latin typeface="Arial"/>
            </a:endParaRPr>
          </a:p>
        </p:txBody>
      </p:sp>
      <p:sp>
        <p:nvSpPr>
          <p:cNvPr id="133" name=""/>
          <p:cNvSpPr/>
          <p:nvPr/>
        </p:nvSpPr>
        <p:spPr>
          <a:xfrm>
            <a:off x="660600" y="1360080"/>
            <a:ext cx="8338680" cy="83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2. Magnetic separation of a mixture of solids</a:t>
            </a:r>
            <a:endParaRPr b="0" lang="en-PH" sz="2200" spc="-1" strike="noStrike">
              <a:latin typeface="Arial"/>
            </a:endParaRPr>
          </a:p>
        </p:txBody>
      </p:sp>
      <p:sp>
        <p:nvSpPr>
          <p:cNvPr id="134" name=""/>
          <p:cNvSpPr/>
          <p:nvPr/>
        </p:nvSpPr>
        <p:spPr>
          <a:xfrm>
            <a:off x="1351080" y="2101680"/>
            <a:ext cx="9988200" cy="777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A mixture of magnetic and nonmagnetic materials can be separated.</a:t>
            </a:r>
            <a:endParaRPr b="0" lang="en-PH" sz="2200" spc="-1" strike="noStrike">
              <a:latin typeface="Arial"/>
            </a:endParaRPr>
          </a:p>
        </p:txBody>
      </p:sp>
      <p:pic>
        <p:nvPicPr>
          <p:cNvPr id="135" name="" descr=""/>
          <p:cNvPicPr/>
          <p:nvPr/>
        </p:nvPicPr>
        <p:blipFill>
          <a:blip r:embed="rId1"/>
          <a:stretch/>
        </p:blipFill>
        <p:spPr>
          <a:xfrm>
            <a:off x="3780000" y="2873880"/>
            <a:ext cx="3599280" cy="32727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522720" y="1260000"/>
            <a:ext cx="11339280" cy="179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3. Sieving</a:t>
            </a:r>
            <a:endParaRPr b="0" lang="en-PH" sz="2200" spc="-1" strike="noStrike">
              <a:latin typeface="Arial"/>
            </a:endParaRPr>
          </a:p>
          <a:p>
            <a:pPr lvl="2" marL="648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it is a way of separating particles of varying sizes. A fine mesh screen or sieve can be used, depending on the components that you want to separate.</a:t>
            </a:r>
            <a:endParaRPr b="0" lang="en-PH" sz="2200" spc="-1" strike="noStrike">
              <a:latin typeface="Arial"/>
            </a:endParaRPr>
          </a:p>
        </p:txBody>
      </p:sp>
      <p:pic>
        <p:nvPicPr>
          <p:cNvPr id="137" name="" descr=""/>
          <p:cNvPicPr/>
          <p:nvPr/>
        </p:nvPicPr>
        <p:blipFill>
          <a:blip r:embed="rId1"/>
          <a:srcRect l="0" t="0" r="0" b="19450"/>
          <a:stretch/>
        </p:blipFill>
        <p:spPr>
          <a:xfrm>
            <a:off x="8100000" y="2880000"/>
            <a:ext cx="3239280" cy="2877480"/>
          </a:xfrm>
          <a:prstGeom prst="rect">
            <a:avLst/>
          </a:prstGeom>
          <a:ln w="0">
            <a:noFill/>
          </a:ln>
        </p:spPr>
      </p:pic>
      <p:sp>
        <p:nvSpPr>
          <p:cNvPr id="138" name=""/>
          <p:cNvSpPr/>
          <p:nvPr/>
        </p:nvSpPr>
        <p:spPr>
          <a:xfrm>
            <a:off x="720000" y="3060000"/>
            <a:ext cx="7199280" cy="1983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Example: </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Construction workers use a fine mesh screen to separate stones from sand in a load of gravel.</a:t>
            </a:r>
            <a:endParaRPr b="0" lang="en-PH" sz="2200" spc="-1" strike="noStrike">
              <a:latin typeface="Arial"/>
            </a:endParaRPr>
          </a:p>
          <a:p>
            <a:pPr>
              <a:lnSpc>
                <a:spcPct val="100000"/>
              </a:lnSpc>
              <a:buNone/>
            </a:pP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Removing lumps from the flour mixture.</a:t>
            </a:r>
            <a:endParaRPr b="0" lang="en-PH" sz="2200" spc="-1" strike="noStrike">
              <a:latin typeface="Arial"/>
            </a:endParaRPr>
          </a:p>
        </p:txBody>
      </p:sp>
      <p:sp>
        <p:nvSpPr>
          <p:cNvPr id="139" name=""/>
          <p:cNvSpPr/>
          <p:nvPr/>
        </p:nvSpPr>
        <p:spPr>
          <a:xfrm>
            <a:off x="720" y="187920"/>
            <a:ext cx="10798920" cy="60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Lato"/>
              </a:rPr>
              <a:t>Different Methods of Separating Mixtures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360000" y="180000"/>
            <a:ext cx="3611880" cy="600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1" name=""/>
          <p:cNvSpPr/>
          <p:nvPr/>
        </p:nvSpPr>
        <p:spPr>
          <a:xfrm>
            <a:off x="643680" y="1440000"/>
            <a:ext cx="10875600" cy="309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4. Filtration</a:t>
            </a:r>
            <a:endParaRPr b="0" lang="en-PH" sz="2200" spc="-1" strike="noStrike">
              <a:latin typeface="Arial"/>
            </a:endParaRPr>
          </a:p>
          <a:p>
            <a:pPr>
              <a:lnSpc>
                <a:spcPct val="100000"/>
              </a:lnSpc>
              <a:buNone/>
            </a:pP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is a method used to separate a mixture of liquid and tiny particles of solid that have not been dissolved.</a:t>
            </a:r>
            <a:endParaRPr b="0" lang="en-PH" sz="2200" spc="-1" strike="noStrike">
              <a:latin typeface="Arial"/>
            </a:endParaRPr>
          </a:p>
        </p:txBody>
      </p:sp>
      <p:pic>
        <p:nvPicPr>
          <p:cNvPr id="142" name="" descr=""/>
          <p:cNvPicPr/>
          <p:nvPr/>
        </p:nvPicPr>
        <p:blipFill>
          <a:blip r:embed="rId1"/>
          <a:srcRect l="0" t="0" r="0" b="11763"/>
          <a:stretch/>
        </p:blipFill>
        <p:spPr>
          <a:xfrm>
            <a:off x="7560000" y="2880000"/>
            <a:ext cx="2519280" cy="3059280"/>
          </a:xfrm>
          <a:prstGeom prst="rect">
            <a:avLst/>
          </a:prstGeom>
          <a:ln w="0">
            <a:noFill/>
          </a:ln>
        </p:spPr>
      </p:pic>
      <p:sp>
        <p:nvSpPr>
          <p:cNvPr id="143" name=""/>
          <p:cNvSpPr/>
          <p:nvPr/>
        </p:nvSpPr>
        <p:spPr>
          <a:xfrm>
            <a:off x="720000" y="3420000"/>
            <a:ext cx="6119280" cy="14392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The solid particles that are left behind are called </a:t>
            </a:r>
            <a:r>
              <a:rPr b="1" lang="en-PH" sz="2200" spc="-1" strike="noStrike">
                <a:solidFill>
                  <a:srgbClr val="000000"/>
                </a:solidFill>
                <a:latin typeface="Lato"/>
                <a:ea typeface="DejaVu Sans"/>
              </a:rPr>
              <a:t>residue</a:t>
            </a:r>
            <a:r>
              <a:rPr b="0" lang="en-PH" sz="2200" spc="-1" strike="noStrike">
                <a:solidFill>
                  <a:srgbClr val="000000"/>
                </a:solidFill>
                <a:latin typeface="Lato"/>
                <a:ea typeface="Ðù 'EBþ"/>
              </a:rPr>
              <a:t>, while the liquid that passes through the filter paper is called the  </a:t>
            </a:r>
            <a:r>
              <a:rPr b="1" lang="en-PH" sz="2200" spc="-1" strike="noStrike">
                <a:solidFill>
                  <a:srgbClr val="000000"/>
                </a:solidFill>
                <a:latin typeface="Lato"/>
                <a:ea typeface="Ðù 'EBþ"/>
              </a:rPr>
              <a:t>filtrate</a:t>
            </a:r>
            <a:r>
              <a:rPr b="0" lang="en-PH" sz="2200" spc="-1" strike="noStrike">
                <a:solidFill>
                  <a:srgbClr val="000000"/>
                </a:solidFill>
                <a:latin typeface="Lato"/>
                <a:ea typeface="Ðù 'EBþ"/>
              </a:rPr>
              <a:t>.</a:t>
            </a:r>
            <a:endParaRPr b="0" lang="en-PH" sz="2200" spc="-1" strike="noStrike">
              <a:latin typeface="Arial"/>
            </a:endParaRPr>
          </a:p>
        </p:txBody>
      </p:sp>
      <p:sp>
        <p:nvSpPr>
          <p:cNvPr id="144" name=""/>
          <p:cNvSpPr/>
          <p:nvPr/>
        </p:nvSpPr>
        <p:spPr>
          <a:xfrm>
            <a:off x="696600" y="187920"/>
            <a:ext cx="10798920" cy="60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Lato"/>
              </a:rPr>
              <a:t>Different Methods of Separating Mixtures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9"/>
          <p:cNvSpPr/>
          <p:nvPr/>
        </p:nvSpPr>
        <p:spPr>
          <a:xfrm>
            <a:off x="360000" y="1322640"/>
            <a:ext cx="9896040" cy="1121760"/>
          </a:xfrm>
          <a:prstGeom prst="rect">
            <a:avLst/>
          </a:prstGeom>
          <a:noFill/>
          <a:ln w="0">
            <a:noFill/>
          </a:ln>
        </p:spPr>
        <p:style>
          <a:lnRef idx="0"/>
          <a:fillRef idx="0"/>
          <a:effectRef idx="0"/>
          <a:fontRef idx="minor"/>
        </p:style>
      </p:sp>
      <p:sp>
        <p:nvSpPr>
          <p:cNvPr id="146" name=""/>
          <p:cNvSpPr/>
          <p:nvPr/>
        </p:nvSpPr>
        <p:spPr>
          <a:xfrm>
            <a:off x="540000" y="1252440"/>
            <a:ext cx="11159280" cy="1086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5. Evaporation</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solidFill>
                  <a:srgbClr val="000000"/>
                </a:solidFill>
                <a:latin typeface="Lato"/>
                <a:ea typeface="Ðù 'EBþ"/>
              </a:rPr>
              <a:t>is a technique used to separate the soluble solids from the solutions.</a:t>
            </a:r>
            <a:endParaRPr b="0" lang="en-PH" sz="2200" spc="-1" strike="noStrike">
              <a:latin typeface="Arial"/>
            </a:endParaRPr>
          </a:p>
        </p:txBody>
      </p:sp>
      <p:pic>
        <p:nvPicPr>
          <p:cNvPr id="147" name="" descr=""/>
          <p:cNvPicPr/>
          <p:nvPr/>
        </p:nvPicPr>
        <p:blipFill>
          <a:blip r:embed="rId1"/>
          <a:stretch/>
        </p:blipFill>
        <p:spPr>
          <a:xfrm>
            <a:off x="5904720" y="2475000"/>
            <a:ext cx="3634560" cy="3336840"/>
          </a:xfrm>
          <a:prstGeom prst="rect">
            <a:avLst/>
          </a:prstGeom>
          <a:ln w="0">
            <a:noFill/>
          </a:ln>
        </p:spPr>
      </p:pic>
      <p:sp>
        <p:nvSpPr>
          <p:cNvPr id="148" name=""/>
          <p:cNvSpPr/>
          <p:nvPr/>
        </p:nvSpPr>
        <p:spPr>
          <a:xfrm>
            <a:off x="540000" y="2641680"/>
            <a:ext cx="5579280" cy="2577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Example:</a:t>
            </a:r>
            <a:endParaRPr b="0" lang="en-PH" sz="2200" spc="-1" strike="noStrike">
              <a:latin typeface="Arial"/>
            </a:endParaRPr>
          </a:p>
          <a:p>
            <a:pPr>
              <a:lnSpc>
                <a:spcPct val="100000"/>
              </a:lnSpc>
              <a:buNone/>
            </a:pPr>
            <a:r>
              <a:rPr b="1" i="1" lang="en-PH" sz="2200" spc="-1" strike="noStrike">
                <a:solidFill>
                  <a:srgbClr val="000000"/>
                </a:solidFill>
                <a:latin typeface="Lato"/>
                <a:ea typeface="DejaVu Sans"/>
              </a:rPr>
              <a:t>Salt making</a:t>
            </a:r>
            <a:r>
              <a:rPr b="0" lang="en-PH" sz="2200" spc="-1" strike="noStrike">
                <a:solidFill>
                  <a:srgbClr val="000000"/>
                </a:solidFill>
                <a:latin typeface="Lato"/>
                <a:ea typeface="DejaVu Sans"/>
              </a:rPr>
              <a:t> makes use of evaporation to separate salt from seawater.</a:t>
            </a:r>
            <a:endParaRPr b="0" lang="en-PH" sz="2200" spc="-1" strike="noStrike">
              <a:latin typeface="Arial"/>
            </a:endParaRPr>
          </a:p>
        </p:txBody>
      </p:sp>
      <p:sp>
        <p:nvSpPr>
          <p:cNvPr id="149" name=""/>
          <p:cNvSpPr/>
          <p:nvPr/>
        </p:nvSpPr>
        <p:spPr>
          <a:xfrm>
            <a:off x="696600" y="187920"/>
            <a:ext cx="10798920" cy="60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Lato"/>
              </a:rPr>
              <a:t>Different Methods of Separating Mixtures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540000" y="1440000"/>
            <a:ext cx="11175840" cy="251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6</a:t>
            </a:r>
            <a:r>
              <a:rPr b="1" lang="en-PH" sz="1200" spc="-1" strike="noStrike">
                <a:solidFill>
                  <a:srgbClr val="000000"/>
                </a:solidFill>
                <a:latin typeface="Lato"/>
                <a:ea typeface="DejaVu Sans"/>
              </a:rPr>
              <a:t>. </a:t>
            </a:r>
            <a:r>
              <a:rPr b="1" lang="en-PH" sz="2200" spc="-1" strike="noStrike">
                <a:solidFill>
                  <a:srgbClr val="000000"/>
                </a:solidFill>
                <a:latin typeface="Lato"/>
                <a:ea typeface="DejaVu Sans"/>
              </a:rPr>
              <a:t> Sedimentation </a:t>
            </a:r>
            <a:endParaRPr b="0" lang="en-PH" sz="2200" spc="-1" strike="noStrike">
              <a:latin typeface="Arial"/>
            </a:endParaRPr>
          </a:p>
          <a:p>
            <a:pPr lvl="1" marL="432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is the process of settling down heavier components of the mixture. The settled components are the sediments.</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1" lang="en-PH" sz="1200" spc="-1" strike="noStrike">
                <a:solidFill>
                  <a:srgbClr val="000000"/>
                </a:solidFill>
                <a:latin typeface="Lato"/>
                <a:ea typeface="DejaVu Sans"/>
              </a:rPr>
              <a:t>	</a:t>
            </a:r>
            <a:r>
              <a:rPr b="1" lang="en-PH" sz="2200" spc="-1" strike="noStrike">
                <a:solidFill>
                  <a:srgbClr val="000000"/>
                </a:solidFill>
                <a:latin typeface="Lato"/>
                <a:ea typeface="DejaVu Sans"/>
              </a:rPr>
              <a:t>Decantation  </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is the process of pouring the liquid out of the container without disturbing the sediment.</a:t>
            </a:r>
            <a:endParaRPr b="0" lang="en-PH" sz="2200" spc="-1" strike="noStrike">
              <a:latin typeface="Arial"/>
            </a:endParaRPr>
          </a:p>
        </p:txBody>
      </p:sp>
      <p:pic>
        <p:nvPicPr>
          <p:cNvPr id="151" name="" descr=""/>
          <p:cNvPicPr/>
          <p:nvPr/>
        </p:nvPicPr>
        <p:blipFill>
          <a:blip r:embed="rId1"/>
          <a:stretch/>
        </p:blipFill>
        <p:spPr>
          <a:xfrm>
            <a:off x="1206360" y="3960000"/>
            <a:ext cx="2392920" cy="2153160"/>
          </a:xfrm>
          <a:prstGeom prst="rect">
            <a:avLst/>
          </a:prstGeom>
          <a:ln w="0">
            <a:noFill/>
          </a:ln>
        </p:spPr>
      </p:pic>
      <p:sp>
        <p:nvSpPr>
          <p:cNvPr id="152" name=""/>
          <p:cNvSpPr/>
          <p:nvPr/>
        </p:nvSpPr>
        <p:spPr>
          <a:xfrm>
            <a:off x="4273200" y="4140000"/>
            <a:ext cx="6526080" cy="53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Example</a:t>
            </a:r>
            <a:r>
              <a:rPr b="0" lang="en-PH" sz="2200" spc="-1" strike="noStrike">
                <a:solidFill>
                  <a:srgbClr val="000000"/>
                </a:solidFill>
                <a:latin typeface="Lato"/>
                <a:ea typeface="DejaVu Sans"/>
              </a:rPr>
              <a:t>: oil and water mixture</a:t>
            </a:r>
            <a:endParaRPr b="0" lang="en-PH" sz="2200" spc="-1" strike="noStrike">
              <a:latin typeface="Arial"/>
            </a:endParaRPr>
          </a:p>
        </p:txBody>
      </p:sp>
      <p:sp>
        <p:nvSpPr>
          <p:cNvPr id="153" name=""/>
          <p:cNvSpPr/>
          <p:nvPr/>
        </p:nvSpPr>
        <p:spPr>
          <a:xfrm>
            <a:off x="696600" y="187920"/>
            <a:ext cx="10798920" cy="60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Lato"/>
              </a:rPr>
              <a:t>Different Methods of Separating Mixtures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7"/>
          <p:cNvSpPr/>
          <p:nvPr/>
        </p:nvSpPr>
        <p:spPr>
          <a:xfrm>
            <a:off x="540000" y="1476360"/>
            <a:ext cx="10976400" cy="3740040"/>
          </a:xfrm>
          <a:prstGeom prst="rect">
            <a:avLst/>
          </a:prstGeom>
          <a:noFill/>
          <a:ln w="0">
            <a:noFill/>
          </a:ln>
        </p:spPr>
        <p:style>
          <a:lnRef idx="0"/>
          <a:fillRef idx="0"/>
          <a:effectRef idx="0"/>
          <a:fontRef idx="minor"/>
        </p:style>
      </p:sp>
      <p:sp>
        <p:nvSpPr>
          <p:cNvPr id="155" name="PlaceHolder 5"/>
          <p:cNvSpPr/>
          <p:nvPr/>
        </p:nvSpPr>
        <p:spPr>
          <a:xfrm>
            <a:off x="648360" y="2818440"/>
            <a:ext cx="10509120" cy="11390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br/>
            <a:br/>
            <a:br/>
            <a:endParaRPr b="0" lang="en-PH" sz="1800" spc="-1" strike="noStrike">
              <a:latin typeface="Arial"/>
            </a:endParaRPr>
          </a:p>
        </p:txBody>
      </p:sp>
      <p:sp>
        <p:nvSpPr>
          <p:cNvPr id="156" name=""/>
          <p:cNvSpPr/>
          <p:nvPr/>
        </p:nvSpPr>
        <p:spPr>
          <a:xfrm>
            <a:off x="426240" y="1515960"/>
            <a:ext cx="11453040" cy="100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7. Distillation</a:t>
            </a:r>
            <a:r>
              <a:rPr b="0" lang="en-PH" sz="2200" spc="-1" strike="noStrike">
                <a:solidFill>
                  <a:srgbClr val="000000"/>
                </a:solidFill>
                <a:latin typeface="Lato"/>
                <a:ea typeface="DejaVu Sans"/>
              </a:rPr>
              <a:t> </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is a method that may be used to separate two liquids with different boiling points.</a:t>
            </a:r>
            <a:endParaRPr b="0" lang="en-PH" sz="2200" spc="-1" strike="noStrike">
              <a:latin typeface="Arial"/>
            </a:endParaRPr>
          </a:p>
        </p:txBody>
      </p:sp>
      <p:sp>
        <p:nvSpPr>
          <p:cNvPr id="157" name=""/>
          <p:cNvSpPr/>
          <p:nvPr/>
        </p:nvSpPr>
        <p:spPr>
          <a:xfrm>
            <a:off x="648360" y="2620080"/>
            <a:ext cx="7630920" cy="1215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Example</a:t>
            </a:r>
            <a:r>
              <a:rPr b="0" lang="en-PH" sz="2200" spc="-1" strike="noStrike">
                <a:solidFill>
                  <a:srgbClr val="000000"/>
                </a:solidFill>
                <a:latin typeface="Lato"/>
                <a:ea typeface="DejaVu Sans"/>
              </a:rPr>
              <a:t>: separating alcohol and water</a:t>
            </a:r>
            <a:endParaRPr b="0" lang="en-PH" sz="2200" spc="-1" strike="noStrike">
              <a:latin typeface="Arial"/>
            </a:endParaRPr>
          </a:p>
        </p:txBody>
      </p:sp>
      <p:pic>
        <p:nvPicPr>
          <p:cNvPr id="158" name="" descr=""/>
          <p:cNvPicPr/>
          <p:nvPr/>
        </p:nvPicPr>
        <p:blipFill>
          <a:blip r:embed="rId1"/>
          <a:stretch/>
        </p:blipFill>
        <p:spPr>
          <a:xfrm>
            <a:off x="3042360" y="3420000"/>
            <a:ext cx="5596920" cy="2632680"/>
          </a:xfrm>
          <a:prstGeom prst="rect">
            <a:avLst/>
          </a:prstGeom>
          <a:ln w="0">
            <a:noFill/>
          </a:ln>
        </p:spPr>
      </p:pic>
      <p:sp>
        <p:nvSpPr>
          <p:cNvPr id="159" name=""/>
          <p:cNvSpPr/>
          <p:nvPr/>
        </p:nvSpPr>
        <p:spPr>
          <a:xfrm>
            <a:off x="696600" y="187920"/>
            <a:ext cx="10798920" cy="60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Lato"/>
              </a:rPr>
              <a:t>Different Methods of Separating Mixtures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720000" y="1260000"/>
            <a:ext cx="11159280" cy="237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8. Flotation</a:t>
            </a:r>
            <a:r>
              <a:rPr b="0" lang="en-PH" sz="2200" spc="-1" strike="noStrike">
                <a:solidFill>
                  <a:srgbClr val="000000"/>
                </a:solidFill>
                <a:latin typeface="Lato"/>
                <a:ea typeface="DejaVu Sans"/>
              </a:rPr>
              <a:t> </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works for things that are less dense than another substance.</a:t>
            </a:r>
            <a:endParaRPr b="0" lang="en-PH" sz="2200" spc="-1" strike="noStrike">
              <a:latin typeface="Arial"/>
            </a:endParaRPr>
          </a:p>
          <a:p>
            <a:pPr>
              <a:lnSpc>
                <a:spcPct val="100000"/>
              </a:lnSpc>
              <a:buNone/>
            </a:pPr>
            <a:endParaRPr b="0" lang="en-PH" sz="2200" spc="-1" strike="noStrike">
              <a:latin typeface="Arial"/>
            </a:endParaRPr>
          </a:p>
          <a:p>
            <a:pPr marL="216000" indent="-216000">
              <a:lnSpc>
                <a:spcPct val="100000"/>
              </a:lnSpc>
              <a:buClr>
                <a:srgbClr val="000000"/>
              </a:buClr>
              <a:buSzPct val="45000"/>
              <a:buFont typeface="Wingdings" charset="2"/>
              <a:buChar char=""/>
            </a:pPr>
            <a:r>
              <a:rPr b="1" lang="en-PH" sz="2200" spc="-1" strike="noStrike">
                <a:solidFill>
                  <a:srgbClr val="000000"/>
                </a:solidFill>
                <a:latin typeface="Lato"/>
                <a:ea typeface="DejaVu Sans"/>
              </a:rPr>
              <a:t>Example:</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pencil shavings and water</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solidFill>
                  <a:srgbClr val="000000"/>
                </a:solidFill>
                <a:latin typeface="Lato"/>
                <a:ea typeface="DejaVu Sans"/>
              </a:rPr>
              <a:t>rice bran and water</a:t>
            </a:r>
            <a:endParaRPr b="0" lang="en-PH" sz="2200" spc="-1" strike="noStrike">
              <a:latin typeface="Arial"/>
            </a:endParaRPr>
          </a:p>
        </p:txBody>
      </p:sp>
      <p:sp>
        <p:nvSpPr>
          <p:cNvPr id="161" name=""/>
          <p:cNvSpPr/>
          <p:nvPr/>
        </p:nvSpPr>
        <p:spPr>
          <a:xfrm>
            <a:off x="696600" y="187920"/>
            <a:ext cx="10798920" cy="60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Lato"/>
              </a:rPr>
              <a:t>Different Methods of Separating Mixtures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654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2023-07-10T15:11:32Z</dcterms:modified>
  <cp:revision>116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