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3760" cy="683964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0640" cy="2780640"/>
          </a:xfrm>
          <a:prstGeom prst="rect">
            <a:avLst/>
          </a:prstGeom>
          <a:ln w="0">
            <a:noFill/>
          </a:ln>
        </p:spPr>
      </p:pic>
      <p:sp>
        <p:nvSpPr>
          <p:cNvPr id="2" name="Rectangle 5"/>
          <p:cNvSpPr/>
          <p:nvPr/>
        </p:nvSpPr>
        <p:spPr>
          <a:xfrm>
            <a:off x="3487320" y="1475280"/>
            <a:ext cx="8686080" cy="38440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6080" cy="36576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3760" cy="616680"/>
          </a:xfrm>
          <a:prstGeom prst="rect">
            <a:avLst/>
          </a:prstGeom>
          <a:ln w="0">
            <a:noFill/>
          </a:ln>
        </p:spPr>
      </p:pic>
      <p:sp>
        <p:nvSpPr>
          <p:cNvPr id="43" name="Rectangle 7"/>
          <p:cNvSpPr/>
          <p:nvPr/>
        </p:nvSpPr>
        <p:spPr>
          <a:xfrm>
            <a:off x="10868760" y="0"/>
            <a:ext cx="952200" cy="95220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6280" cy="1016280"/>
          </a:xfrm>
          <a:prstGeom prst="rect">
            <a:avLst/>
          </a:prstGeom>
          <a:ln w="0">
            <a:noFill/>
          </a:ln>
        </p:spPr>
      </p:pic>
      <p:sp>
        <p:nvSpPr>
          <p:cNvPr id="45" name="TextBox 9"/>
          <p:cNvSpPr/>
          <p:nvPr/>
        </p:nvSpPr>
        <p:spPr>
          <a:xfrm>
            <a:off x="185400" y="6362280"/>
            <a:ext cx="4673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4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8080" cy="33663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881080"/>
            <a:ext cx="808200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Life Lessons from Literature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540000" y="1656000"/>
            <a:ext cx="10977480" cy="485856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Üæþ"/>
              </a:rPr>
              <a:t>	</a:t>
            </a:r>
            <a:r>
              <a:rPr b="0" lang="en-PH" sz="1800" spc="-1" strike="noStrike">
                <a:solidFill>
                  <a:srgbClr val="000000"/>
                </a:solidFill>
                <a:latin typeface="Lato"/>
                <a:ea typeface="€®Üæþ"/>
              </a:rPr>
              <a:t>	</a:t>
            </a:r>
            <a:r>
              <a:rPr b="0" lang="en-PH" sz="1800" spc="-1" strike="noStrike">
                <a:solidFill>
                  <a:srgbClr val="000000"/>
                </a:solidFill>
                <a:latin typeface="Lato"/>
                <a:ea typeface="€®Üæþ"/>
              </a:rPr>
              <a:t>	</a:t>
            </a:r>
            <a:r>
              <a:rPr b="0" lang="en-PH" sz="1800" spc="-1" strike="noStrike">
                <a:solidFill>
                  <a:srgbClr val="000000"/>
                </a:solidFill>
                <a:latin typeface="Lato"/>
                <a:ea typeface="€®Üæþ"/>
              </a:rPr>
              <a:t>It’s not only me who’s intrigued with her courageous aura, even strangers and my friends too are awed. One time when we went to Mercury Drugstore, a security guard probably curious about her display of smartness asked her how old she was, to which her natural and spontaneous reply was always a question too—“What’s your guess?” The guard guessed she was much younger than her real age which was 78. She was elated of course; I can sense it as she took pride in sharing with me the interview that ensued between her and the security guard. The guard in his late 30s or early 40s even remarked, according to my Mom’s story, “My! I know of people just over 60 but already with a stooping posture and walking with a cane.”</a:t>
            </a:r>
            <a:endParaRPr b="0" lang="en-PH" sz="1800" spc="-1" strike="noStrike">
              <a:latin typeface="Arial"/>
            </a:endParaRPr>
          </a:p>
        </p:txBody>
      </p:sp>
      <p:sp>
        <p:nvSpPr>
          <p:cNvPr id="156" name="TextBox 18"/>
          <p:cNvSpPr/>
          <p:nvPr/>
        </p:nvSpPr>
        <p:spPr>
          <a:xfrm>
            <a:off x="519840" y="145080"/>
            <a:ext cx="10422000" cy="637200"/>
          </a:xfrm>
          <a:prstGeom prst="rect">
            <a:avLst/>
          </a:prstGeom>
          <a:noFill/>
          <a:ln w="0">
            <a:noFill/>
          </a:ln>
        </p:spPr>
        <p:style>
          <a:lnRef idx="0"/>
          <a:fillRef idx="0"/>
          <a:effectRef idx="0"/>
          <a:fontRef idx="minor"/>
        </p:style>
      </p:sp>
      <p:sp>
        <p:nvSpPr>
          <p:cNvPr id="157" name="TextBox 19"/>
          <p:cNvSpPr/>
          <p:nvPr/>
        </p:nvSpPr>
        <p:spPr>
          <a:xfrm>
            <a:off x="360000" y="360000"/>
            <a:ext cx="808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Life Lessons from Literature</a:t>
            </a:r>
            <a:endParaRPr b="0" lang="en-PH" sz="3600" spc="-1" strike="noStrike">
              <a:latin typeface="Arial"/>
            </a:endParaRPr>
          </a:p>
        </p:txBody>
      </p:sp>
      <p:sp>
        <p:nvSpPr>
          <p:cNvPr id="158" name=""/>
          <p:cNvSpPr txBox="1"/>
          <p:nvPr/>
        </p:nvSpPr>
        <p:spPr>
          <a:xfrm>
            <a:off x="3060000" y="1152000"/>
            <a:ext cx="6139440" cy="810000"/>
          </a:xfrm>
          <a:prstGeom prst="rect">
            <a:avLst/>
          </a:prstGeom>
          <a:noFill/>
          <a:ln w="0">
            <a:noFill/>
          </a:ln>
        </p:spPr>
        <p:txBody>
          <a:bodyPr lIns="90000" rIns="90000" tIns="45000" bIns="45000" anchor="t">
            <a:noAutofit/>
          </a:bodyPr>
          <a:p>
            <a:pPr algn="ctr">
              <a:buNone/>
            </a:pPr>
            <a:r>
              <a:rPr b="1" lang="en-PH" sz="2000" spc="-1" strike="noStrike">
                <a:solidFill>
                  <a:srgbClr val="000000"/>
                </a:solidFill>
                <a:latin typeface="Lato"/>
                <a:ea typeface="DejaVu Sans"/>
              </a:rPr>
              <a:t>Looking Through the Eyes of a Courageous</a:t>
            </a:r>
            <a:endParaRPr b="0" lang="en-PH" sz="2000" spc="-1" strike="noStrike">
              <a:latin typeface="Arial"/>
            </a:endParaRPr>
          </a:p>
          <a:p>
            <a:pPr algn="ctr">
              <a:buNone/>
            </a:pPr>
            <a:r>
              <a:rPr b="1" lang="en-PH" sz="2000" spc="-1" strike="noStrike">
                <a:solidFill>
                  <a:srgbClr val="000000"/>
                </a:solidFill>
                <a:latin typeface="Lato"/>
                <a:ea typeface="DejaVu Sans"/>
              </a:rPr>
              <a:t>Woman: a Junior’s Perspective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540000" y="1512000"/>
            <a:ext cx="10977480" cy="4858560"/>
          </a:xfrm>
          <a:prstGeom prst="rect">
            <a:avLst/>
          </a:prstGeom>
          <a:noFill/>
          <a:ln w="0">
            <a:noFill/>
          </a:ln>
        </p:spPr>
        <p:style>
          <a:lnRef idx="0"/>
          <a:fillRef idx="0"/>
          <a:effectRef idx="0"/>
          <a:fontRef idx="minor"/>
        </p:style>
        <p:txBody>
          <a:bodyPr lIns="90000" rIns="90000" tIns="45000" bIns="45000" anchor="ctr">
            <a:noAutofit/>
          </a:bodyPr>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My co-teacher Erminda, also fascinated by the way Mom carries herself, at such an age and still with the mysterious charm, poise and bearing, once remarked (to my annoyance and amusement!), “Carol’s mom is more beautiful than she.” I silently thought, “How could that happen when Mom is thirty years more senior than I?” as I dwelled on the thought for a few moments, I felt both amused and kind of annoyed. I thought, “Should I take that as a compliment or a criticism?”</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Victor Hugo once said “</a:t>
            </a:r>
            <a:r>
              <a:rPr b="0" lang="en-PH" sz="1800" spc="-1" strike="noStrike">
                <a:solidFill>
                  <a:srgbClr val="000000"/>
                </a:solidFill>
                <a:latin typeface="Lato"/>
                <a:ea typeface="€®Üæþ"/>
              </a:rPr>
              <a:t>Forty is the old age of youth, fifty is the youth of old age.” </a:t>
            </a:r>
            <a:r>
              <a:rPr b="0" lang="en-PH" sz="1800" spc="-1" strike="noStrike">
                <a:solidFill>
                  <a:srgbClr val="000000"/>
                </a:solidFill>
                <a:latin typeface="Lato"/>
                <a:ea typeface="DejaVu Sans"/>
              </a:rPr>
              <a:t>As I therefore approach the youth of old age</a:t>
            </a:r>
            <a:r>
              <a:rPr b="0" lang="en-PH" sz="1800" spc="-1" strike="noStrike">
                <a:solidFill>
                  <a:srgbClr val="000000"/>
                </a:solidFill>
                <a:latin typeface="Lato"/>
                <a:ea typeface="€®Üæþ"/>
              </a:rPr>
              <a:t>, I reflect on aging and on old age the way I’ve seen my </a:t>
            </a:r>
            <a:r>
              <a:rPr b="0" lang="en-PH" sz="1800" spc="-1" strike="noStrike">
                <a:solidFill>
                  <a:srgbClr val="000000"/>
                </a:solidFill>
                <a:latin typeface="Lato"/>
                <a:ea typeface="DejaVu Sans"/>
              </a:rPr>
              <a:t>Mom growing and moving through the years. And I cannot agree more with Bishop Berkeley in his Can Love Be Controlled by Advice? when he said:</a:t>
            </a:r>
            <a:endParaRPr b="0" lang="en-PH" sz="1800" spc="-1" strike="noStrike">
              <a:latin typeface="Arial"/>
            </a:endParaRPr>
          </a:p>
        </p:txBody>
      </p:sp>
      <p:sp>
        <p:nvSpPr>
          <p:cNvPr id="160" name="TextBox 20"/>
          <p:cNvSpPr/>
          <p:nvPr/>
        </p:nvSpPr>
        <p:spPr>
          <a:xfrm>
            <a:off x="519840" y="145080"/>
            <a:ext cx="10422000" cy="637200"/>
          </a:xfrm>
          <a:prstGeom prst="rect">
            <a:avLst/>
          </a:prstGeom>
          <a:noFill/>
          <a:ln w="0">
            <a:noFill/>
          </a:ln>
        </p:spPr>
        <p:style>
          <a:lnRef idx="0"/>
          <a:fillRef idx="0"/>
          <a:effectRef idx="0"/>
          <a:fontRef idx="minor"/>
        </p:style>
      </p:sp>
      <p:sp>
        <p:nvSpPr>
          <p:cNvPr id="161" name="TextBox 21"/>
          <p:cNvSpPr/>
          <p:nvPr/>
        </p:nvSpPr>
        <p:spPr>
          <a:xfrm>
            <a:off x="360000" y="360000"/>
            <a:ext cx="808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Life Lessons from Literature</a:t>
            </a:r>
            <a:endParaRPr b="0" lang="en-PH" sz="3600" spc="-1" strike="noStrike">
              <a:latin typeface="Arial"/>
            </a:endParaRPr>
          </a:p>
        </p:txBody>
      </p:sp>
      <p:sp>
        <p:nvSpPr>
          <p:cNvPr id="162" name=""/>
          <p:cNvSpPr txBox="1"/>
          <p:nvPr/>
        </p:nvSpPr>
        <p:spPr>
          <a:xfrm>
            <a:off x="3060000" y="1152000"/>
            <a:ext cx="6139440" cy="810000"/>
          </a:xfrm>
          <a:prstGeom prst="rect">
            <a:avLst/>
          </a:prstGeom>
          <a:noFill/>
          <a:ln w="0">
            <a:noFill/>
          </a:ln>
        </p:spPr>
        <p:txBody>
          <a:bodyPr lIns="90000" rIns="90000" tIns="45000" bIns="45000" anchor="t">
            <a:noAutofit/>
          </a:bodyPr>
          <a:p>
            <a:pPr algn="ctr">
              <a:buNone/>
            </a:pPr>
            <a:r>
              <a:rPr b="1" lang="en-PH" sz="2000" spc="-1" strike="noStrike">
                <a:solidFill>
                  <a:srgbClr val="000000"/>
                </a:solidFill>
                <a:latin typeface="Lato"/>
                <a:ea typeface="DejaVu Sans"/>
              </a:rPr>
              <a:t>Looking Through the Eyes of a Courageous</a:t>
            </a:r>
            <a:endParaRPr b="0" lang="en-PH" sz="2000" spc="-1" strike="noStrike">
              <a:latin typeface="Arial"/>
            </a:endParaRPr>
          </a:p>
          <a:p>
            <a:pPr algn="ctr">
              <a:buNone/>
            </a:pPr>
            <a:r>
              <a:rPr b="1" lang="en-PH" sz="2000" spc="-1" strike="noStrike">
                <a:solidFill>
                  <a:srgbClr val="000000"/>
                </a:solidFill>
                <a:latin typeface="Lato"/>
                <a:ea typeface="DejaVu Sans"/>
              </a:rPr>
              <a:t>Woman: a Junior’s Perspective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540000" y="1476000"/>
            <a:ext cx="10977480" cy="4858560"/>
          </a:xfrm>
          <a:prstGeom prst="rect">
            <a:avLst/>
          </a:prstGeom>
          <a:noFill/>
          <a:ln w="0">
            <a:noFill/>
          </a:ln>
        </p:spPr>
        <p:style>
          <a:lnRef idx="0"/>
          <a:fillRef idx="0"/>
          <a:effectRef idx="0"/>
          <a:fontRef idx="minor"/>
        </p:style>
        <p:txBody>
          <a:bodyPr lIns="90000" rIns="90000" tIns="45000" bIns="45000" anchor="ctr">
            <a:noAutofit/>
          </a:bodyPr>
          <a:p>
            <a:pPr algn="ctr">
              <a:lnSpc>
                <a:spcPct val="150000"/>
              </a:lnSpc>
              <a:buNone/>
            </a:pPr>
            <a:r>
              <a:rPr b="0" lang="en-PH" sz="1800" spc="-1" strike="noStrike">
                <a:solidFill>
                  <a:srgbClr val="000000"/>
                </a:solidFill>
                <a:latin typeface="Lato"/>
                <a:ea typeface="DejaVu Sans"/>
              </a:rPr>
              <a:t>Our youth we can have but today,</a:t>
            </a:r>
            <a:endParaRPr b="0" lang="en-PH" sz="1800" spc="-1" strike="noStrike">
              <a:latin typeface="Arial"/>
              <a:ea typeface="PingFang SC"/>
            </a:endParaRPr>
          </a:p>
          <a:p>
            <a:pPr algn="ctr">
              <a:lnSpc>
                <a:spcPct val="150000"/>
              </a:lnSpc>
              <a:buNone/>
            </a:pPr>
            <a:r>
              <a:rPr b="0" lang="en-PH" sz="1800" spc="-1" strike="noStrike">
                <a:solidFill>
                  <a:srgbClr val="000000"/>
                </a:solidFill>
                <a:latin typeface="Lato"/>
                <a:ea typeface="DejaVu Sans"/>
              </a:rPr>
              <a:t>We may always find time to grow old.</a:t>
            </a:r>
            <a:endParaRPr b="0" lang="en-PH" sz="1800" spc="-1" strike="noStrike">
              <a:latin typeface="Arial"/>
              <a:ea typeface="PingFang SC"/>
            </a:endParaRPr>
          </a:p>
          <a:p>
            <a:pPr algn="just">
              <a:lnSpc>
                <a:spcPct val="150000"/>
              </a:lnSpc>
              <a:buNone/>
            </a:pPr>
            <a:r>
              <a:rPr b="0" lang="en-PH" sz="1800" spc="-1" strike="noStrike">
                <a:solidFill>
                  <a:srgbClr val="000000"/>
                </a:solidFill>
                <a:latin typeface="Lato"/>
                <a:ea typeface="€®Üæþ"/>
              </a:rPr>
              <a:t>We must therefore find </a:t>
            </a:r>
            <a:r>
              <a:rPr b="0" lang="en-PH" sz="1800" spc="-1" strike="noStrike">
                <a:solidFill>
                  <a:srgbClr val="000000"/>
                </a:solidFill>
                <a:latin typeface="Lato"/>
                <a:ea typeface="DejaVu Sans"/>
              </a:rPr>
              <a:t>time to grow old, and grow with courage we must.</a:t>
            </a:r>
            <a:endParaRPr b="0" lang="en-PH" sz="1800" spc="-1" strike="noStrike">
              <a:latin typeface="Arial"/>
              <a:ea typeface="PingFang SC"/>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Deep inside me, I earnestly hope I’ll also be a woman of courage and grow old with courage too, like my Mom. She is brave as brave can be, not retreating, not surrendering. Vestigia nulla retrorsum—that’s my Mom.</a:t>
            </a:r>
            <a:endParaRPr b="0" lang="en-PH" sz="1800" spc="-1" strike="noStrike">
              <a:latin typeface="Arial"/>
              <a:ea typeface="PingFang SC"/>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Fascinating, indeed, as I look through the eyes of this brave woman, from my vantage point—the epitome of courage. Looking through her eyes is unraveling the mysteries of courage as one grows old, still standing tall amidst trials, falls, and tears, yet still full of hope and zest for life.</a:t>
            </a:r>
            <a:endParaRPr b="0" lang="en-PH" sz="1800" spc="-1" strike="noStrike">
              <a:latin typeface="Arial"/>
              <a:ea typeface="PingFang SC"/>
            </a:endParaRPr>
          </a:p>
          <a:p>
            <a:pPr algn="just">
              <a:lnSpc>
                <a:spcPct val="150000"/>
              </a:lnSpc>
              <a:buNone/>
            </a:pPr>
            <a:r>
              <a:rPr b="0" lang="en-PH" sz="1800" spc="-1" strike="noStrike">
                <a:solidFill>
                  <a:srgbClr val="000000"/>
                </a:solidFill>
                <a:latin typeface="Lato"/>
                <a:ea typeface="DejaVu Sans"/>
              </a:rPr>
              <a:t>Growing old with courage, well, that’s my Mom and I’m very proud to say that!</a:t>
            </a:r>
            <a:endParaRPr b="0" lang="en-PH" sz="1800" spc="-1" strike="noStrike">
              <a:latin typeface="Arial"/>
              <a:ea typeface="PingFang SC"/>
            </a:endParaRPr>
          </a:p>
        </p:txBody>
      </p:sp>
      <p:sp>
        <p:nvSpPr>
          <p:cNvPr id="164" name="TextBox 22"/>
          <p:cNvSpPr/>
          <p:nvPr/>
        </p:nvSpPr>
        <p:spPr>
          <a:xfrm>
            <a:off x="519840" y="145080"/>
            <a:ext cx="10422000" cy="637200"/>
          </a:xfrm>
          <a:prstGeom prst="rect">
            <a:avLst/>
          </a:prstGeom>
          <a:noFill/>
          <a:ln w="0">
            <a:noFill/>
          </a:ln>
        </p:spPr>
        <p:style>
          <a:lnRef idx="0"/>
          <a:fillRef idx="0"/>
          <a:effectRef idx="0"/>
          <a:fontRef idx="minor"/>
        </p:style>
      </p:sp>
      <p:sp>
        <p:nvSpPr>
          <p:cNvPr id="165" name="TextBox 23"/>
          <p:cNvSpPr/>
          <p:nvPr/>
        </p:nvSpPr>
        <p:spPr>
          <a:xfrm>
            <a:off x="360000" y="360000"/>
            <a:ext cx="808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Life Lessons from Literature</a:t>
            </a:r>
            <a:endParaRPr b="0" lang="en-PH" sz="3600" spc="-1" strike="noStrike">
              <a:latin typeface="Arial"/>
            </a:endParaRPr>
          </a:p>
        </p:txBody>
      </p:sp>
      <p:sp>
        <p:nvSpPr>
          <p:cNvPr id="166" name=""/>
          <p:cNvSpPr txBox="1"/>
          <p:nvPr/>
        </p:nvSpPr>
        <p:spPr>
          <a:xfrm>
            <a:off x="3060000" y="1152000"/>
            <a:ext cx="6139440" cy="810000"/>
          </a:xfrm>
          <a:prstGeom prst="rect">
            <a:avLst/>
          </a:prstGeom>
          <a:noFill/>
          <a:ln w="0">
            <a:noFill/>
          </a:ln>
        </p:spPr>
        <p:txBody>
          <a:bodyPr lIns="90000" rIns="90000" tIns="45000" bIns="45000" anchor="t">
            <a:noAutofit/>
          </a:bodyPr>
          <a:p>
            <a:pPr algn="ctr">
              <a:buNone/>
            </a:pPr>
            <a:r>
              <a:rPr b="1" lang="en-PH" sz="2000" spc="-1" strike="noStrike">
                <a:solidFill>
                  <a:srgbClr val="000000"/>
                </a:solidFill>
                <a:latin typeface="Lato"/>
                <a:ea typeface="DejaVu Sans"/>
              </a:rPr>
              <a:t>Looking Through the Eyes of a Courageous</a:t>
            </a:r>
            <a:endParaRPr b="0" lang="en-PH" sz="2000" spc="-1" strike="noStrike">
              <a:latin typeface="Arial"/>
            </a:endParaRPr>
          </a:p>
          <a:p>
            <a:pPr algn="ctr">
              <a:buNone/>
            </a:pPr>
            <a:r>
              <a:rPr b="1" lang="en-PH" sz="2000" spc="-1" strike="noStrike">
                <a:solidFill>
                  <a:srgbClr val="000000"/>
                </a:solidFill>
                <a:latin typeface="Lato"/>
                <a:ea typeface="DejaVu Sans"/>
              </a:rPr>
              <a:t>Woman: a Junior’s Perspective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p:nvPr/>
        </p:nvSpPr>
        <p:spPr>
          <a:xfrm>
            <a:off x="540000" y="1116000"/>
            <a:ext cx="10977480" cy="485856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567"/>
              </a:spcBef>
              <a:spcAft>
                <a:spcPts val="567"/>
              </a:spcAft>
              <a:buNone/>
            </a:pPr>
            <a:r>
              <a:rPr b="1" lang="en-PH" sz="1800" spc="-1" strike="noStrike">
                <a:solidFill>
                  <a:srgbClr val="000000"/>
                </a:solidFill>
                <a:latin typeface="Lato"/>
                <a:ea typeface="DejaVu Sans"/>
              </a:rPr>
              <a:t>Activity: TRUE or FALSE. Read the statements carefully. Write T if the statement is true and F if false.</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1. Vignette does not have a plot.</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2. Descriptive essay does not aim to paint an image that is vivid.</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3. Vignette is a well-written sketch of a person or a descriptive scene.</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4. In descriptive essay, time does not pass but it describes a moment in time.</a:t>
            </a:r>
            <a:endParaRPr b="0" lang="en-PH" sz="18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5. Descriptive essay has the main objective of qualities of the person, object, or experience.</a:t>
            </a:r>
            <a:endParaRPr b="0" lang="en-PH" sz="1800" spc="-1" strike="noStrike">
              <a:latin typeface="Arial"/>
            </a:endParaRPr>
          </a:p>
        </p:txBody>
      </p:sp>
      <p:sp>
        <p:nvSpPr>
          <p:cNvPr id="168" name="TextBox 24"/>
          <p:cNvSpPr/>
          <p:nvPr/>
        </p:nvSpPr>
        <p:spPr>
          <a:xfrm>
            <a:off x="519840" y="145080"/>
            <a:ext cx="10422000" cy="637200"/>
          </a:xfrm>
          <a:prstGeom prst="rect">
            <a:avLst/>
          </a:prstGeom>
          <a:noFill/>
          <a:ln w="0">
            <a:noFill/>
          </a:ln>
        </p:spPr>
        <p:style>
          <a:lnRef idx="0"/>
          <a:fillRef idx="0"/>
          <a:effectRef idx="0"/>
          <a:fontRef idx="minor"/>
        </p:style>
      </p:sp>
      <p:sp>
        <p:nvSpPr>
          <p:cNvPr id="169" name="TextBox 25"/>
          <p:cNvSpPr/>
          <p:nvPr/>
        </p:nvSpPr>
        <p:spPr>
          <a:xfrm>
            <a:off x="360000" y="360000"/>
            <a:ext cx="808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Life Lessons from Literature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p:nvPr/>
        </p:nvSpPr>
        <p:spPr>
          <a:xfrm>
            <a:off x="540000" y="1116000"/>
            <a:ext cx="10977480" cy="485856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1800" spc="-1" strike="noStrike">
                <a:solidFill>
                  <a:srgbClr val="c9211e"/>
                </a:solidFill>
                <a:latin typeface="Lato"/>
                <a:ea typeface="DejaVu Sans"/>
              </a:rPr>
              <a:t>ANSWER: </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1. Vignette does not have a plot. </a:t>
            </a:r>
            <a:r>
              <a:rPr b="0" lang="en-PH" sz="2400" spc="-1" strike="noStrike">
                <a:solidFill>
                  <a:srgbClr val="c9211e"/>
                </a:solidFill>
                <a:latin typeface="Lato"/>
                <a:ea typeface="DejaVu Sans"/>
              </a:rPr>
              <a:t> T</a:t>
            </a:r>
            <a:endParaRPr b="0" lang="en-PH" sz="2400" spc="-1" strike="noStrike">
              <a:latin typeface="Arial"/>
            </a:endParaRPr>
          </a:p>
          <a:p>
            <a:pPr>
              <a:lnSpc>
                <a:spcPct val="200000"/>
              </a:lnSpc>
              <a:buNone/>
            </a:pPr>
            <a:r>
              <a:rPr b="0" lang="en-PH" sz="1800" spc="-1" strike="noStrike">
                <a:solidFill>
                  <a:srgbClr val="000000"/>
                </a:solidFill>
                <a:latin typeface="Lato"/>
                <a:ea typeface="DejaVu Sans"/>
              </a:rPr>
              <a:t>2. Descriptive essay does not aim to paint an image that is vivid. </a:t>
            </a:r>
            <a:r>
              <a:rPr b="0" lang="en-PH" sz="2400" spc="-1" strike="noStrike">
                <a:solidFill>
                  <a:srgbClr val="c9211e"/>
                </a:solidFill>
                <a:latin typeface="Lato"/>
                <a:ea typeface="DejaVu Sans"/>
              </a:rPr>
              <a:t>F</a:t>
            </a:r>
            <a:endParaRPr b="0" lang="en-PH" sz="2400" spc="-1" strike="noStrike">
              <a:latin typeface="Arial"/>
            </a:endParaRPr>
          </a:p>
          <a:p>
            <a:pPr>
              <a:lnSpc>
                <a:spcPct val="200000"/>
              </a:lnSpc>
              <a:buNone/>
            </a:pPr>
            <a:r>
              <a:rPr b="0" lang="en-PH" sz="1800" spc="-1" strike="noStrike">
                <a:solidFill>
                  <a:srgbClr val="000000"/>
                </a:solidFill>
                <a:latin typeface="Lato"/>
                <a:ea typeface="DejaVu Sans"/>
              </a:rPr>
              <a:t>3. Vignette is a well-written sketch of a person or a descriptive scene.</a:t>
            </a:r>
            <a:r>
              <a:rPr b="0" lang="en-PH" sz="2400" spc="-1" strike="noStrike">
                <a:solidFill>
                  <a:srgbClr val="c9211e"/>
                </a:solidFill>
                <a:latin typeface="Lato"/>
                <a:ea typeface="DejaVu Sans"/>
              </a:rPr>
              <a:t> T</a:t>
            </a:r>
            <a:endParaRPr b="0" lang="en-PH" sz="2400" spc="-1" strike="noStrike">
              <a:latin typeface="Arial"/>
            </a:endParaRPr>
          </a:p>
          <a:p>
            <a:pPr>
              <a:lnSpc>
                <a:spcPct val="200000"/>
              </a:lnSpc>
              <a:buNone/>
            </a:pPr>
            <a:r>
              <a:rPr b="0" lang="en-PH" sz="1800" spc="-1" strike="noStrike">
                <a:solidFill>
                  <a:srgbClr val="000000"/>
                </a:solidFill>
                <a:latin typeface="Lato"/>
                <a:ea typeface="DejaVu Sans"/>
              </a:rPr>
              <a:t>4. In descriptive essay, time does not pass but it describes a moment in time. </a:t>
            </a:r>
            <a:r>
              <a:rPr b="0" lang="en-PH" sz="2400" spc="-1" strike="noStrike">
                <a:solidFill>
                  <a:srgbClr val="c9211e"/>
                </a:solidFill>
                <a:latin typeface="Lato"/>
                <a:ea typeface="DejaVu Sans"/>
              </a:rPr>
              <a:t>F</a:t>
            </a:r>
            <a:endParaRPr b="0" lang="en-PH" sz="2400" spc="-1" strike="noStrike">
              <a:latin typeface="Arial"/>
            </a:endParaRPr>
          </a:p>
          <a:p>
            <a:pPr>
              <a:lnSpc>
                <a:spcPct val="200000"/>
              </a:lnSpc>
              <a:buNone/>
            </a:pPr>
            <a:r>
              <a:rPr b="0" lang="en-PH" sz="1800" spc="-1" strike="noStrike">
                <a:solidFill>
                  <a:srgbClr val="000000"/>
                </a:solidFill>
                <a:latin typeface="Lato"/>
                <a:ea typeface="DejaVu Sans"/>
              </a:rPr>
              <a:t>5. Descriptive essay has the main objective of qualities of the person, object, or experience.</a:t>
            </a:r>
            <a:r>
              <a:rPr b="0" lang="en-PH" sz="2400" spc="-1" strike="noStrike">
                <a:solidFill>
                  <a:srgbClr val="c9211e"/>
                </a:solidFill>
                <a:latin typeface="Lato"/>
                <a:ea typeface="DejaVu Sans"/>
              </a:rPr>
              <a:t> T</a:t>
            </a:r>
            <a:endParaRPr b="0" lang="en-PH" sz="2400" spc="-1" strike="noStrike">
              <a:latin typeface="Arial"/>
            </a:endParaRPr>
          </a:p>
        </p:txBody>
      </p:sp>
      <p:sp>
        <p:nvSpPr>
          <p:cNvPr id="171" name="TextBox 26"/>
          <p:cNvSpPr/>
          <p:nvPr/>
        </p:nvSpPr>
        <p:spPr>
          <a:xfrm>
            <a:off x="519840" y="145080"/>
            <a:ext cx="10422000" cy="637200"/>
          </a:xfrm>
          <a:prstGeom prst="rect">
            <a:avLst/>
          </a:prstGeom>
          <a:noFill/>
          <a:ln w="0">
            <a:noFill/>
          </a:ln>
        </p:spPr>
        <p:style>
          <a:lnRef idx="0"/>
          <a:fillRef idx="0"/>
          <a:effectRef idx="0"/>
          <a:fontRef idx="minor"/>
        </p:style>
      </p:sp>
      <p:sp>
        <p:nvSpPr>
          <p:cNvPr id="172" name="TextBox 27"/>
          <p:cNvSpPr/>
          <p:nvPr/>
        </p:nvSpPr>
        <p:spPr>
          <a:xfrm>
            <a:off x="360000" y="360000"/>
            <a:ext cx="808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Life Lessons from Literature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540000" y="1188000"/>
            <a:ext cx="10977480" cy="48585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283"/>
              </a:spcBef>
              <a:spcAft>
                <a:spcPts val="283"/>
              </a:spcAft>
              <a:buNone/>
            </a:pPr>
            <a:r>
              <a:rPr b="1" lang="en-PH" sz="1800" spc="-1" strike="noStrike">
                <a:solidFill>
                  <a:srgbClr val="000000"/>
                </a:solidFill>
                <a:latin typeface="Lato"/>
                <a:ea typeface="DejaVu Sans"/>
              </a:rPr>
              <a:t>Vignette</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vignette is a short, well-written sketch of a person or a descriptive scene.</a:t>
            </a:r>
            <a:endParaRPr b="0" lang="en-PH" sz="1800" spc="-1" strike="noStrike">
              <a:latin typeface="Arial"/>
            </a:endParaRPr>
          </a:p>
          <a:p>
            <a:pPr algn="just">
              <a:lnSpc>
                <a:spcPct val="150000"/>
              </a:lnSpc>
              <a:spcBef>
                <a:spcPts val="283"/>
              </a:spcBef>
              <a:spcAft>
                <a:spcPts val="283"/>
              </a:spcAft>
              <a:buNone/>
            </a:pPr>
            <a:r>
              <a:rPr b="1" lang="en-PH" sz="1800" spc="-1" strike="noStrike">
                <a:solidFill>
                  <a:srgbClr val="000000"/>
                </a:solidFill>
                <a:latin typeface="Lato"/>
                <a:ea typeface="DejaVu Sans"/>
              </a:rPr>
              <a:t>Features of a Vignette</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It does not have a plot that would make it a story, but it focuses on the description of a person or a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scene as its essence is the description of the scene or character.</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vignette may have a theme or idea of its own that it wants to convey.</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some cases, a vignette is a short descriptive passage within an essay or a short scene in a larger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story.</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It gives more visual context to a character, place, or event.</a:t>
            </a:r>
            <a:endParaRPr b="0" lang="en-PH" sz="1800" spc="-1" strike="noStrike">
              <a:latin typeface="Arial"/>
            </a:endParaRPr>
          </a:p>
          <a:p>
            <a:pPr algn="just">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Time does not pass in a vignette; it describes a moment in time.</a:t>
            </a:r>
            <a:endParaRPr b="0" lang="en-PH" sz="1800" spc="-1" strike="noStrike">
              <a:latin typeface="Arial"/>
            </a:endParaRPr>
          </a:p>
        </p:txBody>
      </p:sp>
      <p:sp>
        <p:nvSpPr>
          <p:cNvPr id="126" name="TextBox 1"/>
          <p:cNvSpPr/>
          <p:nvPr/>
        </p:nvSpPr>
        <p:spPr>
          <a:xfrm>
            <a:off x="519840" y="145080"/>
            <a:ext cx="10422000" cy="637200"/>
          </a:xfrm>
          <a:prstGeom prst="rect">
            <a:avLst/>
          </a:prstGeom>
          <a:noFill/>
          <a:ln w="0">
            <a:noFill/>
          </a:ln>
        </p:spPr>
        <p:style>
          <a:lnRef idx="0"/>
          <a:fillRef idx="0"/>
          <a:effectRef idx="0"/>
          <a:fontRef idx="minor"/>
        </p:style>
      </p:sp>
      <p:sp>
        <p:nvSpPr>
          <p:cNvPr id="127" name="TextBox 2"/>
          <p:cNvSpPr/>
          <p:nvPr/>
        </p:nvSpPr>
        <p:spPr>
          <a:xfrm>
            <a:off x="360000" y="360000"/>
            <a:ext cx="808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Life Lessons from Literature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540000" y="1188000"/>
            <a:ext cx="10977480" cy="48585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1800" spc="-1" strike="noStrike">
                <a:solidFill>
                  <a:srgbClr val="000000"/>
                </a:solidFill>
                <a:latin typeface="Lato"/>
                <a:ea typeface="DejaVu Sans"/>
              </a:rPr>
              <a:t>Descriptive Essay</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descriptive essay is a genre of an essay that has the main objective of relating the unique qualities of the person, object, location, or experience in a vivid and comprehensive way.</a:t>
            </a:r>
            <a:endParaRPr b="0" lang="en-PH" sz="1800" spc="-1" strike="noStrike">
              <a:latin typeface="Arial"/>
            </a:endParaRPr>
          </a:p>
          <a:p>
            <a:pPr>
              <a:lnSpc>
                <a:spcPct val="150000"/>
              </a:lnSpc>
              <a:buNone/>
            </a:pPr>
            <a:r>
              <a:rPr b="1" lang="en-PH" sz="1800" spc="-1" strike="noStrike">
                <a:solidFill>
                  <a:srgbClr val="000000"/>
                </a:solidFill>
                <a:latin typeface="Lato"/>
                <a:ea typeface="DejaVu Sans"/>
              </a:rPr>
              <a:t>Features of a Descriptive Essay</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descriptive essay may include descriptions, opinions, comparisons, personal perceptions, and sensory perceptions (touch, taste, smell, hearing, and sight).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Its writing style is expressive, and it aims to paint an image that is vivid and moving in the mind of the reader.</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essay generally includes an introduction, body, and conclusion centered on a chosen theme.</a:t>
            </a:r>
            <a:endParaRPr b="0" lang="en-PH" sz="1800" spc="-1" strike="noStrike">
              <a:latin typeface="Arial"/>
            </a:endParaRPr>
          </a:p>
          <a:p>
            <a:pPr>
              <a:lnSpc>
                <a:spcPct val="100000"/>
              </a:lnSpc>
              <a:buNone/>
            </a:pPr>
            <a:endParaRPr b="0" lang="en-PH" sz="1800" spc="-1" strike="noStrike">
              <a:latin typeface="Arial"/>
            </a:endParaRPr>
          </a:p>
          <a:p>
            <a:pPr algn="r">
              <a:lnSpc>
                <a:spcPct val="100000"/>
              </a:lnSpc>
              <a:buNone/>
            </a:pPr>
            <a:r>
              <a:rPr b="0" i="1" lang="en-PH" sz="1800" spc="-1" strike="noStrike">
                <a:solidFill>
                  <a:srgbClr val="000000"/>
                </a:solidFill>
                <a:latin typeface="Lato"/>
                <a:ea typeface="DejaVu Sans"/>
              </a:rPr>
              <a:t>Source: Willis, Devon. “Characteristics of a Descriptive Essay.” April 27, 2021.</a:t>
            </a:r>
            <a:endParaRPr b="0" lang="en-PH" sz="1800" spc="-1" strike="noStrike">
              <a:latin typeface="Arial"/>
            </a:endParaRPr>
          </a:p>
          <a:p>
            <a:pPr algn="r">
              <a:lnSpc>
                <a:spcPct val="100000"/>
              </a:lnSpc>
              <a:buNone/>
            </a:pPr>
            <a:r>
              <a:rPr b="0" i="1" lang="en-PH" sz="1800" spc="-1" strike="noStrike">
                <a:solidFill>
                  <a:srgbClr val="000000"/>
                </a:solidFill>
                <a:latin typeface="Lato"/>
                <a:ea typeface="DejaVu Sans"/>
              </a:rPr>
              <a:t>https://classroom.synonym.com/characteristics-descriptive-essay-8743983.html.</a:t>
            </a:r>
            <a:endParaRPr b="0" lang="en-PH" sz="1800" spc="-1" strike="noStrike">
              <a:latin typeface="Arial"/>
            </a:endParaRPr>
          </a:p>
        </p:txBody>
      </p:sp>
      <p:sp>
        <p:nvSpPr>
          <p:cNvPr id="129" name="TextBox 3"/>
          <p:cNvSpPr/>
          <p:nvPr/>
        </p:nvSpPr>
        <p:spPr>
          <a:xfrm>
            <a:off x="519840" y="145080"/>
            <a:ext cx="10422000" cy="637200"/>
          </a:xfrm>
          <a:prstGeom prst="rect">
            <a:avLst/>
          </a:prstGeom>
          <a:noFill/>
          <a:ln w="0">
            <a:noFill/>
          </a:ln>
        </p:spPr>
        <p:style>
          <a:lnRef idx="0"/>
          <a:fillRef idx="0"/>
          <a:effectRef idx="0"/>
          <a:fontRef idx="minor"/>
        </p:style>
      </p:sp>
      <p:sp>
        <p:nvSpPr>
          <p:cNvPr id="130" name="TextBox 4"/>
          <p:cNvSpPr/>
          <p:nvPr/>
        </p:nvSpPr>
        <p:spPr>
          <a:xfrm>
            <a:off x="360000" y="360000"/>
            <a:ext cx="808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Life Lessons from Literature</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540000" y="1188000"/>
            <a:ext cx="10977480" cy="4858560"/>
          </a:xfrm>
          <a:prstGeom prst="rect">
            <a:avLst/>
          </a:prstGeom>
          <a:noFill/>
          <a:ln w="0">
            <a:noFill/>
          </a:ln>
        </p:spPr>
        <p:style>
          <a:lnRef idx="0"/>
          <a:fillRef idx="0"/>
          <a:effectRef idx="0"/>
          <a:fontRef idx="minor"/>
        </p:style>
        <p:txBody>
          <a:bodyPr lIns="90000" rIns="90000" tIns="45000" bIns="45000" anchor="ctr">
            <a:noAutofit/>
          </a:bodyPr>
          <a:p>
            <a:pPr algn="ctr">
              <a:lnSpc>
                <a:spcPct val="150000"/>
              </a:lnSpc>
              <a:buNone/>
            </a:pPr>
            <a:r>
              <a:rPr b="1" lang="en-PH" sz="2000" spc="-1" strike="noStrike">
                <a:solidFill>
                  <a:srgbClr val="000000"/>
                </a:solidFill>
                <a:latin typeface="Lato"/>
                <a:ea typeface="DejaVu Sans"/>
              </a:rPr>
              <a:t>Looking Through the Eyes of a Courageous</a:t>
            </a:r>
            <a:endParaRPr b="0" lang="en-PH" sz="2000" spc="-1" strike="noStrike">
              <a:latin typeface="Arial"/>
            </a:endParaRPr>
          </a:p>
          <a:p>
            <a:pPr algn="ctr">
              <a:lnSpc>
                <a:spcPct val="150000"/>
              </a:lnSpc>
              <a:buNone/>
            </a:pPr>
            <a:r>
              <a:rPr b="1" lang="en-PH" sz="2000" spc="-1" strike="noStrike">
                <a:solidFill>
                  <a:srgbClr val="000000"/>
                </a:solidFill>
                <a:latin typeface="Lato"/>
                <a:ea typeface="DejaVu Sans"/>
              </a:rPr>
              <a:t>Woman: a Junior’s Perspective</a:t>
            </a:r>
            <a:endParaRPr b="0" lang="en-PH" sz="2000" spc="-1" strike="noStrike">
              <a:latin typeface="Arial"/>
            </a:endParaRPr>
          </a:p>
          <a:p>
            <a:pPr algn="ctr">
              <a:lnSpc>
                <a:spcPct val="150000"/>
              </a:lnSpc>
              <a:buNone/>
            </a:pPr>
            <a:r>
              <a:rPr b="0" lang="en-PH" sz="1800" spc="-1" strike="noStrike">
                <a:solidFill>
                  <a:srgbClr val="000000"/>
                </a:solidFill>
                <a:latin typeface="Lato"/>
                <a:ea typeface="DejaVu Sans"/>
              </a:rPr>
              <a:t>Carolina Talavera-Gonzales</a:t>
            </a:r>
            <a:endParaRPr b="0" lang="en-PH" sz="1800" spc="-1" strike="noStrike">
              <a:latin typeface="Arial"/>
            </a:endParaRPr>
          </a:p>
          <a:p>
            <a:pPr algn="ctr">
              <a:lnSpc>
                <a:spcPct val="150000"/>
              </a:lnSpc>
              <a:buNone/>
            </a:pPr>
            <a:endParaRPr b="0" lang="en-PH" sz="1800" spc="-1" strike="noStrike">
              <a:latin typeface="Arial"/>
            </a:endParaRPr>
          </a:p>
          <a:p>
            <a:pPr algn="ctr">
              <a:lnSpc>
                <a:spcPct val="150000"/>
              </a:lnSpc>
              <a:buNone/>
            </a:pPr>
            <a:endParaRPr b="0" lang="en-PH" sz="1800" spc="-1" strike="noStrike">
              <a:latin typeface="Arial"/>
            </a:endParaRPr>
          </a:p>
          <a:p>
            <a:pPr algn="ctr">
              <a:lnSpc>
                <a:spcPct val="150000"/>
              </a:lnSpc>
              <a:buNone/>
            </a:pPr>
            <a:r>
              <a:rPr b="0" i="1" lang="en-PH" sz="1800" spc="-1" strike="noStrike">
                <a:solidFill>
                  <a:srgbClr val="000000"/>
                </a:solidFill>
                <a:latin typeface="Lato"/>
                <a:ea typeface="DejaVu Sans"/>
              </a:rPr>
              <a:t>Our Youth we can have time but today</a:t>
            </a:r>
            <a:endParaRPr b="0" lang="en-PH" sz="1800" spc="-1" strike="noStrike">
              <a:latin typeface="Arial"/>
            </a:endParaRPr>
          </a:p>
          <a:p>
            <a:pPr algn="ctr">
              <a:lnSpc>
                <a:spcPct val="150000"/>
              </a:lnSpc>
              <a:buNone/>
            </a:pPr>
            <a:r>
              <a:rPr b="0" i="1" lang="en-PH" sz="1800" spc="-1" strike="noStrike">
                <a:solidFill>
                  <a:srgbClr val="000000"/>
                </a:solidFill>
                <a:latin typeface="Lato"/>
                <a:ea typeface="DejaVu Sans"/>
              </a:rPr>
              <a:t>We may always find time to grow old</a:t>
            </a:r>
            <a:endParaRPr b="0" lang="en-PH" sz="1800" spc="-1" strike="noStrike">
              <a:latin typeface="Arial"/>
            </a:endParaRPr>
          </a:p>
          <a:p>
            <a:pPr algn="ctr">
              <a:lnSpc>
                <a:spcPct val="150000"/>
              </a:lnSpc>
              <a:buNone/>
            </a:pPr>
            <a:r>
              <a:rPr b="0" lang="en-PH" sz="1800" spc="-1" strike="noStrike">
                <a:solidFill>
                  <a:srgbClr val="000000"/>
                </a:solidFill>
                <a:latin typeface="Lato"/>
                <a:ea typeface="DejaVu Sans"/>
              </a:rPr>
              <a:t>Bishop Berkeley</a:t>
            </a:r>
            <a:endParaRPr b="0" lang="en-PH" sz="1800" spc="-1" strike="noStrike">
              <a:latin typeface="Arial"/>
            </a:endParaRPr>
          </a:p>
        </p:txBody>
      </p:sp>
      <p:sp>
        <p:nvSpPr>
          <p:cNvPr id="132" name="TextBox 5"/>
          <p:cNvSpPr/>
          <p:nvPr/>
        </p:nvSpPr>
        <p:spPr>
          <a:xfrm>
            <a:off x="519840" y="145080"/>
            <a:ext cx="10422000" cy="637200"/>
          </a:xfrm>
          <a:prstGeom prst="rect">
            <a:avLst/>
          </a:prstGeom>
          <a:noFill/>
          <a:ln w="0">
            <a:noFill/>
          </a:ln>
        </p:spPr>
        <p:style>
          <a:lnRef idx="0"/>
          <a:fillRef idx="0"/>
          <a:effectRef idx="0"/>
          <a:fontRef idx="minor"/>
        </p:style>
      </p:sp>
      <p:sp>
        <p:nvSpPr>
          <p:cNvPr id="133" name="TextBox 6"/>
          <p:cNvSpPr/>
          <p:nvPr/>
        </p:nvSpPr>
        <p:spPr>
          <a:xfrm>
            <a:off x="360000" y="360000"/>
            <a:ext cx="808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Life Lessons from Literature</a:t>
            </a:r>
            <a:endParaRPr b="0" lang="en-PH" sz="3600" spc="-1" strike="noStrike">
              <a:latin typeface="Arial"/>
            </a:endParaRPr>
          </a:p>
        </p:txBody>
      </p:sp>
      <p:sp>
        <p:nvSpPr>
          <p:cNvPr id="134" name=""/>
          <p:cNvSpPr/>
          <p:nvPr/>
        </p:nvSpPr>
        <p:spPr>
          <a:xfrm>
            <a:off x="432000" y="1116000"/>
            <a:ext cx="392940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Example of descriptive essay: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540000" y="1404000"/>
            <a:ext cx="10977480" cy="4858560"/>
          </a:xfrm>
          <a:prstGeom prst="rect">
            <a:avLst/>
          </a:prstGeom>
          <a:noFill/>
          <a:ln w="0">
            <a:noFill/>
          </a:ln>
        </p:spPr>
        <p:style>
          <a:lnRef idx="0"/>
          <a:fillRef idx="0"/>
          <a:effectRef idx="0"/>
          <a:fontRef idx="minor"/>
        </p:style>
        <p:txBody>
          <a:bodyPr lIns="90000" rIns="90000" tIns="45000" bIns="45000" anchor="ctr">
            <a:noAutofit/>
          </a:bodyPr>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As we sat eating hamburger and French Fries in Jollibee that afternoon of April 8, 2006, Mom casually told me that she wishes to reach her 100th birthday, adding that President Estrada also wishes his mother who’s now 100 to reach 101.</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 have yet to see a woman who has manifested so much optimism and endurance for life despite all odds and trials that go with living.</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courage to grow old</a:t>
            </a:r>
            <a:r>
              <a:rPr b="0" lang="en-PH" sz="1800" spc="-1" strike="noStrike">
                <a:solidFill>
                  <a:srgbClr val="000000"/>
                </a:solidFill>
                <a:latin typeface="Lato"/>
                <a:ea typeface="€®Üæþ"/>
              </a:rPr>
              <a:t>—the most fitting </a:t>
            </a:r>
            <a:r>
              <a:rPr b="0" lang="en-PH" sz="1800" spc="-1" strike="noStrike">
                <a:solidFill>
                  <a:srgbClr val="000000"/>
                </a:solidFill>
                <a:latin typeface="Lato"/>
                <a:ea typeface="DejaVu Sans"/>
              </a:rPr>
              <a:t>descriptive phrase I can think of for my Mom as she, truly a living exemplar of courage had shown this quality during different periods of her life.</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What is it like to be this woman of courage who answers to an equally fitting name “Gloria”?</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Losing her father at an early age of three, she grew up and learned to be independent and strong as if to compensate for a missing father figure in the family.</a:t>
            </a:r>
            <a:endParaRPr b="0" lang="en-PH" sz="1800" spc="-1" strike="noStrike">
              <a:latin typeface="Arial"/>
            </a:endParaRPr>
          </a:p>
          <a:p>
            <a:pPr algn="just">
              <a:lnSpc>
                <a:spcPct val="115000"/>
              </a:lnSpc>
              <a:buNone/>
            </a:pPr>
            <a:r>
              <a:rPr b="0" lang="en-PH" sz="1800" spc="-1" strike="noStrike">
                <a:solidFill>
                  <a:srgbClr val="000000"/>
                </a:solidFill>
                <a:latin typeface="Lato"/>
                <a:ea typeface="€®Üæþ"/>
              </a:rPr>
              <a:t>	</a:t>
            </a:r>
            <a:r>
              <a:rPr b="0" lang="en-PH" sz="1800" spc="-1" strike="noStrike">
                <a:solidFill>
                  <a:srgbClr val="000000"/>
                </a:solidFill>
                <a:latin typeface="Lato"/>
                <a:ea typeface="€®Üæþ"/>
              </a:rPr>
              <a:t>	</a:t>
            </a:r>
            <a:r>
              <a:rPr b="0" lang="en-PH" sz="1800" spc="-1" strike="noStrike">
                <a:solidFill>
                  <a:srgbClr val="000000"/>
                </a:solidFill>
                <a:latin typeface="Lato"/>
                <a:ea typeface="€®Üæþ"/>
              </a:rPr>
              <a:t>	</a:t>
            </a:r>
            <a:r>
              <a:rPr b="0" lang="en-PH" sz="1800" spc="-1" strike="noStrike">
                <a:solidFill>
                  <a:srgbClr val="000000"/>
                </a:solidFill>
                <a:latin typeface="Lato"/>
                <a:ea typeface="€®Üæþ"/>
              </a:rPr>
              <a:t>Hard work is not a strange word for this indefatigable woman as can be gleaned in the way</a:t>
            </a:r>
            <a:endParaRPr b="0" lang="en-PH" sz="1800" spc="-1" strike="noStrike">
              <a:latin typeface="Arial"/>
            </a:endParaRPr>
          </a:p>
          <a:p>
            <a:pPr algn="just">
              <a:lnSpc>
                <a:spcPct val="115000"/>
              </a:lnSpc>
              <a:buNone/>
            </a:pPr>
            <a:r>
              <a:rPr b="0" lang="en-PH" sz="1800" spc="-1" strike="noStrike">
                <a:solidFill>
                  <a:srgbClr val="000000"/>
                </a:solidFill>
                <a:latin typeface="Lato"/>
                <a:ea typeface="€®Üæþ"/>
              </a:rPr>
              <a:t>she has lived her life.</a:t>
            </a:r>
            <a:endParaRPr b="0" lang="en-PH" sz="1800" spc="-1" strike="noStrike">
              <a:latin typeface="Arial"/>
            </a:endParaRPr>
          </a:p>
        </p:txBody>
      </p:sp>
      <p:sp>
        <p:nvSpPr>
          <p:cNvPr id="136" name="TextBox 8"/>
          <p:cNvSpPr/>
          <p:nvPr/>
        </p:nvSpPr>
        <p:spPr>
          <a:xfrm>
            <a:off x="519840" y="145080"/>
            <a:ext cx="10422000" cy="637200"/>
          </a:xfrm>
          <a:prstGeom prst="rect">
            <a:avLst/>
          </a:prstGeom>
          <a:noFill/>
          <a:ln w="0">
            <a:noFill/>
          </a:ln>
        </p:spPr>
        <p:style>
          <a:lnRef idx="0"/>
          <a:fillRef idx="0"/>
          <a:effectRef idx="0"/>
          <a:fontRef idx="minor"/>
        </p:style>
      </p:sp>
      <p:sp>
        <p:nvSpPr>
          <p:cNvPr id="137" name="TextBox 9"/>
          <p:cNvSpPr/>
          <p:nvPr/>
        </p:nvSpPr>
        <p:spPr>
          <a:xfrm>
            <a:off x="360000" y="144000"/>
            <a:ext cx="808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Life Lessons from Literature</a:t>
            </a:r>
            <a:endParaRPr b="0" lang="en-PH" sz="3600" spc="-1" strike="noStrike">
              <a:latin typeface="Arial"/>
            </a:endParaRPr>
          </a:p>
        </p:txBody>
      </p:sp>
      <p:sp>
        <p:nvSpPr>
          <p:cNvPr id="138" name=""/>
          <p:cNvSpPr txBox="1"/>
          <p:nvPr/>
        </p:nvSpPr>
        <p:spPr>
          <a:xfrm>
            <a:off x="3060000" y="972000"/>
            <a:ext cx="6139440" cy="810000"/>
          </a:xfrm>
          <a:prstGeom prst="rect">
            <a:avLst/>
          </a:prstGeom>
          <a:noFill/>
          <a:ln w="0">
            <a:noFill/>
          </a:ln>
        </p:spPr>
        <p:txBody>
          <a:bodyPr lIns="90000" rIns="90000" tIns="45000" bIns="45000" anchor="t">
            <a:noAutofit/>
          </a:bodyPr>
          <a:p>
            <a:pPr algn="ctr">
              <a:buNone/>
            </a:pPr>
            <a:r>
              <a:rPr b="1" lang="en-PH" sz="2000" spc="-1" strike="noStrike">
                <a:solidFill>
                  <a:srgbClr val="000000"/>
                </a:solidFill>
                <a:latin typeface="Lato"/>
                <a:ea typeface="DejaVu Sans"/>
              </a:rPr>
              <a:t>Looking Through the Eyes of a Courageous</a:t>
            </a:r>
            <a:endParaRPr b="0" lang="en-PH" sz="2000" spc="-1" strike="noStrike">
              <a:latin typeface="Arial"/>
            </a:endParaRPr>
          </a:p>
          <a:p>
            <a:pPr algn="ctr">
              <a:buNone/>
            </a:pPr>
            <a:r>
              <a:rPr b="1" lang="en-PH" sz="2000" spc="-1" strike="noStrike">
                <a:solidFill>
                  <a:srgbClr val="000000"/>
                </a:solidFill>
                <a:latin typeface="Lato"/>
                <a:ea typeface="DejaVu Sans"/>
              </a:rPr>
              <a:t>Woman: a Junior’s Perspective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612000" y="1548000"/>
            <a:ext cx="10977480" cy="4858560"/>
          </a:xfrm>
          <a:prstGeom prst="rect">
            <a:avLst/>
          </a:prstGeom>
          <a:noFill/>
          <a:ln w="0">
            <a:noFill/>
          </a:ln>
        </p:spPr>
        <p:style>
          <a:lnRef idx="0"/>
          <a:fillRef idx="0"/>
          <a:effectRef idx="0"/>
          <a:fontRef idx="minor"/>
        </p:style>
        <p:txBody>
          <a:bodyPr lIns="90000" rIns="90000" tIns="45000" bIns="45000" anchor="ctr">
            <a:noAutofit/>
          </a:bodyPr>
          <a:p>
            <a:pPr algn="just">
              <a:lnSpc>
                <a:spcPct val="115000"/>
              </a:lnSpc>
              <a:spcBef>
                <a:spcPts val="1134"/>
              </a:spcBef>
              <a:spcAft>
                <a:spcPts val="1134"/>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During the pre-war days, she bought raw balut and penoy eggs from Pateros, cooked and sold them at the footbridge at Paco, Manila. Upon the arrival of the American G.I.s she did the washing of heavy G.I. pants at the expansive Tarlac River. During the post-war days, she cut and harvested banana leaves and sold them at the Tarlac town market. All these may seem to be light for a normal adult, but not for a teenager nor to this hard working teener crossing daily the wide Tarlac River all through summer and rainy seasons in order to study at Tarlac High School and still emerging as the top writer in a high school writing contest in search for the editorial staff of the high school organ.</a:t>
            </a:r>
            <a:endParaRPr b="0" lang="en-PH" sz="1800" spc="-1" strike="noStrike">
              <a:latin typeface="Arial"/>
              <a:ea typeface="PingFang SC"/>
            </a:endParaRPr>
          </a:p>
          <a:p>
            <a:pPr algn="just">
              <a:lnSpc>
                <a:spcPct val="115000"/>
              </a:lnSpc>
              <a:spcBef>
                <a:spcPts val="1134"/>
              </a:spcBef>
              <a:spcAft>
                <a:spcPts val="1134"/>
              </a:spcAft>
              <a:buNone/>
            </a:pPr>
            <a:r>
              <a:rPr b="0" lang="en-PH" sz="1800" spc="-1" strike="noStrike">
                <a:solidFill>
                  <a:srgbClr val="000000"/>
                </a:solidFill>
                <a:latin typeface="Lato"/>
                <a:ea typeface="€®Üæþ"/>
              </a:rPr>
              <a:t>	</a:t>
            </a:r>
            <a:r>
              <a:rPr b="0" lang="en-PH" sz="1800" spc="-1" strike="noStrike">
                <a:solidFill>
                  <a:srgbClr val="000000"/>
                </a:solidFill>
                <a:latin typeface="Lato"/>
                <a:ea typeface="€®Üæþ"/>
              </a:rPr>
              <a:t>	</a:t>
            </a:r>
            <a:r>
              <a:rPr b="0" lang="en-PH" sz="1800" spc="-1" strike="noStrike">
                <a:solidFill>
                  <a:srgbClr val="000000"/>
                </a:solidFill>
                <a:latin typeface="Lato"/>
                <a:ea typeface="€®Üæþ"/>
              </a:rPr>
              <a:t>	</a:t>
            </a:r>
            <a:r>
              <a:rPr b="0" lang="en-PH" sz="1800" spc="-1" strike="noStrike">
                <a:solidFill>
                  <a:srgbClr val="000000"/>
                </a:solidFill>
                <a:latin typeface="Lato"/>
                <a:ea typeface="€®Üæþ"/>
              </a:rPr>
              <a:t>In College, she found employment after high school graduation as a sales lady at the Wellington Department Store, Escolta where she won third prize for garnering the biggest sale in shoes and bags. While working at the National Development Company as typist in its Audit Department, she studied nights at the Far Eastern University and took an AB English course, but then suddenly got sick and had to be hospitalized for ten months at the Quezon Institute.</a:t>
            </a:r>
            <a:endParaRPr b="0" lang="en-PH" sz="1800" spc="-1" strike="noStrike">
              <a:latin typeface="Arial"/>
              <a:ea typeface="PingFang SC"/>
            </a:endParaRPr>
          </a:p>
        </p:txBody>
      </p:sp>
      <p:sp>
        <p:nvSpPr>
          <p:cNvPr id="140" name="TextBox 10"/>
          <p:cNvSpPr/>
          <p:nvPr/>
        </p:nvSpPr>
        <p:spPr>
          <a:xfrm>
            <a:off x="519840" y="145080"/>
            <a:ext cx="10422000" cy="637200"/>
          </a:xfrm>
          <a:prstGeom prst="rect">
            <a:avLst/>
          </a:prstGeom>
          <a:noFill/>
          <a:ln w="0">
            <a:noFill/>
          </a:ln>
        </p:spPr>
        <p:style>
          <a:lnRef idx="0"/>
          <a:fillRef idx="0"/>
          <a:effectRef idx="0"/>
          <a:fontRef idx="minor"/>
        </p:style>
      </p:sp>
      <p:sp>
        <p:nvSpPr>
          <p:cNvPr id="141" name="TextBox 11"/>
          <p:cNvSpPr/>
          <p:nvPr/>
        </p:nvSpPr>
        <p:spPr>
          <a:xfrm>
            <a:off x="360000" y="360000"/>
            <a:ext cx="808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Life Lessons from Literature</a:t>
            </a:r>
            <a:endParaRPr b="0" lang="en-PH" sz="3600" spc="-1" strike="noStrike">
              <a:latin typeface="Arial"/>
            </a:endParaRPr>
          </a:p>
        </p:txBody>
      </p:sp>
      <p:sp>
        <p:nvSpPr>
          <p:cNvPr id="142" name=""/>
          <p:cNvSpPr txBox="1"/>
          <p:nvPr/>
        </p:nvSpPr>
        <p:spPr>
          <a:xfrm>
            <a:off x="3060000" y="1080000"/>
            <a:ext cx="6139440" cy="810000"/>
          </a:xfrm>
          <a:prstGeom prst="rect">
            <a:avLst/>
          </a:prstGeom>
          <a:noFill/>
          <a:ln w="0">
            <a:noFill/>
          </a:ln>
        </p:spPr>
        <p:txBody>
          <a:bodyPr lIns="90000" rIns="90000" tIns="45000" bIns="45000" anchor="t">
            <a:noAutofit/>
          </a:bodyPr>
          <a:p>
            <a:pPr algn="ctr">
              <a:buNone/>
            </a:pPr>
            <a:r>
              <a:rPr b="1" lang="en-PH" sz="2000" spc="-1" strike="noStrike">
                <a:solidFill>
                  <a:srgbClr val="000000"/>
                </a:solidFill>
                <a:latin typeface="Lato"/>
                <a:ea typeface="DejaVu Sans"/>
              </a:rPr>
              <a:t>Looking Through the Eyes of a Courageous</a:t>
            </a:r>
            <a:endParaRPr b="0" lang="en-PH" sz="2000" spc="-1" strike="noStrike">
              <a:latin typeface="Arial"/>
            </a:endParaRPr>
          </a:p>
          <a:p>
            <a:pPr algn="ctr">
              <a:buNone/>
            </a:pPr>
            <a:r>
              <a:rPr b="1" lang="en-PH" sz="2000" spc="-1" strike="noStrike">
                <a:solidFill>
                  <a:srgbClr val="000000"/>
                </a:solidFill>
                <a:latin typeface="Lato"/>
                <a:ea typeface="DejaVu Sans"/>
              </a:rPr>
              <a:t>Woman: a Junior’s Perspective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540000" y="1656000"/>
            <a:ext cx="10977480" cy="4858560"/>
          </a:xfrm>
          <a:prstGeom prst="rect">
            <a:avLst/>
          </a:prstGeom>
          <a:noFill/>
          <a:ln w="0">
            <a:noFill/>
          </a:ln>
        </p:spPr>
        <p:style>
          <a:lnRef idx="0"/>
          <a:fillRef idx="0"/>
          <a:effectRef idx="0"/>
          <a:fontRef idx="minor"/>
        </p:style>
        <p:txBody>
          <a:bodyPr lIns="90000" rIns="90000" tIns="45000" bIns="45000" anchor="ctr">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She married my father at 26 and bore eight children in a span of ten years. Doesn’t that too show courage (as I now recall and imagine the labor pains she had to go through for eight times, almost every year)? I am the third child.</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My Mom was a working mother—working as part of the Secretarial Staff of Joaquin Cunanan and Co. for eight hours and upon reaching home, also continuing her role as a working mother as she then performed household chores.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What lessons in life did I learn from this woman of courage? I learned “courage” from her; she didn’t lecture about courage and how to endure living in our world full of sorrows, pain and problems. She has lived it and has set a model for me to follow. She has endured life sorrows with a brave heart—she is one of the few I consider with a brave heart.</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p:txBody>
      </p:sp>
      <p:sp>
        <p:nvSpPr>
          <p:cNvPr id="144" name="TextBox 12"/>
          <p:cNvSpPr/>
          <p:nvPr/>
        </p:nvSpPr>
        <p:spPr>
          <a:xfrm>
            <a:off x="519840" y="145080"/>
            <a:ext cx="10422000" cy="637200"/>
          </a:xfrm>
          <a:prstGeom prst="rect">
            <a:avLst/>
          </a:prstGeom>
          <a:noFill/>
          <a:ln w="0">
            <a:noFill/>
          </a:ln>
        </p:spPr>
        <p:style>
          <a:lnRef idx="0"/>
          <a:fillRef idx="0"/>
          <a:effectRef idx="0"/>
          <a:fontRef idx="minor"/>
        </p:style>
      </p:sp>
      <p:sp>
        <p:nvSpPr>
          <p:cNvPr id="145" name="TextBox 13"/>
          <p:cNvSpPr/>
          <p:nvPr/>
        </p:nvSpPr>
        <p:spPr>
          <a:xfrm>
            <a:off x="360000" y="360000"/>
            <a:ext cx="808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Life Lessons from Literature</a:t>
            </a:r>
            <a:endParaRPr b="0" lang="en-PH" sz="3600" spc="-1" strike="noStrike">
              <a:latin typeface="Arial"/>
            </a:endParaRPr>
          </a:p>
        </p:txBody>
      </p:sp>
      <p:sp>
        <p:nvSpPr>
          <p:cNvPr id="146" name=""/>
          <p:cNvSpPr txBox="1"/>
          <p:nvPr/>
        </p:nvSpPr>
        <p:spPr>
          <a:xfrm>
            <a:off x="3060000" y="1080000"/>
            <a:ext cx="6139440" cy="810000"/>
          </a:xfrm>
          <a:prstGeom prst="rect">
            <a:avLst/>
          </a:prstGeom>
          <a:noFill/>
          <a:ln w="0">
            <a:noFill/>
          </a:ln>
        </p:spPr>
        <p:txBody>
          <a:bodyPr lIns="90000" rIns="90000" tIns="45000" bIns="45000" anchor="t">
            <a:noAutofit/>
          </a:bodyPr>
          <a:p>
            <a:pPr algn="ctr">
              <a:buNone/>
            </a:pPr>
            <a:r>
              <a:rPr b="1" lang="en-PH" sz="2000" spc="-1" strike="noStrike">
                <a:solidFill>
                  <a:srgbClr val="000000"/>
                </a:solidFill>
                <a:latin typeface="Lato"/>
                <a:ea typeface="DejaVu Sans"/>
              </a:rPr>
              <a:t>Looking Through the Eyes of a Courageous</a:t>
            </a:r>
            <a:endParaRPr b="0" lang="en-PH" sz="2000" spc="-1" strike="noStrike">
              <a:latin typeface="Arial"/>
            </a:endParaRPr>
          </a:p>
          <a:p>
            <a:pPr algn="ctr">
              <a:buNone/>
            </a:pPr>
            <a:r>
              <a:rPr b="1" lang="en-PH" sz="2000" spc="-1" strike="noStrike">
                <a:solidFill>
                  <a:srgbClr val="000000"/>
                </a:solidFill>
                <a:latin typeface="Lato"/>
                <a:ea typeface="DejaVu Sans"/>
              </a:rPr>
              <a:t>Woman: a Junior’s Perspective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540000" y="1620000"/>
            <a:ext cx="10977480" cy="4858560"/>
          </a:xfrm>
          <a:prstGeom prst="rect">
            <a:avLst/>
          </a:prstGeom>
          <a:noFill/>
          <a:ln w="0">
            <a:noFill/>
          </a:ln>
        </p:spPr>
        <p:style>
          <a:lnRef idx="0"/>
          <a:fillRef idx="0"/>
          <a:effectRef idx="0"/>
          <a:fontRef idx="minor"/>
        </p:style>
        <p:txBody>
          <a:bodyPr lIns="90000" rIns="90000" tIns="45000" bIns="45000" anchor="ctr">
            <a:noAutofit/>
          </a:bodyPr>
          <a:p>
            <a:pPr algn="just">
              <a:lnSpc>
                <a:spcPct val="15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She did cry like any woman or mortal does when in pain but after shedding tears would move on and not brood about miseries and problems in life. At times, I wonder where my indefatigable Mom gets all her strength and courage, though I know it is her faith that keeps her going.</a:t>
            </a:r>
            <a:endParaRPr b="0" lang="en-PH" sz="1800" spc="-1" strike="noStrike">
              <a:latin typeface="Arial"/>
              <a:ea typeface="PingFang SC"/>
            </a:endParaRPr>
          </a:p>
          <a:p>
            <a:pPr algn="just">
              <a:lnSpc>
                <a:spcPct val="15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Her courage to move on through life with all its joys and tears has been manifested in a variety of ways—the execution of her dual roles in the work place and at home; her returning back to school and studying in her 50s and taking subjects of her fancy; her moving on to the “greener pastures” (to the USA) in her 60s and working as a caregiver to senior citizens; her endless passion for writing that started from her high school days on to the present time and her standing tall after crying and surviving the trials and storms of life.</a:t>
            </a:r>
            <a:endParaRPr b="0" lang="en-PH" sz="1800" spc="-1" strike="noStrike">
              <a:latin typeface="Arial"/>
              <a:ea typeface="PingFang SC"/>
            </a:endParaRPr>
          </a:p>
        </p:txBody>
      </p:sp>
      <p:sp>
        <p:nvSpPr>
          <p:cNvPr id="148" name="TextBox 14"/>
          <p:cNvSpPr/>
          <p:nvPr/>
        </p:nvSpPr>
        <p:spPr>
          <a:xfrm>
            <a:off x="519840" y="145080"/>
            <a:ext cx="10422000" cy="637200"/>
          </a:xfrm>
          <a:prstGeom prst="rect">
            <a:avLst/>
          </a:prstGeom>
          <a:noFill/>
          <a:ln w="0">
            <a:noFill/>
          </a:ln>
        </p:spPr>
        <p:style>
          <a:lnRef idx="0"/>
          <a:fillRef idx="0"/>
          <a:effectRef idx="0"/>
          <a:fontRef idx="minor"/>
        </p:style>
      </p:sp>
      <p:sp>
        <p:nvSpPr>
          <p:cNvPr id="149" name="TextBox 15"/>
          <p:cNvSpPr/>
          <p:nvPr/>
        </p:nvSpPr>
        <p:spPr>
          <a:xfrm>
            <a:off x="360000" y="360000"/>
            <a:ext cx="808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Life Lessons from Literature</a:t>
            </a:r>
            <a:endParaRPr b="0" lang="en-PH" sz="3600" spc="-1" strike="noStrike">
              <a:latin typeface="Arial"/>
            </a:endParaRPr>
          </a:p>
        </p:txBody>
      </p:sp>
      <p:sp>
        <p:nvSpPr>
          <p:cNvPr id="150" name=""/>
          <p:cNvSpPr txBox="1"/>
          <p:nvPr/>
        </p:nvSpPr>
        <p:spPr>
          <a:xfrm>
            <a:off x="3060000" y="1152000"/>
            <a:ext cx="6139440" cy="810000"/>
          </a:xfrm>
          <a:prstGeom prst="rect">
            <a:avLst/>
          </a:prstGeom>
          <a:noFill/>
          <a:ln w="0">
            <a:noFill/>
          </a:ln>
        </p:spPr>
        <p:txBody>
          <a:bodyPr lIns="90000" rIns="90000" tIns="45000" bIns="45000" anchor="t">
            <a:noAutofit/>
          </a:bodyPr>
          <a:p>
            <a:pPr algn="ctr">
              <a:buNone/>
            </a:pPr>
            <a:r>
              <a:rPr b="1" lang="en-PH" sz="2000" spc="-1" strike="noStrike">
                <a:solidFill>
                  <a:srgbClr val="000000"/>
                </a:solidFill>
                <a:latin typeface="Lato"/>
                <a:ea typeface="DejaVu Sans"/>
              </a:rPr>
              <a:t>Looking Through the Eyes of a Courageous</a:t>
            </a:r>
            <a:endParaRPr b="0" lang="en-PH" sz="2000" spc="-1" strike="noStrike">
              <a:latin typeface="Arial"/>
            </a:endParaRPr>
          </a:p>
          <a:p>
            <a:pPr algn="ctr">
              <a:buNone/>
            </a:pPr>
            <a:r>
              <a:rPr b="1" lang="en-PH" sz="2000" spc="-1" strike="noStrike">
                <a:solidFill>
                  <a:srgbClr val="000000"/>
                </a:solidFill>
                <a:latin typeface="Lato"/>
                <a:ea typeface="DejaVu Sans"/>
              </a:rPr>
              <a:t>Woman: a Junior’s Perspective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540000" y="1512000"/>
            <a:ext cx="10977480" cy="4858560"/>
          </a:xfrm>
          <a:prstGeom prst="rect">
            <a:avLst/>
          </a:prstGeom>
          <a:noFill/>
          <a:ln w="0">
            <a:noFill/>
          </a:ln>
        </p:spPr>
        <p:style>
          <a:lnRef idx="0"/>
          <a:fillRef idx="0"/>
          <a:effectRef idx="0"/>
          <a:fontRef idx="minor"/>
        </p:style>
        <p:txBody>
          <a:bodyPr lIns="90000" rIns="90000" tIns="45000" bIns="45000" anchor="ctr">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Struggling through life, she may be likened to a sturdy ship floating through the gigantic waves of the sea and being battered by strong winds as storms pass by. The voyage may be tough, indeed, yet she would not and never surrender. I can vividly recall her presence of mind and her tough yet calm character as she dealt with life problems during the trying times when sicknesses visited my family and when conflicts and trials seemed to test her relationship with my father.</a:t>
            </a:r>
            <a:endParaRPr b="0" lang="en-PH" sz="1800" spc="-1" strike="noStrike">
              <a:latin typeface="Arial"/>
              <a:ea typeface="PingFang SC"/>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Hers was a hard life from the beginning and even on through her present senior days, yet she has never lost that pep for life and even wants to live a century!</a:t>
            </a:r>
            <a:endParaRPr b="0" lang="en-PH" sz="1800" spc="-1" strike="noStrike">
              <a:latin typeface="Arial"/>
              <a:ea typeface="PingFang SC"/>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As I think about her and marvel at the courage she has displayed all through these 78 years, I ask myself in retrospect—would I want to live a hundred years? When (or if ever) I reach 78, my Mom’s age now, maybe that’s the time I’d be able to answer that question.</a:t>
            </a:r>
            <a:endParaRPr b="0" lang="en-PH" sz="1800" spc="-1" strike="noStrike">
              <a:latin typeface="Arial"/>
              <a:ea typeface="PingFang SC"/>
            </a:endParaRPr>
          </a:p>
        </p:txBody>
      </p:sp>
      <p:sp>
        <p:nvSpPr>
          <p:cNvPr id="152" name="TextBox 16"/>
          <p:cNvSpPr/>
          <p:nvPr/>
        </p:nvSpPr>
        <p:spPr>
          <a:xfrm>
            <a:off x="519840" y="145080"/>
            <a:ext cx="10422000" cy="637200"/>
          </a:xfrm>
          <a:prstGeom prst="rect">
            <a:avLst/>
          </a:prstGeom>
          <a:noFill/>
          <a:ln w="0">
            <a:noFill/>
          </a:ln>
        </p:spPr>
        <p:style>
          <a:lnRef idx="0"/>
          <a:fillRef idx="0"/>
          <a:effectRef idx="0"/>
          <a:fontRef idx="minor"/>
        </p:style>
      </p:sp>
      <p:sp>
        <p:nvSpPr>
          <p:cNvPr id="153" name="TextBox 17"/>
          <p:cNvSpPr/>
          <p:nvPr/>
        </p:nvSpPr>
        <p:spPr>
          <a:xfrm>
            <a:off x="360000" y="360000"/>
            <a:ext cx="80820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600" spc="-1" strike="noStrike">
                <a:solidFill>
                  <a:srgbClr val="000000"/>
                </a:solidFill>
                <a:latin typeface="Montserrat Medium"/>
                <a:ea typeface="DejaVu Sans"/>
              </a:rPr>
              <a:t>Life Lessons from Literature</a:t>
            </a:r>
            <a:endParaRPr b="0" lang="en-PH" sz="3600" spc="-1" strike="noStrike">
              <a:latin typeface="Arial"/>
            </a:endParaRPr>
          </a:p>
        </p:txBody>
      </p:sp>
      <p:sp>
        <p:nvSpPr>
          <p:cNvPr id="154" name=""/>
          <p:cNvSpPr txBox="1"/>
          <p:nvPr/>
        </p:nvSpPr>
        <p:spPr>
          <a:xfrm>
            <a:off x="3060000" y="1152000"/>
            <a:ext cx="6139440" cy="810000"/>
          </a:xfrm>
          <a:prstGeom prst="rect">
            <a:avLst/>
          </a:prstGeom>
          <a:noFill/>
          <a:ln w="0">
            <a:noFill/>
          </a:ln>
        </p:spPr>
        <p:txBody>
          <a:bodyPr lIns="90000" rIns="90000" tIns="45000" bIns="45000" anchor="t">
            <a:noAutofit/>
          </a:bodyPr>
          <a:p>
            <a:pPr algn="ctr">
              <a:buNone/>
            </a:pPr>
            <a:r>
              <a:rPr b="1" lang="en-PH" sz="2000" spc="-1" strike="noStrike">
                <a:solidFill>
                  <a:srgbClr val="000000"/>
                </a:solidFill>
                <a:latin typeface="Lato"/>
                <a:ea typeface="DejaVu Sans"/>
              </a:rPr>
              <a:t>Looking Through the Eyes of a Courageous</a:t>
            </a:r>
            <a:endParaRPr b="0" lang="en-PH" sz="2000" spc="-1" strike="noStrike">
              <a:latin typeface="Arial"/>
            </a:endParaRPr>
          </a:p>
          <a:p>
            <a:pPr algn="ctr">
              <a:buNone/>
            </a:pPr>
            <a:r>
              <a:rPr b="1" lang="en-PH" sz="2000" spc="-1" strike="noStrike">
                <a:solidFill>
                  <a:srgbClr val="000000"/>
                </a:solidFill>
                <a:latin typeface="Lato"/>
                <a:ea typeface="DejaVu Sans"/>
              </a:rPr>
              <a:t>Woman: a Junior’s Perspective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2891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2023-07-10T17:44:37Z</dcterms:modified>
  <cp:revision>186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