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4.xml.rels" ContentType="application/vnd.openxmlformats-package.relationships+xml"/>
  <Override PartName="/ppt/slideMasters/_rels/slideMaster2.xml.rels" ContentType="application/vnd.openxmlformats-package.relationships+xml"/>
  <Override PartName="/ppt/slideMasters/_rels/slideMaster3.xml.rels" ContentType="application/vnd.openxmlformats-package.relationships+xml"/>
  <Override PartName="/ppt/slideMasters/_rels/slideMaster1.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media/image6.png" ContentType="image/png"/>
  <Override PartName="/ppt/media/image11.png" ContentType="image/png"/>
  <Override PartName="/ppt/media/image9.png" ContentType="image/png"/>
  <Override PartName="/ppt/media/image10.png" ContentType="image/png"/>
  <Override PartName="/ppt/media/image7.png" ContentType="image/png"/>
  <Override PartName="/ppt/media/image12.png" ContentType="image/png"/>
  <Override PartName="/ppt/media/image8.png" ContentType="image/png"/>
  <Override PartName="/ppt/media/image13.png" ContentType="image/png"/>
  <Override PartName="/ppt/media/image14.png" ContentType="image/png"/>
  <Override PartName="/ppt/media/image15.png" ContentType="image/png"/>
  <Override PartName="/ppt/media/image16.png" ContentType="image/png"/>
  <Override PartName="/ppt/presProps.xml" ContentType="application/vnd.openxmlformats-officedocument.presentationml.presPro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1.xml.rels" ContentType="application/vnd.openxmlformats-package.relationships+xml"/>
  <Override PartName="/ppt/slideLayouts/_rels/slideLayout46.xml.rels" ContentType="application/vnd.openxmlformats-package.relationships+xml"/>
  <Override PartName="/ppt/slideLayouts/_rels/slideLayout47.xml.rels" ContentType="application/vnd.openxmlformats-package.relationships+xml"/>
  <Override PartName="/ppt/slideLayouts/_rels/slideLayout40.xml.rels" ContentType="application/vnd.openxmlformats-package.relationships+xml"/>
  <Override PartName="/ppt/slideLayouts/_rels/slideLayout37.xml.rels" ContentType="application/vnd.openxmlformats-package.relationships+xml"/>
  <Override PartName="/ppt/slideLayouts/_rels/slideLayout36.xml.rels" ContentType="application/vnd.openxmlformats-package.relationships+xml"/>
  <Override PartName="/ppt/slideLayouts/_rels/slideLayout43.xml.rels" ContentType="application/vnd.openxmlformats-package.relationships+xml"/>
  <Override PartName="/ppt/slideLayouts/_rels/slideLayout8.xml.rels" ContentType="application/vnd.openxmlformats-package.relationships+xml"/>
  <Override PartName="/ppt/slideLayouts/_rels/slideLayout35.xml.rels" ContentType="application/vnd.openxmlformats-package.relationships+xml"/>
  <Override PartName="/ppt/slideLayouts/_rels/slideLayout42.xml.rels" ContentType="application/vnd.openxmlformats-package.relationships+xml"/>
  <Override PartName="/ppt/slideLayouts/_rels/slideLayout7.xml.rels" ContentType="application/vnd.openxmlformats-package.relationships+xml"/>
  <Override PartName="/ppt/slideLayouts/_rels/slideLayout34.xml.rels" ContentType="application/vnd.openxmlformats-package.relationships+xml"/>
  <Override PartName="/ppt/slideLayouts/_rels/slideLayout45.xml.rels" ContentType="application/vnd.openxmlformats-package.relationships+xml"/>
  <Override PartName="/ppt/slideLayouts/_rels/slideLayout41.xml.rels" ContentType="application/vnd.openxmlformats-package.relationships+xml"/>
  <Override PartName="/ppt/slideLayouts/_rels/slideLayout6.xml.rels" ContentType="application/vnd.openxmlformats-package.relationships+xml"/>
  <Override PartName="/ppt/slideLayouts/_rels/slideLayout33.xml.rels" ContentType="application/vnd.openxmlformats-package.relationships+xml"/>
  <Override PartName="/ppt/slideLayouts/_rels/slideLayout44.xml.rels" ContentType="application/vnd.openxmlformats-package.relationships+xml"/>
  <Override PartName="/ppt/slideLayouts/_rels/slideLayout9.xml.rels" ContentType="application/vnd.openxmlformats-package.relationships+xml"/>
  <Override PartName="/ppt/slideLayouts/_rels/slideLayout38.xml.rels" ContentType="application/vnd.openxmlformats-package.relationships+xml"/>
  <Override PartName="/ppt/slideLayouts/_rels/slideLayout25.xml.rels" ContentType="application/vnd.openxmlformats-package.relationships+xml"/>
  <Override PartName="/ppt/slideLayouts/_rels/slideLayout20.xml.rels" ContentType="application/vnd.openxmlformats-package.relationships+xml"/>
  <Override PartName="/ppt/slideLayouts/_rels/slideLayout3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8.xml.rels" ContentType="application/vnd.openxmlformats-package.relationships+xml"/>
  <Override PartName="/ppt/slideLayouts/_rels/slideLayout31.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48.xml.rels" ContentType="application/vnd.openxmlformats-package.relationships+xml"/>
  <Override PartName="/ppt/slideLayouts/_rels/slideLayout30.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10.xml.rels" ContentType="application/vnd.openxmlformats-package.relationships+xml"/>
  <Override PartName="/ppt/slideLayouts/_rels/slideLayout29.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48.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1.xml" ContentType="application/vnd.openxmlformats-officedocument.presentationml.slideLayout+xml"/>
  <Override PartName="/ppt/slideLayouts/slideLayout42.xml" ContentType="application/vnd.openxmlformats-officedocument.presentationml.slideLayout+xml"/>
  <Override PartName="/ppt/slideLayouts/slideLayout32.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43.xml" ContentType="application/vnd.openxmlformats-officedocument.presentationml.slideLayout+xml"/>
  <Override PartName="/ppt/slideLayouts/slideLayout33.xml" ContentType="application/vnd.openxmlformats-officedocument.presentationml.slideLayout+xml"/>
  <Override PartName="/ppt/slideLayouts/slideLayout11.xml" ContentType="application/vnd.openxmlformats-officedocument.presentationml.slideLayout+xml"/>
  <Override PartName="/ppt/slideLayouts/slideLayout3.xml" ContentType="application/vnd.openxmlformats-officedocument.presentationml.slideLayout+xml"/>
  <Override PartName="/ppt/slideLayouts/slideLayout44.xml" ContentType="application/vnd.openxmlformats-officedocument.presentationml.slideLayout+xml"/>
  <Override PartName="/ppt/slideLayouts/slideLayout34.xml" ContentType="application/vnd.openxmlformats-officedocument.presentationml.slideLayout+xml"/>
  <Override PartName="/ppt/slideLayouts/slideLayout12.xml" ContentType="application/vnd.openxmlformats-officedocument.presentationml.slideLayout+xml"/>
  <Override PartName="/ppt/slideLayouts/slideLayout5.xml" ContentType="application/vnd.openxmlformats-officedocument.presentationml.slideLayout+xml"/>
  <Override PartName="/ppt/slideLayouts/slideLayout46.xml" ContentType="application/vnd.openxmlformats-officedocument.presentationml.slideLayout+xml"/>
  <Override PartName="/ppt/slideLayouts/slideLayout36.xml" ContentType="application/vnd.openxmlformats-officedocument.presentationml.slideLayout+xml"/>
  <Override PartName="/ppt/slideLayouts/slideLayout14.xml" ContentType="application/vnd.openxmlformats-officedocument.presentationml.slideLayout+xml"/>
  <Override PartName="/ppt/slideLayouts/slideLayout4.xml" ContentType="application/vnd.openxmlformats-officedocument.presentationml.slideLayout+xml"/>
  <Override PartName="/ppt/slideLayouts/slideLayout45.xml" ContentType="application/vnd.openxmlformats-officedocument.presentationml.slideLayout+xml"/>
  <Override PartName="/ppt/slideLayouts/slideLayout35.xml" ContentType="application/vnd.openxmlformats-officedocument.presentationml.slideLayout+xml"/>
  <Override PartName="/ppt/slideLayouts/slideLayout13.xml" ContentType="application/vnd.openxmlformats-officedocument.presentationml.slideLayout+xml"/>
  <Override PartName="/ppt/slideLayouts/slideLayout6.xml" ContentType="application/vnd.openxmlformats-officedocument.presentationml.slideLayout+xml"/>
  <Override PartName="/ppt/slideLayouts/slideLayout47.xml" ContentType="application/vnd.openxmlformats-officedocument.presentationml.slideLayout+xml"/>
  <Override PartName="/ppt/slideLayouts/slideLayout37.xml" ContentType="application/vnd.openxmlformats-officedocument.presentationml.slideLayout+xml"/>
  <Override PartName="/ppt/slideLayouts/slideLayout15.xml" ContentType="application/vnd.openxmlformats-officedocument.presentationml.slideLayout+xml"/>
  <Override PartName="/ppt/slides/_rels/slide13.xml.rels" ContentType="application/vnd.openxmlformats-package.relationships+xml"/>
  <Override PartName="/ppt/slides/_rels/slide12.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_rels/slide2.xml.rels" ContentType="application/vnd.openxmlformats-package.relationships+xml"/>
  <Override PartName="/ppt/slides/_rels/slide9.xml.rels" ContentType="application/vnd.openxmlformats-package.relationships+xml"/>
  <Override PartName="/ppt/slides/_rels/slide1.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4.xml.rels" ContentType="application/vnd.openxmlformats-package.relationships+xml"/>
  <Override PartName="/ppt/slides/_rels/slide6.xml.rels" ContentType="application/vnd.openxmlformats-package.relationships+xml"/>
  <Override PartName="/ppt/slides/_rels/slide5.xml.rels" ContentType="application/vnd.openxmlformats-package.relationships+xml"/>
  <Override PartName="/ppt/slides/_rels/slide3.xml.rels" ContentType="application/vnd.openxmlformats-package.relationships+xml"/>
  <Override PartName="/ppt/slides/_rels/slide17.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1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9.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5.xml" ContentType="application/vnd.openxmlformats-officedocument.presentationml.slide+xml"/>
  <Override PartName="/ppt/slides/slide14.xml" ContentType="application/vnd.openxmlformats-officedocument.presentationml.slide+xml"/>
  <Override PartName="/ppt/slides/slide6.xml" ContentType="application/vnd.openxmlformats-officedocument.presentationml.slide+xml"/>
  <Override PartName="/ppt/slides/slide15.xml" ContentType="application/vnd.openxmlformats-officedocument.presentationml.slide+xml"/>
  <Override PartName="/ppt/slides/slide7.xml" ContentType="application/vnd.openxmlformats-officedocument.presentationml.slide+xml"/>
  <Override PartName="/ppt/slides/slide16.xml" ContentType="application/vnd.openxmlformats-officedocument.presentationml.slide+xml"/>
  <Override PartName="/ppt/slides/slide8.xml" ContentType="application/vnd.openxmlformats-officedocument.presentationml.slide+xml"/>
  <Override PartName="/ppt/slides/slide17.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 id="2147483687" r:id="rId5"/>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9" Type="http://schemas.openxmlformats.org/officeDocument/2006/relationships/slide" Target="slides/slide4.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5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3"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5"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7"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98"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0"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2"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3"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4"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6"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8"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0"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2"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4"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5"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9"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0"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2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22"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3"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4"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5"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6"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7"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3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32"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3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34"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36"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3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39"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4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4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4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4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4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45"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46"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47"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4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4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50"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51"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5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53"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54"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5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5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5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5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59"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6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1"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2"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3"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4"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5"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6"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 Id="rId3" Type="http://schemas.openxmlformats.org/officeDocument/2006/relationships/image" Target="../media/image6.png"/><Relationship Id="rId4" Type="http://schemas.openxmlformats.org/officeDocument/2006/relationships/slideLayout" Target="../slideLayouts/slideLayout25.xml"/><Relationship Id="rId5" Type="http://schemas.openxmlformats.org/officeDocument/2006/relationships/slideLayout" Target="../slideLayouts/slideLayout26.xml"/><Relationship Id="rId6" Type="http://schemas.openxmlformats.org/officeDocument/2006/relationships/slideLayout" Target="../slideLayouts/slideLayout27.xml"/><Relationship Id="rId7" Type="http://schemas.openxmlformats.org/officeDocument/2006/relationships/slideLayout" Target="../slideLayouts/slideLayout28.xml"/><Relationship Id="rId8" Type="http://schemas.openxmlformats.org/officeDocument/2006/relationships/slideLayout" Target="../slideLayouts/slideLayout29.xml"/><Relationship Id="rId9" Type="http://schemas.openxmlformats.org/officeDocument/2006/relationships/slideLayout" Target="../slideLayouts/slideLayout30.xml"/><Relationship Id="rId10" Type="http://schemas.openxmlformats.org/officeDocument/2006/relationships/slideLayout" Target="../slideLayouts/slideLayout31.xml"/><Relationship Id="rId11" Type="http://schemas.openxmlformats.org/officeDocument/2006/relationships/slideLayout" Target="../slideLayouts/slideLayout32.xml"/><Relationship Id="rId12" Type="http://schemas.openxmlformats.org/officeDocument/2006/relationships/slideLayout" Target="../slideLayouts/slideLayout33.xml"/><Relationship Id="rId13" Type="http://schemas.openxmlformats.org/officeDocument/2006/relationships/slideLayout" Target="../slideLayouts/slideLayout34.xml"/><Relationship Id="rId14" Type="http://schemas.openxmlformats.org/officeDocument/2006/relationships/slideLayout" Target="../slideLayouts/slideLayout35.xml"/><Relationship Id="rId15"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image" Target="../media/image7.png"/><Relationship Id="rId3" Type="http://schemas.openxmlformats.org/officeDocument/2006/relationships/slideLayout" Target="../slideLayouts/slideLayout37.xml"/><Relationship Id="rId4" Type="http://schemas.openxmlformats.org/officeDocument/2006/relationships/slideLayout" Target="../slideLayouts/slideLayout38.xml"/><Relationship Id="rId5" Type="http://schemas.openxmlformats.org/officeDocument/2006/relationships/slideLayout" Target="../slideLayouts/slideLayout39.xml"/><Relationship Id="rId6" Type="http://schemas.openxmlformats.org/officeDocument/2006/relationships/slideLayout" Target="../slideLayouts/slideLayout40.xml"/><Relationship Id="rId7" Type="http://schemas.openxmlformats.org/officeDocument/2006/relationships/slideLayout" Target="../slideLayouts/slideLayout41.xml"/><Relationship Id="rId8" Type="http://schemas.openxmlformats.org/officeDocument/2006/relationships/slideLayout" Target="../slideLayouts/slideLayout42.xml"/><Relationship Id="rId9" Type="http://schemas.openxmlformats.org/officeDocument/2006/relationships/slideLayout" Target="../slideLayouts/slideLayout43.xml"/><Relationship Id="rId10" Type="http://schemas.openxmlformats.org/officeDocument/2006/relationships/slideLayout" Target="../slideLayouts/slideLayout44.xml"/><Relationship Id="rId11" Type="http://schemas.openxmlformats.org/officeDocument/2006/relationships/slideLayout" Target="../slideLayouts/slideLayout45.xml"/><Relationship Id="rId12" Type="http://schemas.openxmlformats.org/officeDocument/2006/relationships/slideLayout" Target="../slideLayouts/slideLayout46.xml"/><Relationship Id="rId13" Type="http://schemas.openxmlformats.org/officeDocument/2006/relationships/slideLayout" Target="../slideLayouts/slideLayout47.xml"/><Relationship Id="rId14" Type="http://schemas.openxmlformats.org/officeDocument/2006/relationships/slideLayout" Target="../slideLayouts/slideLayout48.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78440" cy="6844320"/>
          </a:xfrm>
          <a:prstGeom prst="rect">
            <a:avLst/>
          </a:prstGeom>
          <a:solidFill>
            <a:srgbClr val="ffffff"/>
          </a:solidFill>
          <a:ln w="25560">
            <a:noFill/>
          </a:ln>
        </p:spPr>
        <p:style>
          <a:lnRef idx="0"/>
          <a:fillRef idx="0"/>
          <a:effectRef idx="0"/>
          <a:fontRef idx="minor"/>
        </p:style>
      </p:sp>
      <p:pic>
        <p:nvPicPr>
          <p:cNvPr id="1" name="Picture 4" descr=""/>
          <p:cNvPicPr/>
          <p:nvPr/>
        </p:nvPicPr>
        <p:blipFill>
          <a:blip r:embed="rId3"/>
          <a:stretch/>
        </p:blipFill>
        <p:spPr>
          <a:xfrm>
            <a:off x="333000" y="1801080"/>
            <a:ext cx="2785320" cy="2785320"/>
          </a:xfrm>
          <a:prstGeom prst="rect">
            <a:avLst/>
          </a:prstGeom>
          <a:ln w="0">
            <a:noFill/>
          </a:ln>
        </p:spPr>
      </p:pic>
      <p:sp>
        <p:nvSpPr>
          <p:cNvPr id="2" name="Rectangle 5"/>
          <p:cNvSpPr/>
          <p:nvPr/>
        </p:nvSpPr>
        <p:spPr>
          <a:xfrm>
            <a:off x="3487320" y="1475280"/>
            <a:ext cx="8690760" cy="3848760"/>
          </a:xfrm>
          <a:prstGeom prst="rect">
            <a:avLst/>
          </a:prstGeom>
          <a:solidFill>
            <a:srgbClr val="9c0000"/>
          </a:solidFill>
          <a:ln w="25560">
            <a:noFill/>
          </a:ln>
        </p:spPr>
        <p:style>
          <a:lnRef idx="0"/>
          <a:fillRef idx="0"/>
          <a:effectRef idx="0"/>
          <a:fontRef idx="minor"/>
        </p:style>
      </p:sp>
      <p:sp>
        <p:nvSpPr>
          <p:cNvPr id="3" name="Rectangle 8"/>
          <p:cNvSpPr/>
          <p:nvPr/>
        </p:nvSpPr>
        <p:spPr>
          <a:xfrm>
            <a:off x="3487320" y="5337720"/>
            <a:ext cx="8690760" cy="370440"/>
          </a:xfrm>
          <a:prstGeom prst="rect">
            <a:avLst/>
          </a:prstGeom>
          <a:gradFill rotWithShape="0">
            <a:gsLst>
              <a:gs pos="0">
                <a:srgbClr val="c00000"/>
              </a:gs>
              <a:gs pos="100000">
                <a:srgbClr val="e9bf0e">
                  <a:alpha val="83137"/>
                </a:srgbClr>
              </a:gs>
            </a:gsLst>
            <a:lin ang="0"/>
          </a:gradFill>
          <a:ln w="25560">
            <a:noFill/>
          </a:ln>
        </p:spPr>
        <p:style>
          <a:lnRef idx="0"/>
          <a:fillRef idx="0"/>
          <a:effectRef idx="0"/>
          <a:fontRef idx="minor"/>
        </p:style>
      </p:sp>
      <p:sp>
        <p:nvSpPr>
          <p:cNvPr id="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5"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2" name="Picture 18" descr=""/>
          <p:cNvPicPr/>
          <p:nvPr/>
        </p:nvPicPr>
        <p:blipFill>
          <a:blip r:embed="rId2"/>
          <a:stretch/>
        </p:blipFill>
        <p:spPr>
          <a:xfrm>
            <a:off x="0" y="6242760"/>
            <a:ext cx="12178440" cy="621360"/>
          </a:xfrm>
          <a:prstGeom prst="rect">
            <a:avLst/>
          </a:prstGeom>
          <a:ln w="0">
            <a:noFill/>
          </a:ln>
        </p:spPr>
      </p:pic>
      <p:sp>
        <p:nvSpPr>
          <p:cNvPr id="43" name="Rectangle 7"/>
          <p:cNvSpPr/>
          <p:nvPr/>
        </p:nvSpPr>
        <p:spPr>
          <a:xfrm>
            <a:off x="10868760" y="0"/>
            <a:ext cx="956880" cy="956880"/>
          </a:xfrm>
          <a:prstGeom prst="rect">
            <a:avLst/>
          </a:prstGeom>
          <a:solidFill>
            <a:srgbClr val="9c0000"/>
          </a:solidFill>
          <a:ln w="25560">
            <a:noFill/>
          </a:ln>
        </p:spPr>
        <p:style>
          <a:lnRef idx="0"/>
          <a:fillRef idx="0"/>
          <a:effectRef idx="0"/>
          <a:fontRef idx="minor"/>
        </p:style>
      </p:sp>
      <p:pic>
        <p:nvPicPr>
          <p:cNvPr id="44" name="Picture 10" descr=""/>
          <p:cNvPicPr/>
          <p:nvPr/>
        </p:nvPicPr>
        <p:blipFill>
          <a:blip r:embed="rId3"/>
          <a:stretch/>
        </p:blipFill>
        <p:spPr>
          <a:xfrm>
            <a:off x="10857240" y="-64440"/>
            <a:ext cx="1020960" cy="1020960"/>
          </a:xfrm>
          <a:prstGeom prst="rect">
            <a:avLst/>
          </a:prstGeom>
          <a:ln w="0">
            <a:noFill/>
          </a:ln>
        </p:spPr>
      </p:pic>
      <p:sp>
        <p:nvSpPr>
          <p:cNvPr id="45" name="TextBox 9"/>
          <p:cNvSpPr/>
          <p:nvPr/>
        </p:nvSpPr>
        <p:spPr>
          <a:xfrm>
            <a:off x="185400" y="6362280"/>
            <a:ext cx="467820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46" name="TextBox 11"/>
          <p:cNvSpPr/>
          <p:nvPr/>
        </p:nvSpPr>
        <p:spPr>
          <a:xfrm>
            <a:off x="9452520" y="6352200"/>
            <a:ext cx="260964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4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48"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5" name="Picture 18" descr=""/>
          <p:cNvPicPr/>
          <p:nvPr/>
        </p:nvPicPr>
        <p:blipFill>
          <a:blip r:embed="rId2"/>
          <a:stretch/>
        </p:blipFill>
        <p:spPr>
          <a:xfrm>
            <a:off x="0" y="6242760"/>
            <a:ext cx="12178440" cy="621360"/>
          </a:xfrm>
          <a:prstGeom prst="rect">
            <a:avLst/>
          </a:prstGeom>
          <a:ln w="0">
            <a:noFill/>
          </a:ln>
        </p:spPr>
      </p:pic>
      <p:sp>
        <p:nvSpPr>
          <p:cNvPr id="86" name="Rectangle 7"/>
          <p:cNvSpPr/>
          <p:nvPr/>
        </p:nvSpPr>
        <p:spPr>
          <a:xfrm>
            <a:off x="10868760" y="0"/>
            <a:ext cx="956880" cy="956880"/>
          </a:xfrm>
          <a:prstGeom prst="rect">
            <a:avLst/>
          </a:prstGeom>
          <a:solidFill>
            <a:srgbClr val="9c0000"/>
          </a:solidFill>
          <a:ln w="25560">
            <a:noFill/>
          </a:ln>
        </p:spPr>
        <p:style>
          <a:lnRef idx="0"/>
          <a:fillRef idx="0"/>
          <a:effectRef idx="0"/>
          <a:fontRef idx="minor"/>
        </p:style>
      </p:sp>
      <p:pic>
        <p:nvPicPr>
          <p:cNvPr id="87" name="Picture 10" descr=""/>
          <p:cNvPicPr/>
          <p:nvPr/>
        </p:nvPicPr>
        <p:blipFill>
          <a:blip r:embed="rId3"/>
          <a:stretch/>
        </p:blipFill>
        <p:spPr>
          <a:xfrm>
            <a:off x="10857240" y="-64440"/>
            <a:ext cx="1020960" cy="1020960"/>
          </a:xfrm>
          <a:prstGeom prst="rect">
            <a:avLst/>
          </a:prstGeom>
          <a:ln w="0">
            <a:noFill/>
          </a:ln>
        </p:spPr>
      </p:pic>
      <p:sp>
        <p:nvSpPr>
          <p:cNvPr id="88" name="TextBox 9"/>
          <p:cNvSpPr/>
          <p:nvPr/>
        </p:nvSpPr>
        <p:spPr>
          <a:xfrm>
            <a:off x="185400" y="6362280"/>
            <a:ext cx="467820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89" name="TextBox 11"/>
          <p:cNvSpPr/>
          <p:nvPr/>
        </p:nvSpPr>
        <p:spPr>
          <a:xfrm>
            <a:off x="9452520" y="6352200"/>
            <a:ext cx="260964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9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91"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128" name="New REX Education Mission Logo V.png" descr="New REX Education Mission Logo V.png"/>
          <p:cNvPicPr/>
          <p:nvPr/>
        </p:nvPicPr>
        <p:blipFill>
          <a:blip r:embed="rId2"/>
          <a:stretch/>
        </p:blipFill>
        <p:spPr>
          <a:xfrm>
            <a:off x="2755800" y="1508760"/>
            <a:ext cx="6602760" cy="3371040"/>
          </a:xfrm>
          <a:prstGeom prst="rect">
            <a:avLst/>
          </a:prstGeom>
          <a:ln w="12600">
            <a:noFill/>
          </a:ln>
        </p:spPr>
      </p:pic>
      <p:sp>
        <p:nvSpPr>
          <p:cNvPr id="12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130"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image" Target="../media/image15.png"/><Relationship Id="rId2"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image" Target="../media/image16.png"/><Relationship Id="rId2"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16.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17.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image" Target="../media/image11.png"/><Relationship Id="rId3" Type="http://schemas.openxmlformats.org/officeDocument/2006/relationships/image" Target="../media/image12.png"/><Relationship Id="rId4"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image" Target="../media/image13.png"/><Relationship Id="rId2" Type="http://schemas.openxmlformats.org/officeDocument/2006/relationships/image" Target="../media/image14.png"/><Relationship Id="rId3"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7" name="TextBox 8"/>
          <p:cNvSpPr/>
          <p:nvPr/>
        </p:nvSpPr>
        <p:spPr>
          <a:xfrm>
            <a:off x="4140720" y="2952000"/>
            <a:ext cx="7738200" cy="63828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en-US" sz="3600" spc="-1" strike="noStrike">
                <a:solidFill>
                  <a:srgbClr val="ffffff"/>
                </a:solidFill>
                <a:latin typeface="Lato"/>
                <a:ea typeface="PingFang SC"/>
              </a:rPr>
              <a:t>Mechanical Energy </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6" name=""/>
          <p:cNvSpPr/>
          <p:nvPr/>
        </p:nvSpPr>
        <p:spPr>
          <a:xfrm>
            <a:off x="10260000" y="5746320"/>
            <a:ext cx="176040" cy="341640"/>
          </a:xfrm>
          <a:prstGeom prst="rect">
            <a:avLst/>
          </a:prstGeom>
          <a:noFill/>
          <a:ln w="0">
            <a:noFill/>
          </a:ln>
        </p:spPr>
        <p:style>
          <a:lnRef idx="0"/>
          <a:fillRef idx="0"/>
          <a:effectRef idx="0"/>
          <a:fontRef idx="minor"/>
        </p:style>
      </p:sp>
      <p:sp>
        <p:nvSpPr>
          <p:cNvPr id="217" name=""/>
          <p:cNvSpPr/>
          <p:nvPr/>
        </p:nvSpPr>
        <p:spPr>
          <a:xfrm>
            <a:off x="3370680" y="435240"/>
            <a:ext cx="5449320" cy="535680"/>
          </a:xfrm>
          <a:prstGeom prst="rect">
            <a:avLst/>
          </a:prstGeom>
          <a:noFill/>
          <a:ln w="0">
            <a:noFill/>
          </a:ln>
        </p:spPr>
        <p:style>
          <a:lnRef idx="0"/>
          <a:fillRef idx="0"/>
          <a:effectRef idx="0"/>
          <a:fontRef idx="minor"/>
        </p:style>
        <p:txBody>
          <a:bodyPr lIns="0" rIns="0" tIns="0" bIns="0" anchor="t">
            <a:noAutofit/>
          </a:bodyPr>
          <a:p>
            <a:pPr algn="ctr">
              <a:lnSpc>
                <a:spcPct val="100000"/>
              </a:lnSpc>
              <a:spcBef>
                <a:spcPts val="400"/>
              </a:spcBef>
              <a:spcAft>
                <a:spcPts val="601"/>
              </a:spcAft>
              <a:buNone/>
            </a:pPr>
            <a:r>
              <a:rPr b="1" lang="en-PH" sz="3000" spc="-1" strike="noStrike">
                <a:solidFill>
                  <a:srgbClr val="000000"/>
                </a:solidFill>
                <a:latin typeface="Lato"/>
                <a:ea typeface="Arial;Arial"/>
              </a:rPr>
              <a:t>Mechanical Energy </a:t>
            </a:r>
            <a:endParaRPr b="0" lang="en-PH" sz="3000" spc="-1" strike="noStrike">
              <a:latin typeface="Arial"/>
            </a:endParaRPr>
          </a:p>
        </p:txBody>
      </p:sp>
      <p:sp>
        <p:nvSpPr>
          <p:cNvPr id="218" name=""/>
          <p:cNvSpPr/>
          <p:nvPr/>
        </p:nvSpPr>
        <p:spPr>
          <a:xfrm>
            <a:off x="320040" y="1973880"/>
            <a:ext cx="9055080" cy="2905920"/>
          </a:xfrm>
          <a:prstGeom prst="rect">
            <a:avLst/>
          </a:prstGeom>
          <a:noFill/>
          <a:ln w="0">
            <a:noFill/>
          </a:ln>
        </p:spPr>
        <p:style>
          <a:lnRef idx="0"/>
          <a:fillRef idx="0"/>
          <a:effectRef idx="0"/>
          <a:fontRef idx="minor"/>
        </p:style>
        <p:txBody>
          <a:bodyPr lIns="90000" rIns="90000" tIns="45000" bIns="45000" anchor="t">
            <a:noAutofit/>
          </a:bodyPr>
          <a:p>
            <a:pPr algn="just">
              <a:lnSpc>
                <a:spcPct val="115000"/>
              </a:lnSpc>
              <a:buNone/>
            </a:pP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Any object that rises or falls experiences a change in its kinetic and gravitational potential energies. Look at the balls in Figure. When the balls are tossed in the air, they possess kinetic energy. Each time that a ball rises, it slows down, and its kinetic energy decreases. But with every throw, the ball’s height increases, and hence, its gravitational potential energy increases. At the highest point in each ball’s path, it stops moving. At this point, it no longer possesses kinetic energy, but it possesses potential energy. As the balls fall, the entire energy conversion is reversed kinetic energy increases while potential energy decreases. </a:t>
            </a:r>
            <a:endParaRPr b="0" lang="en-PH" sz="1800" spc="-1" strike="noStrike">
              <a:latin typeface="Arial"/>
            </a:endParaRPr>
          </a:p>
        </p:txBody>
      </p:sp>
      <p:pic>
        <p:nvPicPr>
          <p:cNvPr id="219" name="" descr=""/>
          <p:cNvPicPr/>
          <p:nvPr/>
        </p:nvPicPr>
        <p:blipFill>
          <a:blip r:embed="rId1"/>
          <a:stretch/>
        </p:blipFill>
        <p:spPr>
          <a:xfrm>
            <a:off x="9531720" y="1976040"/>
            <a:ext cx="2217960" cy="2818440"/>
          </a:xfrm>
          <a:prstGeom prst="rect">
            <a:avLst/>
          </a:prstGeom>
          <a:ln w="29160">
            <a:solidFill>
              <a:srgbClr val="000000"/>
            </a:solidFill>
            <a:round/>
          </a:ln>
        </p:spPr>
      </p:pic>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0" name=""/>
          <p:cNvSpPr/>
          <p:nvPr/>
        </p:nvSpPr>
        <p:spPr>
          <a:xfrm>
            <a:off x="10260000" y="5746320"/>
            <a:ext cx="176040" cy="341640"/>
          </a:xfrm>
          <a:prstGeom prst="rect">
            <a:avLst/>
          </a:prstGeom>
          <a:noFill/>
          <a:ln w="0">
            <a:noFill/>
          </a:ln>
        </p:spPr>
        <p:style>
          <a:lnRef idx="0"/>
          <a:fillRef idx="0"/>
          <a:effectRef idx="0"/>
          <a:fontRef idx="minor"/>
        </p:style>
      </p:sp>
      <p:sp>
        <p:nvSpPr>
          <p:cNvPr id="221" name=""/>
          <p:cNvSpPr/>
          <p:nvPr/>
        </p:nvSpPr>
        <p:spPr>
          <a:xfrm>
            <a:off x="3370680" y="435240"/>
            <a:ext cx="5449320" cy="535680"/>
          </a:xfrm>
          <a:prstGeom prst="rect">
            <a:avLst/>
          </a:prstGeom>
          <a:noFill/>
          <a:ln w="0">
            <a:noFill/>
          </a:ln>
        </p:spPr>
        <p:style>
          <a:lnRef idx="0"/>
          <a:fillRef idx="0"/>
          <a:effectRef idx="0"/>
          <a:fontRef idx="minor"/>
        </p:style>
        <p:txBody>
          <a:bodyPr lIns="0" rIns="0" tIns="0" bIns="0" anchor="t">
            <a:noAutofit/>
          </a:bodyPr>
          <a:p>
            <a:pPr algn="ctr">
              <a:lnSpc>
                <a:spcPct val="100000"/>
              </a:lnSpc>
              <a:spcBef>
                <a:spcPts val="400"/>
              </a:spcBef>
              <a:spcAft>
                <a:spcPts val="601"/>
              </a:spcAft>
              <a:buNone/>
            </a:pPr>
            <a:r>
              <a:rPr b="1" lang="en-PH" sz="3000" spc="-1" strike="noStrike">
                <a:solidFill>
                  <a:srgbClr val="000000"/>
                </a:solidFill>
                <a:latin typeface="Lato"/>
                <a:ea typeface="Arial;Arial"/>
              </a:rPr>
              <a:t>Mechanical Energy </a:t>
            </a:r>
            <a:endParaRPr b="0" lang="en-PH" sz="3000" spc="-1" strike="noStrike">
              <a:latin typeface="Arial"/>
            </a:endParaRPr>
          </a:p>
        </p:txBody>
      </p:sp>
      <p:sp>
        <p:nvSpPr>
          <p:cNvPr id="222" name=""/>
          <p:cNvSpPr/>
          <p:nvPr/>
        </p:nvSpPr>
        <p:spPr>
          <a:xfrm>
            <a:off x="257400" y="1425960"/>
            <a:ext cx="11676240" cy="1921680"/>
          </a:xfrm>
          <a:prstGeom prst="rect">
            <a:avLst/>
          </a:prstGeom>
          <a:noFill/>
          <a:ln w="0">
            <a:noFill/>
          </a:ln>
        </p:spPr>
        <p:style>
          <a:lnRef idx="0"/>
          <a:fillRef idx="0"/>
          <a:effectRef idx="0"/>
          <a:fontRef idx="minor"/>
        </p:style>
        <p:txBody>
          <a:bodyPr lIns="90000" rIns="90000" tIns="45000" bIns="45000" anchor="t">
            <a:noAutofit/>
          </a:bodyPr>
          <a:p>
            <a:pPr algn="just">
              <a:lnSpc>
                <a:spcPct val="115000"/>
              </a:lnSpc>
              <a:buNone/>
            </a:pP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Another example of this conversion happens in sports, like football. From Figure, at point A, the football’s potential energy is minimum, but then, when it is kicked, the ball is given a maximum kinetic energy. At point B, as the ball ascends, the kinetic energy is decreased while the potential energy is increased. At the highest point which is at point C, the kinetic energy is minimum and the potential energy is at its maximum. At point D, the ball descends, and the potential energy decreases while the kinetic energy increases. Last, at point E, as the receiver catches the ball, the potential energy is minimum, and the kinetic energy becomes maximum once again. </a:t>
            </a:r>
            <a:endParaRPr b="0" lang="en-PH" sz="1800" spc="-1" strike="noStrike">
              <a:latin typeface="Arial"/>
            </a:endParaRPr>
          </a:p>
        </p:txBody>
      </p:sp>
      <p:pic>
        <p:nvPicPr>
          <p:cNvPr id="223" name="" descr=""/>
          <p:cNvPicPr/>
          <p:nvPr/>
        </p:nvPicPr>
        <p:blipFill>
          <a:blip r:embed="rId1"/>
          <a:stretch/>
        </p:blipFill>
        <p:spPr>
          <a:xfrm>
            <a:off x="3316680" y="3588840"/>
            <a:ext cx="5558400" cy="2333880"/>
          </a:xfrm>
          <a:prstGeom prst="rect">
            <a:avLst/>
          </a:prstGeom>
          <a:ln w="29160">
            <a:solidFill>
              <a:srgbClr val="000000"/>
            </a:solidFill>
            <a:round/>
          </a:ln>
        </p:spPr>
      </p:pic>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4" name=""/>
          <p:cNvSpPr/>
          <p:nvPr/>
        </p:nvSpPr>
        <p:spPr>
          <a:xfrm>
            <a:off x="10260000" y="5746320"/>
            <a:ext cx="176040" cy="341640"/>
          </a:xfrm>
          <a:prstGeom prst="rect">
            <a:avLst/>
          </a:prstGeom>
          <a:noFill/>
          <a:ln w="0">
            <a:noFill/>
          </a:ln>
        </p:spPr>
        <p:style>
          <a:lnRef idx="0"/>
          <a:fillRef idx="0"/>
          <a:effectRef idx="0"/>
          <a:fontRef idx="minor"/>
        </p:style>
      </p:sp>
      <p:sp>
        <p:nvSpPr>
          <p:cNvPr id="225" name=""/>
          <p:cNvSpPr/>
          <p:nvPr/>
        </p:nvSpPr>
        <p:spPr>
          <a:xfrm>
            <a:off x="3370680" y="435240"/>
            <a:ext cx="5449320" cy="535680"/>
          </a:xfrm>
          <a:prstGeom prst="rect">
            <a:avLst/>
          </a:prstGeom>
          <a:noFill/>
          <a:ln w="0">
            <a:noFill/>
          </a:ln>
        </p:spPr>
        <p:style>
          <a:lnRef idx="0"/>
          <a:fillRef idx="0"/>
          <a:effectRef idx="0"/>
          <a:fontRef idx="minor"/>
        </p:style>
        <p:txBody>
          <a:bodyPr lIns="0" rIns="0" tIns="0" bIns="0" anchor="t">
            <a:noAutofit/>
          </a:bodyPr>
          <a:p>
            <a:pPr algn="ctr">
              <a:lnSpc>
                <a:spcPct val="100000"/>
              </a:lnSpc>
              <a:spcBef>
                <a:spcPts val="400"/>
              </a:spcBef>
              <a:spcAft>
                <a:spcPts val="601"/>
              </a:spcAft>
              <a:buNone/>
            </a:pPr>
            <a:r>
              <a:rPr b="1" lang="en-PH" sz="3000" spc="-1" strike="noStrike">
                <a:solidFill>
                  <a:srgbClr val="000000"/>
                </a:solidFill>
                <a:latin typeface="Lato"/>
                <a:ea typeface="Arial;Arial"/>
              </a:rPr>
              <a:t>Mechanical Energy </a:t>
            </a:r>
            <a:endParaRPr b="0" lang="en-PH" sz="3000" spc="-1" strike="noStrike">
              <a:latin typeface="Arial"/>
            </a:endParaRPr>
          </a:p>
        </p:txBody>
      </p:sp>
      <p:sp>
        <p:nvSpPr>
          <p:cNvPr id="226" name=""/>
          <p:cNvSpPr/>
          <p:nvPr/>
        </p:nvSpPr>
        <p:spPr>
          <a:xfrm>
            <a:off x="397800" y="2502720"/>
            <a:ext cx="11396160" cy="1672920"/>
          </a:xfrm>
          <a:prstGeom prst="rect">
            <a:avLst/>
          </a:prstGeom>
          <a:noFill/>
          <a:ln w="0">
            <a:noFill/>
          </a:ln>
        </p:spPr>
        <p:style>
          <a:lnRef idx="0"/>
          <a:fillRef idx="0"/>
          <a:effectRef idx="0"/>
          <a:fontRef idx="minor"/>
        </p:style>
        <p:txBody>
          <a:bodyPr lIns="90000" rIns="90000" tIns="45000" bIns="45000" anchor="t">
            <a:noAutofit/>
          </a:bodyPr>
          <a:p>
            <a:pPr algn="just">
              <a:lnSpc>
                <a:spcPct val="115000"/>
              </a:lnSpc>
              <a:buNone/>
            </a:pP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The conversion between potential and kinetic energies on a large scale is illustrated in nature by waterfalls. The water at the top of the falls has gravitational potential energy because it is higher than at the bottom of the falls. But as the water falls, its height decreases and so it loses potential energy. At the same time, its kinetic energy increases because its velocity increases. Thus, potential energy is converted into kinetic energy. </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7" name=""/>
          <p:cNvSpPr/>
          <p:nvPr/>
        </p:nvSpPr>
        <p:spPr>
          <a:xfrm>
            <a:off x="10260000" y="5746320"/>
            <a:ext cx="176040" cy="341640"/>
          </a:xfrm>
          <a:prstGeom prst="rect">
            <a:avLst/>
          </a:prstGeom>
          <a:noFill/>
          <a:ln w="0">
            <a:noFill/>
          </a:ln>
        </p:spPr>
        <p:style>
          <a:lnRef idx="0"/>
          <a:fillRef idx="0"/>
          <a:effectRef idx="0"/>
          <a:fontRef idx="minor"/>
        </p:style>
      </p:sp>
      <p:sp>
        <p:nvSpPr>
          <p:cNvPr id="228" name=""/>
          <p:cNvSpPr/>
          <p:nvPr/>
        </p:nvSpPr>
        <p:spPr>
          <a:xfrm>
            <a:off x="3370680" y="435240"/>
            <a:ext cx="5449320" cy="535680"/>
          </a:xfrm>
          <a:prstGeom prst="rect">
            <a:avLst/>
          </a:prstGeom>
          <a:noFill/>
          <a:ln w="0">
            <a:noFill/>
          </a:ln>
        </p:spPr>
        <p:style>
          <a:lnRef idx="0"/>
          <a:fillRef idx="0"/>
          <a:effectRef idx="0"/>
          <a:fontRef idx="minor"/>
        </p:style>
        <p:txBody>
          <a:bodyPr lIns="0" rIns="0" tIns="0" bIns="0" anchor="t">
            <a:noAutofit/>
          </a:bodyPr>
          <a:p>
            <a:pPr algn="ctr">
              <a:lnSpc>
                <a:spcPct val="100000"/>
              </a:lnSpc>
              <a:spcBef>
                <a:spcPts val="400"/>
              </a:spcBef>
              <a:spcAft>
                <a:spcPts val="601"/>
              </a:spcAft>
              <a:buNone/>
            </a:pPr>
            <a:r>
              <a:rPr b="1" lang="en-PH" sz="3000" spc="-1" strike="noStrike">
                <a:solidFill>
                  <a:srgbClr val="000000"/>
                </a:solidFill>
                <a:latin typeface="Lato"/>
                <a:ea typeface="Arial;Arial"/>
              </a:rPr>
              <a:t>Mechanical Energy </a:t>
            </a:r>
            <a:endParaRPr b="0" lang="en-PH" sz="3000" spc="-1" strike="noStrike">
              <a:latin typeface="Arial"/>
            </a:endParaRPr>
          </a:p>
        </p:txBody>
      </p:sp>
      <p:sp>
        <p:nvSpPr>
          <p:cNvPr id="229" name=""/>
          <p:cNvSpPr/>
          <p:nvPr/>
        </p:nvSpPr>
        <p:spPr>
          <a:xfrm>
            <a:off x="1208160" y="1837440"/>
            <a:ext cx="9775440" cy="43020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1" lang="en-PH" sz="1800" spc="-1" strike="noStrike">
                <a:solidFill>
                  <a:srgbClr val="000000"/>
                </a:solidFill>
                <a:latin typeface="Lato"/>
                <a:ea typeface="AppleSystemUIFont"/>
              </a:rPr>
              <a:t>Directions</a:t>
            </a:r>
            <a:r>
              <a:rPr b="0" lang="en-PH" sz="1800" spc="-1" strike="noStrike">
                <a:solidFill>
                  <a:srgbClr val="000000"/>
                </a:solidFill>
                <a:latin typeface="Lato"/>
                <a:ea typeface="AppleSystemUIFont"/>
              </a:rPr>
              <a:t>: </a:t>
            </a:r>
            <a:r>
              <a:rPr b="0" lang="en-PH" sz="1800" spc="-1" strike="noStrike">
                <a:solidFill>
                  <a:srgbClr val="000000"/>
                </a:solidFill>
                <a:latin typeface="Arial;Arial"/>
                <a:ea typeface="Arial;Arial"/>
              </a:rPr>
              <a:t>Read and Analyze each question carefully. Give the letter of the correct answer. </a:t>
            </a:r>
            <a:endParaRPr b="0" lang="en-PH" sz="1800" spc="-1" strike="noStrike">
              <a:latin typeface="Arial"/>
            </a:endParaRPr>
          </a:p>
        </p:txBody>
      </p:sp>
      <p:sp>
        <p:nvSpPr>
          <p:cNvPr id="230" name=""/>
          <p:cNvSpPr/>
          <p:nvPr/>
        </p:nvSpPr>
        <p:spPr>
          <a:xfrm>
            <a:off x="317520" y="2292840"/>
            <a:ext cx="11556360" cy="3359160"/>
          </a:xfrm>
          <a:prstGeom prst="rect">
            <a:avLst/>
          </a:prstGeom>
          <a:noFill/>
          <a:ln w="0">
            <a:noFill/>
          </a:ln>
        </p:spPr>
        <p:style>
          <a:lnRef idx="0"/>
          <a:fillRef idx="0"/>
          <a:effectRef idx="0"/>
          <a:fontRef idx="minor"/>
        </p:style>
        <p:txBody>
          <a:bodyPr lIns="90000" rIns="90000" tIns="45000" bIns="45000" anchor="t">
            <a:noAutofit/>
          </a:bodyPr>
          <a:p>
            <a:pPr>
              <a:lnSpc>
                <a:spcPct val="115000"/>
              </a:lnSpc>
              <a:buNone/>
            </a:pPr>
            <a:r>
              <a:rPr b="0" lang="en-PH" sz="1800" spc="-1" strike="noStrike">
                <a:latin typeface="Lato"/>
              </a:rPr>
              <a:t>For items 1-2, refer to the situation below: </a:t>
            </a:r>
            <a:endParaRPr b="0" lang="en-PH" sz="1800" spc="-1" strike="noStrike">
              <a:latin typeface="Arial"/>
            </a:endParaRPr>
          </a:p>
          <a:p>
            <a:pPr>
              <a:lnSpc>
                <a:spcPct val="115000"/>
              </a:lnSpc>
              <a:buNone/>
            </a:pPr>
            <a:r>
              <a:rPr b="0" lang="en-PH" sz="1800" spc="-1" strike="noStrike">
                <a:latin typeface="Lato"/>
              </a:rPr>
              <a:t>	</a:t>
            </a:r>
            <a:r>
              <a:rPr b="0" lang="en-PH" sz="1800" spc="-1" strike="noStrike">
                <a:latin typeface="Lato"/>
              </a:rPr>
              <a:t>Ben sits on a sled, with a total mass of 60 kg, and slides down a 100 m long hill on a 30° incline. His velocity as he speeds down from the top of the hill is 10 m/s.</a:t>
            </a:r>
            <a:br/>
            <a:r>
              <a:rPr b="0" lang="en-PH" sz="1800" spc="-1" strike="noStrike">
                <a:latin typeface="Lato"/>
              </a:rPr>
              <a:t> </a:t>
            </a:r>
            <a:endParaRPr b="0" lang="en-PH" sz="1800" spc="-1" strike="noStrike">
              <a:latin typeface="Arial"/>
            </a:endParaRPr>
          </a:p>
          <a:p>
            <a:pPr>
              <a:lnSpc>
                <a:spcPct val="115000"/>
              </a:lnSpc>
              <a:buNone/>
            </a:pPr>
            <a:r>
              <a:rPr b="0" lang="en-PH" sz="1800" spc="-1" strike="noStrike">
                <a:latin typeface="Lato"/>
              </a:rPr>
              <a:t>	</a:t>
            </a:r>
            <a:r>
              <a:rPr b="0" lang="en-PH" sz="1800" spc="-1" strike="noStrike">
                <a:latin typeface="Lato"/>
              </a:rPr>
              <a:t>1. What is the potential energy at the top of the hill?</a:t>
            </a:r>
            <a:endParaRPr b="0" lang="en-PH" sz="1800" spc="-1" strike="noStrike">
              <a:latin typeface="Arial"/>
            </a:endParaRPr>
          </a:p>
          <a:p>
            <a:pPr>
              <a:lnSpc>
                <a:spcPct val="115000"/>
              </a:lnSpc>
              <a:buNone/>
            </a:pPr>
            <a:r>
              <a:rPr b="0" lang="en-PH" sz="1800" spc="-1" strike="noStrike">
                <a:latin typeface="Lato"/>
                <a:ea typeface="AppleSystemUIFont"/>
              </a:rPr>
              <a:t>	</a:t>
            </a:r>
            <a:r>
              <a:rPr b="0" lang="en-PH" sz="1800" spc="-1" strike="noStrike">
                <a:latin typeface="Lato"/>
                <a:ea typeface="AppleSystemUIFont"/>
              </a:rPr>
              <a:t>	</a:t>
            </a:r>
            <a:r>
              <a:rPr b="0" lang="en-PH" sz="1800" spc="-1" strike="noStrike">
                <a:latin typeface="Lato"/>
                <a:ea typeface="AppleSystemUIFont"/>
              </a:rPr>
              <a:t>A. 18,200 J  </a:t>
            </a:r>
            <a:r>
              <a:rPr b="0" lang="en-PH" sz="1800" spc="-1" strike="noStrike">
                <a:latin typeface="Lato"/>
                <a:ea typeface="AppleSystemUIFont"/>
              </a:rPr>
              <a:t>	</a:t>
            </a:r>
            <a:r>
              <a:rPr b="0" lang="en-PH" sz="1800" spc="-1" strike="noStrike">
                <a:latin typeface="Lato"/>
                <a:ea typeface="AppleSystemUIFont"/>
              </a:rPr>
              <a:t>	</a:t>
            </a:r>
            <a:r>
              <a:rPr b="0" lang="en-PH" sz="1800" spc="-1" strike="noStrike">
                <a:latin typeface="Lato"/>
                <a:ea typeface="AppleSystemUIFont"/>
              </a:rPr>
              <a:t>C. 21,800 J </a:t>
            </a:r>
            <a:br/>
            <a:r>
              <a:rPr b="0" lang="en-PH" sz="1800" spc="-1" strike="noStrike">
                <a:latin typeface="Lato"/>
                <a:ea typeface="AppleSystemUIFont"/>
              </a:rPr>
              <a:t>	</a:t>
            </a:r>
            <a:r>
              <a:rPr b="0" lang="en-PH" sz="1800" spc="-1" strike="noStrike">
                <a:latin typeface="Lato"/>
                <a:ea typeface="AppleSystemUIFont"/>
              </a:rPr>
              <a:t>	</a:t>
            </a:r>
            <a:r>
              <a:rPr b="0" lang="en-PH" sz="1800" spc="-1" strike="noStrike">
                <a:latin typeface="Lato"/>
                <a:ea typeface="AppleSystemUIFont"/>
              </a:rPr>
              <a:t>B. 19,000 J</a:t>
            </a:r>
            <a:r>
              <a:rPr b="0" lang="en-PH" sz="1800" spc="-1" strike="noStrike">
                <a:latin typeface="Lato"/>
                <a:ea typeface="AppleSystemUIFont"/>
              </a:rPr>
              <a:t>	</a:t>
            </a:r>
            <a:r>
              <a:rPr b="0" lang="en-PH" sz="1800" spc="-1" strike="noStrike">
                <a:latin typeface="Lato"/>
                <a:ea typeface="AppleSystemUIFont"/>
              </a:rPr>
              <a:t>	</a:t>
            </a:r>
            <a:r>
              <a:rPr b="0" lang="en-PH" sz="1800" spc="-1" strike="noStrike">
                <a:latin typeface="Lato"/>
                <a:ea typeface="AppleSystemUIFont"/>
              </a:rPr>
              <a:t>D. 29,400 J</a:t>
            </a:r>
            <a:br/>
            <a:r>
              <a:rPr b="0" lang="en-PH" sz="1800" spc="-1" strike="noStrike">
                <a:latin typeface="Lato"/>
                <a:ea typeface="AppleSystemUIFont"/>
              </a:rPr>
              <a:t>	</a:t>
            </a:r>
            <a:r>
              <a:rPr b="0" lang="en-PH" sz="1800" spc="-1" strike="noStrike">
                <a:latin typeface="Lato"/>
                <a:ea typeface="AppleSystemUIFont"/>
              </a:rPr>
              <a:t> 2. What is the kinetic energy at the bottom of the hill?</a:t>
            </a:r>
            <a:endParaRPr b="0" lang="en-PH" sz="1800" spc="-1" strike="noStrike">
              <a:latin typeface="Arial"/>
            </a:endParaRPr>
          </a:p>
          <a:p>
            <a:pPr marL="876240">
              <a:lnSpc>
                <a:spcPct val="115000"/>
              </a:lnSpc>
              <a:buNone/>
            </a:pPr>
            <a:r>
              <a:rPr b="0" lang="en-PH" sz="1800" spc="-1" strike="noStrike">
                <a:latin typeface="Lato"/>
                <a:ea typeface="AppleSystemUIFont"/>
              </a:rPr>
              <a:t>A. 19,500 J </a:t>
            </a:r>
            <a:r>
              <a:rPr b="0" lang="en-PH" sz="1800" spc="-1" strike="noStrike">
                <a:latin typeface="Lato"/>
                <a:ea typeface="AppleSystemUIFont"/>
              </a:rPr>
              <a:t>	</a:t>
            </a:r>
            <a:r>
              <a:rPr b="0" lang="en-PH" sz="1800" spc="-1" strike="noStrike">
                <a:latin typeface="Lato"/>
                <a:ea typeface="AppleSystemUIFont"/>
              </a:rPr>
              <a:t> </a:t>
            </a:r>
            <a:r>
              <a:rPr b="0" lang="en-PH" sz="1800" spc="-1" strike="noStrike">
                <a:latin typeface="Lato"/>
                <a:ea typeface="AppleSystemUIFont"/>
              </a:rPr>
              <a:t>	</a:t>
            </a:r>
            <a:r>
              <a:rPr b="0" lang="en-PH" sz="1800" spc="-1" strike="noStrike">
                <a:latin typeface="Lato"/>
                <a:ea typeface="AppleSystemUIFont"/>
              </a:rPr>
              <a:t>C. 32,400 J </a:t>
            </a:r>
            <a:br/>
            <a:r>
              <a:rPr b="0" lang="en-PH" sz="1800" spc="-1" strike="noStrike">
                <a:latin typeface="Lato"/>
                <a:ea typeface="AppleSystemUIFont"/>
              </a:rPr>
              <a:t>B. 29,840 J</a:t>
            </a:r>
            <a:r>
              <a:rPr b="0" lang="en-PH" sz="1800" spc="-1" strike="noStrike">
                <a:latin typeface="Lato"/>
                <a:ea typeface="AppleSystemUIFont"/>
              </a:rPr>
              <a:t>	</a:t>
            </a:r>
            <a:r>
              <a:rPr b="0" lang="en-PH" sz="1800" spc="-1" strike="noStrike">
                <a:latin typeface="Lato"/>
                <a:ea typeface="AppleSystemUIFont"/>
              </a:rPr>
              <a:t>	</a:t>
            </a:r>
            <a:r>
              <a:rPr b="0" lang="en-PH" sz="1800" spc="-1" strike="noStrike">
                <a:latin typeface="Lato"/>
                <a:ea typeface="AppleSystemUIFont"/>
              </a:rPr>
              <a:t>D. 36,000 J </a:t>
            </a:r>
            <a:endParaRPr b="0" lang="en-PH" sz="1800" spc="-1" strike="noStrike">
              <a:latin typeface="Arial"/>
            </a:endParaRPr>
          </a:p>
        </p:txBody>
      </p:sp>
      <p:sp>
        <p:nvSpPr>
          <p:cNvPr id="231" name=""/>
          <p:cNvSpPr txBox="1"/>
          <p:nvPr/>
        </p:nvSpPr>
        <p:spPr>
          <a:xfrm>
            <a:off x="5375880" y="1260000"/>
            <a:ext cx="1440000" cy="450000"/>
          </a:xfrm>
          <a:prstGeom prst="rect">
            <a:avLst/>
          </a:prstGeom>
          <a:noFill/>
          <a:ln w="0">
            <a:noFill/>
          </a:ln>
        </p:spPr>
        <p:txBody>
          <a:bodyPr lIns="90000" rIns="90000" tIns="45000" bIns="45000" anchor="t">
            <a:noAutofit/>
          </a:bodyPr>
          <a:p>
            <a:pPr algn="ctr">
              <a:buNone/>
            </a:pPr>
            <a:r>
              <a:rPr b="1" lang="en-PH" sz="2000" spc="-1" strike="noStrike">
                <a:solidFill>
                  <a:srgbClr val="c9211e"/>
                </a:solidFill>
                <a:latin typeface="Lato"/>
              </a:rPr>
              <a:t>Activity</a:t>
            </a:r>
            <a:endParaRPr b="1" lang="en-PH" sz="2000" spc="-1" strike="noStrike">
              <a:solidFill>
                <a:srgbClr val="c9211e"/>
              </a:solidFill>
              <a:latin typeface="Lato"/>
            </a:endParaRPr>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2" name=""/>
          <p:cNvSpPr/>
          <p:nvPr/>
        </p:nvSpPr>
        <p:spPr>
          <a:xfrm>
            <a:off x="10260000" y="5746320"/>
            <a:ext cx="176040" cy="341640"/>
          </a:xfrm>
          <a:prstGeom prst="rect">
            <a:avLst/>
          </a:prstGeom>
          <a:noFill/>
          <a:ln w="0">
            <a:noFill/>
          </a:ln>
        </p:spPr>
        <p:style>
          <a:lnRef idx="0"/>
          <a:fillRef idx="0"/>
          <a:effectRef idx="0"/>
          <a:fontRef idx="minor"/>
        </p:style>
      </p:sp>
      <p:sp>
        <p:nvSpPr>
          <p:cNvPr id="233" name=""/>
          <p:cNvSpPr/>
          <p:nvPr/>
        </p:nvSpPr>
        <p:spPr>
          <a:xfrm>
            <a:off x="3370680" y="435240"/>
            <a:ext cx="5449320" cy="535680"/>
          </a:xfrm>
          <a:prstGeom prst="rect">
            <a:avLst/>
          </a:prstGeom>
          <a:noFill/>
          <a:ln w="0">
            <a:noFill/>
          </a:ln>
        </p:spPr>
        <p:style>
          <a:lnRef idx="0"/>
          <a:fillRef idx="0"/>
          <a:effectRef idx="0"/>
          <a:fontRef idx="minor"/>
        </p:style>
        <p:txBody>
          <a:bodyPr lIns="0" rIns="0" tIns="0" bIns="0" anchor="t">
            <a:noAutofit/>
          </a:bodyPr>
          <a:p>
            <a:pPr algn="ctr">
              <a:lnSpc>
                <a:spcPct val="100000"/>
              </a:lnSpc>
              <a:spcBef>
                <a:spcPts val="400"/>
              </a:spcBef>
              <a:spcAft>
                <a:spcPts val="601"/>
              </a:spcAft>
              <a:buNone/>
            </a:pPr>
            <a:r>
              <a:rPr b="1" lang="en-PH" sz="3000" spc="-1" strike="noStrike">
                <a:solidFill>
                  <a:srgbClr val="000000"/>
                </a:solidFill>
                <a:latin typeface="Lato"/>
                <a:ea typeface="Arial;Arial"/>
              </a:rPr>
              <a:t>Mechanical Energy </a:t>
            </a:r>
            <a:endParaRPr b="0" lang="en-PH" sz="3000" spc="-1" strike="noStrike">
              <a:latin typeface="Arial"/>
            </a:endParaRPr>
          </a:p>
        </p:txBody>
      </p:sp>
      <p:sp>
        <p:nvSpPr>
          <p:cNvPr id="234" name=""/>
          <p:cNvSpPr/>
          <p:nvPr/>
        </p:nvSpPr>
        <p:spPr>
          <a:xfrm>
            <a:off x="999000" y="1868760"/>
            <a:ext cx="10194120" cy="3783240"/>
          </a:xfrm>
          <a:prstGeom prst="rect">
            <a:avLst/>
          </a:prstGeom>
          <a:noFill/>
          <a:ln w="0">
            <a:noFill/>
          </a:ln>
        </p:spPr>
        <p:style>
          <a:lnRef idx="0"/>
          <a:fillRef idx="0"/>
          <a:effectRef idx="0"/>
          <a:fontRef idx="minor"/>
        </p:style>
        <p:txBody>
          <a:bodyPr lIns="90000" rIns="90000" tIns="45000" bIns="45000" anchor="t">
            <a:noAutofit/>
          </a:bodyPr>
          <a:p>
            <a:pPr>
              <a:lnSpc>
                <a:spcPct val="115000"/>
              </a:lnSpc>
              <a:buNone/>
            </a:pPr>
            <a:r>
              <a:rPr b="0" lang="en-PH" sz="1800" spc="-1" strike="noStrike">
                <a:latin typeface="Lato"/>
                <a:ea typeface="AppleSystemUIFont"/>
              </a:rPr>
              <a:t> </a:t>
            </a:r>
            <a:r>
              <a:rPr b="0" lang="en-PH" sz="1800" spc="-1" strike="noStrike">
                <a:latin typeface="Lato"/>
                <a:ea typeface="AppleSystemUIFont"/>
              </a:rPr>
              <a:t>3. Which energy is possessed by a snowboarder who sits at the top of a hill?</a:t>
            </a:r>
            <a:endParaRPr b="0" lang="en-PH" sz="1800" spc="-1" strike="noStrike">
              <a:latin typeface="Arial"/>
            </a:endParaRPr>
          </a:p>
          <a:p>
            <a:pPr>
              <a:lnSpc>
                <a:spcPct val="115000"/>
              </a:lnSpc>
              <a:buNone/>
            </a:pPr>
            <a:r>
              <a:rPr b="0" lang="en-PH" sz="1800" spc="-1" strike="noStrike">
                <a:latin typeface="Lato"/>
                <a:ea typeface="AppleSystemUIFont"/>
              </a:rPr>
              <a:t>	</a:t>
            </a:r>
            <a:r>
              <a:rPr b="0" lang="en-PH" sz="1800" spc="-1" strike="noStrike">
                <a:latin typeface="Lato"/>
                <a:ea typeface="AppleSystemUIFont"/>
              </a:rPr>
              <a:t>	</a:t>
            </a:r>
            <a:r>
              <a:rPr b="0" lang="en-PH" sz="1800" spc="-1" strike="noStrike">
                <a:latin typeface="Lato"/>
                <a:ea typeface="AppleSystemUIFont"/>
              </a:rPr>
              <a:t>A. kinetic energy</a:t>
            </a:r>
            <a:r>
              <a:rPr b="0" lang="en-PH" sz="1800" spc="-1" strike="noStrike">
                <a:latin typeface="Lato"/>
                <a:ea typeface="AppleSystemUIFont"/>
              </a:rPr>
              <a:t>	</a:t>
            </a:r>
            <a:r>
              <a:rPr b="0" lang="en-PH" sz="1800" spc="-1" strike="noStrike">
                <a:latin typeface="Lato"/>
                <a:ea typeface="AppleSystemUIFont"/>
              </a:rPr>
              <a:t>	</a:t>
            </a:r>
            <a:r>
              <a:rPr b="0" lang="en-PH" sz="1800" spc="-1" strike="noStrike">
                <a:latin typeface="Lato"/>
                <a:ea typeface="AppleSystemUIFont"/>
              </a:rPr>
              <a:t>C. potential energy </a:t>
            </a:r>
            <a:endParaRPr b="0" lang="en-PH" sz="1800" spc="-1" strike="noStrike">
              <a:latin typeface="Arial"/>
            </a:endParaRPr>
          </a:p>
          <a:p>
            <a:pPr>
              <a:lnSpc>
                <a:spcPct val="115000"/>
              </a:lnSpc>
              <a:buNone/>
            </a:pPr>
            <a:r>
              <a:rPr b="0" lang="en-PH" sz="1800" spc="-1" strike="noStrike">
                <a:latin typeface="Lato"/>
                <a:ea typeface="AppleSystemUIFont"/>
              </a:rPr>
              <a:t>	</a:t>
            </a:r>
            <a:r>
              <a:rPr b="0" lang="en-PH" sz="1800" spc="-1" strike="noStrike">
                <a:latin typeface="Lato"/>
                <a:ea typeface="AppleSystemUIFont"/>
              </a:rPr>
              <a:t>	</a:t>
            </a:r>
            <a:r>
              <a:rPr b="0" lang="en-PH" sz="1800" spc="-1" strike="noStrike">
                <a:latin typeface="Lato"/>
                <a:ea typeface="AppleSystemUIFont"/>
              </a:rPr>
              <a:t>B. sound energy</a:t>
            </a:r>
            <a:r>
              <a:rPr b="0" lang="en-PH" sz="1800" spc="-1" strike="noStrike">
                <a:latin typeface="Lato"/>
                <a:ea typeface="AppleSystemUIFont"/>
              </a:rPr>
              <a:t>	</a:t>
            </a:r>
            <a:r>
              <a:rPr b="0" lang="en-PH" sz="1800" spc="-1" strike="noStrike">
                <a:latin typeface="Lato"/>
                <a:ea typeface="AppleSystemUIFont"/>
              </a:rPr>
              <a:t>	</a:t>
            </a:r>
            <a:r>
              <a:rPr b="0" lang="en-PH" sz="1800" spc="-1" strike="noStrike">
                <a:latin typeface="Lato"/>
                <a:ea typeface="AppleSystemUIFont"/>
              </a:rPr>
              <a:t>D. electrical energy </a:t>
            </a:r>
            <a:br/>
            <a:r>
              <a:rPr b="0" lang="en-PH" sz="1800" spc="-1" strike="noStrike">
                <a:latin typeface="Lato"/>
                <a:ea typeface="AppleSystemUIFont"/>
              </a:rPr>
              <a:t> 4. A jack-in-the-box has energy stored in its compressed spring. When the box is opened and the </a:t>
            </a:r>
            <a:r>
              <a:rPr b="0" lang="en-PH" sz="1800" spc="-1" strike="noStrike">
                <a:latin typeface="Lato"/>
                <a:ea typeface="AppleSystemUIFont"/>
              </a:rPr>
              <a:t>	</a:t>
            </a:r>
            <a:r>
              <a:rPr b="0" lang="en-PH" sz="1800" spc="-1" strike="noStrike">
                <a:latin typeface="Lato"/>
                <a:ea typeface="AppleSystemUIFont"/>
              </a:rPr>
              <a:t>     spring is released, into what form of energy is the stored energy transformed?</a:t>
            </a:r>
            <a:endParaRPr b="0" lang="en-PH" sz="1800" spc="-1" strike="noStrike">
              <a:latin typeface="Arial"/>
            </a:endParaRPr>
          </a:p>
          <a:p>
            <a:pPr>
              <a:lnSpc>
                <a:spcPct val="115000"/>
              </a:lnSpc>
              <a:buNone/>
            </a:pPr>
            <a:r>
              <a:rPr b="0" lang="en-PH" sz="1800" spc="-1" strike="noStrike">
                <a:latin typeface="Lato"/>
                <a:ea typeface="AppleSystemUIFont"/>
              </a:rPr>
              <a:t>	</a:t>
            </a:r>
            <a:r>
              <a:rPr b="0" lang="en-PH" sz="1800" spc="-1" strike="noStrike">
                <a:latin typeface="Lato"/>
                <a:ea typeface="AppleSystemUIFont"/>
              </a:rPr>
              <a:t>	</a:t>
            </a:r>
            <a:r>
              <a:rPr b="0" lang="en-PH" sz="1800" spc="-1" strike="noStrike">
                <a:latin typeface="Lato"/>
                <a:ea typeface="AppleSystemUIFont"/>
              </a:rPr>
              <a:t>A. kinetic energy </a:t>
            </a:r>
            <a:r>
              <a:rPr b="0" lang="en-PH" sz="1800" spc="-1" strike="noStrike">
                <a:latin typeface="Lato"/>
                <a:ea typeface="AppleSystemUIFont"/>
              </a:rPr>
              <a:t>	</a:t>
            </a:r>
            <a:r>
              <a:rPr b="0" lang="en-PH" sz="1800" spc="-1" strike="noStrike">
                <a:latin typeface="Lato"/>
                <a:ea typeface="AppleSystemUIFont"/>
              </a:rPr>
              <a:t>	</a:t>
            </a:r>
            <a:r>
              <a:rPr b="0" lang="en-PH" sz="1800" spc="-1" strike="noStrike">
                <a:latin typeface="Lato"/>
                <a:ea typeface="AppleSystemUIFont"/>
              </a:rPr>
              <a:t>C. mechanical energy </a:t>
            </a:r>
            <a:endParaRPr b="0" lang="en-PH" sz="1800" spc="-1" strike="noStrike">
              <a:latin typeface="Arial"/>
            </a:endParaRPr>
          </a:p>
          <a:p>
            <a:pPr>
              <a:lnSpc>
                <a:spcPct val="115000"/>
              </a:lnSpc>
              <a:buNone/>
            </a:pPr>
            <a:r>
              <a:rPr b="0" lang="en-PH" sz="1800" spc="-1" strike="noStrike">
                <a:latin typeface="Lato"/>
                <a:ea typeface="AppleSystemUIFont"/>
              </a:rPr>
              <a:t>	</a:t>
            </a:r>
            <a:r>
              <a:rPr b="0" lang="en-PH" sz="1800" spc="-1" strike="noStrike">
                <a:latin typeface="Lato"/>
                <a:ea typeface="AppleSystemUIFont"/>
              </a:rPr>
              <a:t>	</a:t>
            </a:r>
            <a:r>
              <a:rPr b="0" lang="en-PH" sz="1800" spc="-1" strike="noStrike">
                <a:latin typeface="Lato"/>
                <a:ea typeface="AppleSystemUIFont"/>
              </a:rPr>
              <a:t>B. potential energy </a:t>
            </a:r>
            <a:r>
              <a:rPr b="0" lang="en-PH" sz="1800" spc="-1" strike="noStrike">
                <a:latin typeface="Lato"/>
                <a:ea typeface="AppleSystemUIFont"/>
              </a:rPr>
              <a:t>	</a:t>
            </a:r>
            <a:r>
              <a:rPr b="0" lang="en-PH" sz="1800" spc="-1" strike="noStrike">
                <a:latin typeface="Lato"/>
                <a:ea typeface="AppleSystemUIFont"/>
              </a:rPr>
              <a:t>D. gravitational energy </a:t>
            </a:r>
            <a:br/>
            <a:r>
              <a:rPr b="0" lang="en-PH" sz="1800" spc="-1" strike="noStrike">
                <a:latin typeface="Lato"/>
                <a:ea typeface="AppleSystemUIFont"/>
              </a:rPr>
              <a:t> 5. An object is lifted to some height and then dropped. During the drop, which of the following is </a:t>
            </a:r>
            <a:r>
              <a:rPr b="0" lang="en-PH" sz="1800" spc="-1" strike="noStrike">
                <a:latin typeface="Lato"/>
                <a:ea typeface="AppleSystemUIFont"/>
              </a:rPr>
              <a:t>	</a:t>
            </a:r>
            <a:r>
              <a:rPr b="0" lang="en-PH" sz="1800" spc="-1" strike="noStrike">
                <a:latin typeface="Lato"/>
                <a:ea typeface="AppleSystemUIFont"/>
              </a:rPr>
              <a:t>	</a:t>
            </a:r>
            <a:r>
              <a:rPr b="0" lang="en-PH" sz="1800" spc="-1" strike="noStrike">
                <a:latin typeface="Lato"/>
                <a:ea typeface="AppleSystemUIFont"/>
              </a:rPr>
              <a:t>     increased? Neglect air resistance.</a:t>
            </a:r>
            <a:endParaRPr b="0" lang="en-PH" sz="1800" spc="-1" strike="noStrike">
              <a:latin typeface="Arial"/>
            </a:endParaRPr>
          </a:p>
          <a:p>
            <a:pPr>
              <a:lnSpc>
                <a:spcPct val="115000"/>
              </a:lnSpc>
              <a:buNone/>
            </a:pPr>
            <a:r>
              <a:rPr b="0" lang="en-PH" sz="1800" spc="-1" strike="noStrike">
                <a:latin typeface="Lato"/>
                <a:ea typeface="AppleSystemUIFont"/>
              </a:rPr>
              <a:t>	</a:t>
            </a:r>
            <a:r>
              <a:rPr b="0" lang="en-PH" sz="1800" spc="-1" strike="noStrike">
                <a:latin typeface="Lato"/>
                <a:ea typeface="AppleSystemUIFont"/>
              </a:rPr>
              <a:t>	</a:t>
            </a:r>
            <a:r>
              <a:rPr b="0" lang="en-PH" sz="1800" spc="-1" strike="noStrike">
                <a:latin typeface="Lato"/>
                <a:ea typeface="AppleSystemUIFont"/>
              </a:rPr>
              <a:t>A. kinetic energy </a:t>
            </a:r>
            <a:r>
              <a:rPr b="0" lang="en-PH" sz="1800" spc="-1" strike="noStrike">
                <a:latin typeface="Lato"/>
                <a:ea typeface="AppleSystemUIFont"/>
              </a:rPr>
              <a:t>	</a:t>
            </a:r>
            <a:r>
              <a:rPr b="0" lang="en-PH" sz="1800" spc="-1" strike="noStrike">
                <a:latin typeface="Lato"/>
                <a:ea typeface="AppleSystemUIFont"/>
              </a:rPr>
              <a:t>	</a:t>
            </a:r>
            <a:r>
              <a:rPr b="0" lang="en-PH" sz="1800" spc="-1" strike="noStrike">
                <a:latin typeface="Lato"/>
                <a:ea typeface="AppleSystemUIFont"/>
              </a:rPr>
              <a:t>	</a:t>
            </a:r>
            <a:r>
              <a:rPr b="0" lang="en-PH" sz="1800" spc="-1" strike="noStrike">
                <a:latin typeface="Lato"/>
                <a:ea typeface="AppleSystemUIFont"/>
              </a:rPr>
              <a:t>	</a:t>
            </a:r>
            <a:r>
              <a:rPr b="0" lang="en-PH" sz="1800" spc="-1" strike="noStrike">
                <a:latin typeface="Lato"/>
                <a:ea typeface="AppleSystemUIFont"/>
              </a:rPr>
              <a:t>  </a:t>
            </a:r>
            <a:r>
              <a:rPr b="0" lang="en-PH" sz="1800" spc="-1" strike="noStrike">
                <a:latin typeface="Lato"/>
                <a:ea typeface="AppleSystemUIFont"/>
              </a:rPr>
              <a:t>	</a:t>
            </a:r>
            <a:r>
              <a:rPr b="0" lang="en-PH" sz="1800" spc="-1" strike="noStrike">
                <a:latin typeface="Lato"/>
                <a:ea typeface="AppleSystemUIFont"/>
              </a:rPr>
              <a:t>C. kinetic energy and total mechanical energy </a:t>
            </a:r>
            <a:endParaRPr b="0" lang="en-PH" sz="1800" spc="-1" strike="noStrike">
              <a:latin typeface="Arial"/>
            </a:endParaRPr>
          </a:p>
          <a:p>
            <a:pPr>
              <a:lnSpc>
                <a:spcPct val="115000"/>
              </a:lnSpc>
              <a:buNone/>
            </a:pPr>
            <a:r>
              <a:rPr b="0" lang="en-PH" sz="1800" spc="-1" strike="noStrike">
                <a:latin typeface="Lato"/>
                <a:ea typeface="AppleSystemUIFont"/>
              </a:rPr>
              <a:t>	</a:t>
            </a:r>
            <a:r>
              <a:rPr b="0" lang="en-PH" sz="1800" spc="-1" strike="noStrike">
                <a:latin typeface="Lato"/>
                <a:ea typeface="AppleSystemUIFont"/>
              </a:rPr>
              <a:t>	</a:t>
            </a:r>
            <a:r>
              <a:rPr b="0" lang="en-PH" sz="1800" spc="-1" strike="noStrike">
                <a:latin typeface="Lato"/>
                <a:ea typeface="AppleSystemUIFont"/>
              </a:rPr>
              <a:t>B. gravitational potential energy </a:t>
            </a:r>
            <a:r>
              <a:rPr b="0" lang="en-PH" sz="1800" spc="-1" strike="noStrike">
                <a:latin typeface="Lato"/>
                <a:ea typeface="AppleSystemUIFont"/>
              </a:rPr>
              <a:t>	</a:t>
            </a:r>
            <a:r>
              <a:rPr b="0" lang="en-PH" sz="1800" spc="-1" strike="noStrike">
                <a:latin typeface="Lato"/>
                <a:ea typeface="AppleSystemUIFont"/>
              </a:rPr>
              <a:t>D. kinetic energy and gravitational potential energy </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5" name=""/>
          <p:cNvSpPr/>
          <p:nvPr/>
        </p:nvSpPr>
        <p:spPr>
          <a:xfrm>
            <a:off x="10260000" y="5746320"/>
            <a:ext cx="176040" cy="341640"/>
          </a:xfrm>
          <a:prstGeom prst="rect">
            <a:avLst/>
          </a:prstGeom>
          <a:noFill/>
          <a:ln w="0">
            <a:noFill/>
          </a:ln>
        </p:spPr>
        <p:style>
          <a:lnRef idx="0"/>
          <a:fillRef idx="0"/>
          <a:effectRef idx="0"/>
          <a:fontRef idx="minor"/>
        </p:style>
      </p:sp>
      <p:sp>
        <p:nvSpPr>
          <p:cNvPr id="236" name=""/>
          <p:cNvSpPr/>
          <p:nvPr/>
        </p:nvSpPr>
        <p:spPr>
          <a:xfrm>
            <a:off x="3370680" y="435240"/>
            <a:ext cx="5449320" cy="535680"/>
          </a:xfrm>
          <a:prstGeom prst="rect">
            <a:avLst/>
          </a:prstGeom>
          <a:noFill/>
          <a:ln w="0">
            <a:noFill/>
          </a:ln>
        </p:spPr>
        <p:style>
          <a:lnRef idx="0"/>
          <a:fillRef idx="0"/>
          <a:effectRef idx="0"/>
          <a:fontRef idx="minor"/>
        </p:style>
        <p:txBody>
          <a:bodyPr lIns="0" rIns="0" tIns="0" bIns="0" anchor="t">
            <a:noAutofit/>
          </a:bodyPr>
          <a:p>
            <a:pPr algn="ctr">
              <a:lnSpc>
                <a:spcPct val="100000"/>
              </a:lnSpc>
              <a:spcBef>
                <a:spcPts val="400"/>
              </a:spcBef>
              <a:spcAft>
                <a:spcPts val="601"/>
              </a:spcAft>
              <a:buNone/>
            </a:pPr>
            <a:r>
              <a:rPr b="1" lang="en-PH" sz="3000" spc="-1" strike="noStrike">
                <a:solidFill>
                  <a:srgbClr val="000000"/>
                </a:solidFill>
                <a:latin typeface="Lato"/>
                <a:ea typeface="Arial;Arial"/>
              </a:rPr>
              <a:t>Mechanical Energy </a:t>
            </a:r>
            <a:endParaRPr b="0" lang="en-PH" sz="3000" spc="-1" strike="noStrike">
              <a:latin typeface="Arial"/>
            </a:endParaRPr>
          </a:p>
        </p:txBody>
      </p:sp>
      <p:sp>
        <p:nvSpPr>
          <p:cNvPr id="237" name=""/>
          <p:cNvSpPr/>
          <p:nvPr/>
        </p:nvSpPr>
        <p:spPr>
          <a:xfrm>
            <a:off x="1937880" y="2088000"/>
            <a:ext cx="8862120" cy="3430800"/>
          </a:xfrm>
          <a:prstGeom prst="rect">
            <a:avLst/>
          </a:prstGeom>
          <a:noFill/>
          <a:ln w="0">
            <a:noFill/>
          </a:ln>
        </p:spPr>
        <p:style>
          <a:lnRef idx="0"/>
          <a:fillRef idx="0"/>
          <a:effectRef idx="0"/>
          <a:fontRef idx="minor"/>
        </p:style>
        <p:txBody>
          <a:bodyPr lIns="90000" rIns="90000" tIns="45000" bIns="45000" anchor="t">
            <a:noAutofit/>
          </a:bodyPr>
          <a:p>
            <a:pPr>
              <a:lnSpc>
                <a:spcPct val="115000"/>
              </a:lnSpc>
              <a:buNone/>
            </a:pPr>
            <a:r>
              <a:rPr b="0" lang="en-PH" sz="1800" spc="-1" strike="noStrike">
                <a:latin typeface="Lato"/>
              </a:rPr>
              <a:t>	</a:t>
            </a:r>
            <a:r>
              <a:rPr b="0" lang="en-PH" sz="1800" spc="-1" strike="noStrike">
                <a:latin typeface="Lato"/>
              </a:rPr>
              <a:t>	</a:t>
            </a:r>
            <a:r>
              <a:rPr b="0" lang="en-PH" sz="1800" spc="-1" strike="noStrike">
                <a:latin typeface="Lato"/>
              </a:rPr>
              <a:t>1. What is the potential energy at the top of the hill?</a:t>
            </a:r>
            <a:endParaRPr b="0" lang="en-PH" sz="1800" spc="-1" strike="noStrike">
              <a:latin typeface="Arial"/>
            </a:endParaRPr>
          </a:p>
          <a:p>
            <a:pPr>
              <a:lnSpc>
                <a:spcPct val="115000"/>
              </a:lnSpc>
              <a:buNone/>
            </a:pPr>
            <a:r>
              <a:rPr b="0" lang="en-PH" sz="1800" spc="-1" strike="noStrike">
                <a:latin typeface="Lato"/>
                <a:ea typeface="AppleSystemUIFont"/>
              </a:rPr>
              <a:t>	</a:t>
            </a:r>
            <a:r>
              <a:rPr b="0" lang="en-PH" sz="1800" spc="-1" strike="noStrike">
                <a:latin typeface="Lato"/>
                <a:ea typeface="AppleSystemUIFont"/>
              </a:rPr>
              <a:t>	</a:t>
            </a:r>
            <a:r>
              <a:rPr b="0" lang="en-PH" sz="1800" spc="-1" strike="noStrike">
                <a:latin typeface="Lato"/>
                <a:ea typeface="AppleSystemUIFont"/>
              </a:rPr>
              <a:t>	</a:t>
            </a:r>
            <a:r>
              <a:rPr b="0" lang="en-PH" sz="1800" spc="-1" strike="noStrike">
                <a:latin typeface="Lato"/>
                <a:ea typeface="AppleSystemUIFont"/>
              </a:rPr>
              <a:t>A. 18,200 J  </a:t>
            </a:r>
            <a:r>
              <a:rPr b="0" lang="en-PH" sz="1800" spc="-1" strike="noStrike">
                <a:latin typeface="Lato"/>
                <a:ea typeface="AppleSystemUIFont"/>
              </a:rPr>
              <a:t>	</a:t>
            </a:r>
            <a:r>
              <a:rPr b="0" lang="en-PH" sz="1800" spc="-1" strike="noStrike">
                <a:latin typeface="Lato"/>
                <a:ea typeface="AppleSystemUIFont"/>
              </a:rPr>
              <a:t>	</a:t>
            </a:r>
            <a:r>
              <a:rPr b="0" lang="en-PH" sz="1800" spc="-1" strike="noStrike">
                <a:latin typeface="Lato"/>
                <a:ea typeface="AppleSystemUIFont"/>
              </a:rPr>
              <a:t>C. 21,800 J </a:t>
            </a:r>
            <a:br/>
            <a:r>
              <a:rPr b="0" lang="en-PH" sz="1800" spc="-1" strike="noStrike">
                <a:latin typeface="Lato"/>
                <a:ea typeface="AppleSystemUIFont"/>
              </a:rPr>
              <a:t>	</a:t>
            </a:r>
            <a:r>
              <a:rPr b="0" lang="en-PH" sz="1800" spc="-1" strike="noStrike">
                <a:latin typeface="Lato"/>
                <a:ea typeface="AppleSystemUIFont"/>
              </a:rPr>
              <a:t>	</a:t>
            </a:r>
            <a:r>
              <a:rPr b="0" lang="en-PH" sz="1800" spc="-1" strike="noStrike">
                <a:latin typeface="Lato"/>
                <a:ea typeface="AppleSystemUIFont"/>
              </a:rPr>
              <a:t>	</a:t>
            </a:r>
            <a:r>
              <a:rPr b="0" lang="en-PH" sz="1800" spc="-1" strike="noStrike">
                <a:latin typeface="Lato"/>
                <a:ea typeface="AppleSystemUIFont"/>
              </a:rPr>
              <a:t>B. 19,000 J</a:t>
            </a:r>
            <a:r>
              <a:rPr b="0" lang="en-PH" sz="1800" spc="-1" strike="noStrike">
                <a:latin typeface="Lato"/>
                <a:ea typeface="AppleSystemUIFont"/>
              </a:rPr>
              <a:t>	</a:t>
            </a:r>
            <a:r>
              <a:rPr b="0" lang="en-PH" sz="1800" spc="-1" strike="noStrike">
                <a:latin typeface="Lato"/>
                <a:ea typeface="AppleSystemUIFont"/>
              </a:rPr>
              <a:t>	</a:t>
            </a:r>
            <a:r>
              <a:rPr b="0" lang="en-PH" sz="1800" spc="-1" strike="noStrike">
                <a:highlight>
                  <a:srgbClr val="bf819e"/>
                </a:highlight>
                <a:latin typeface="Lato"/>
                <a:ea typeface="AppleSystemUIFont"/>
              </a:rPr>
              <a:t>D. 29,400 J</a:t>
            </a:r>
            <a:br/>
            <a:r>
              <a:rPr b="0" lang="en-PH" sz="1800" spc="-1" strike="noStrike">
                <a:latin typeface="Lato"/>
                <a:ea typeface="AppleSystemUIFont"/>
              </a:rPr>
              <a:t> </a:t>
            </a:r>
            <a:r>
              <a:rPr b="0" lang="en-PH" sz="1800" spc="-1" strike="noStrike">
                <a:latin typeface="Lato"/>
                <a:ea typeface="AppleSystemUIFont"/>
              </a:rPr>
              <a:t>	</a:t>
            </a:r>
            <a:r>
              <a:rPr b="0" lang="en-PH" sz="1800" spc="-1" strike="noStrike">
                <a:latin typeface="Lato"/>
                <a:ea typeface="AppleSystemUIFont"/>
              </a:rPr>
              <a:t>	</a:t>
            </a:r>
            <a:r>
              <a:rPr b="0" lang="en-PH" sz="1800" spc="-1" strike="noStrike">
                <a:latin typeface="Lato"/>
                <a:ea typeface="AppleSystemUIFont"/>
              </a:rPr>
              <a:t>2. What is the kinetic energy at the bottom of the hill? </a:t>
            </a:r>
            <a:endParaRPr b="0" lang="en-PH" sz="1800" spc="-1" strike="noStrike">
              <a:latin typeface="Arial"/>
            </a:endParaRPr>
          </a:p>
          <a:p>
            <a:pPr marL="876240">
              <a:lnSpc>
                <a:spcPct val="115000"/>
              </a:lnSpc>
              <a:buNone/>
            </a:pPr>
            <a:r>
              <a:rPr b="0" lang="en-PH" sz="1800" spc="-1" strike="noStrike">
                <a:latin typeface="Lato"/>
                <a:ea typeface="AppleSystemUIFont"/>
              </a:rPr>
              <a:t>	</a:t>
            </a:r>
            <a:r>
              <a:rPr b="0" lang="en-PH" sz="1800" spc="-1" strike="noStrike">
                <a:latin typeface="Lato"/>
                <a:ea typeface="AppleSystemUIFont"/>
              </a:rPr>
              <a:t>A. 19,500 J </a:t>
            </a:r>
            <a:r>
              <a:rPr b="0" lang="en-PH" sz="1800" spc="-1" strike="noStrike">
                <a:latin typeface="Lato"/>
                <a:ea typeface="AppleSystemUIFont"/>
              </a:rPr>
              <a:t>	</a:t>
            </a:r>
            <a:r>
              <a:rPr b="0" lang="en-PH" sz="1800" spc="-1" strike="noStrike">
                <a:latin typeface="Lato"/>
                <a:ea typeface="AppleSystemUIFont"/>
              </a:rPr>
              <a:t> </a:t>
            </a:r>
            <a:r>
              <a:rPr b="0" lang="en-PH" sz="1800" spc="-1" strike="noStrike">
                <a:latin typeface="Lato"/>
                <a:ea typeface="AppleSystemUIFont"/>
              </a:rPr>
              <a:t>	</a:t>
            </a:r>
            <a:r>
              <a:rPr b="0" lang="en-PH" sz="1800" spc="-1" strike="noStrike">
                <a:highlight>
                  <a:srgbClr val="bf819e"/>
                </a:highlight>
                <a:latin typeface="Lato"/>
                <a:ea typeface="AppleSystemUIFont"/>
              </a:rPr>
              <a:t>C. 32,400 J</a:t>
            </a:r>
            <a:r>
              <a:rPr b="0" lang="en-PH" sz="1800" spc="-1" strike="noStrike">
                <a:latin typeface="Lato"/>
                <a:ea typeface="AppleSystemUIFont"/>
              </a:rPr>
              <a:t> </a:t>
            </a:r>
            <a:br/>
            <a:r>
              <a:rPr b="0" lang="en-PH" sz="1800" spc="-1" strike="noStrike">
                <a:latin typeface="Lato"/>
                <a:ea typeface="AppleSystemUIFont"/>
              </a:rPr>
              <a:t>	</a:t>
            </a:r>
            <a:r>
              <a:rPr b="0" lang="en-PH" sz="1800" spc="-1" strike="noStrike">
                <a:latin typeface="Lato"/>
                <a:ea typeface="AppleSystemUIFont"/>
              </a:rPr>
              <a:t>B. 29,840 J</a:t>
            </a:r>
            <a:r>
              <a:rPr b="0" lang="en-PH" sz="1800" spc="-1" strike="noStrike">
                <a:latin typeface="Lato"/>
                <a:ea typeface="AppleSystemUIFont"/>
              </a:rPr>
              <a:t>	</a:t>
            </a:r>
            <a:r>
              <a:rPr b="0" lang="en-PH" sz="1800" spc="-1" strike="noStrike">
                <a:latin typeface="Lato"/>
                <a:ea typeface="AppleSystemUIFont"/>
              </a:rPr>
              <a:t>	</a:t>
            </a:r>
            <a:r>
              <a:rPr b="0" lang="en-PH" sz="1800" spc="-1" strike="noStrike">
                <a:latin typeface="Lato"/>
                <a:ea typeface="AppleSystemUIFont"/>
              </a:rPr>
              <a:t>D. 36,000 J </a:t>
            </a:r>
            <a:endParaRPr b="0" lang="en-PH" sz="1800" spc="-1" strike="noStrike">
              <a:latin typeface="Arial"/>
            </a:endParaRPr>
          </a:p>
          <a:p>
            <a:pPr marL="876240">
              <a:lnSpc>
                <a:spcPct val="115000"/>
              </a:lnSpc>
              <a:buNone/>
            </a:pPr>
            <a:r>
              <a:rPr b="0" lang="en-PH" sz="1800" spc="-1" strike="noStrike">
                <a:latin typeface="Lato"/>
                <a:ea typeface="AppleSystemUIFont"/>
              </a:rPr>
              <a:t>3. Which energy is possessed by a snowboarder who sits at the top of a hill? </a:t>
            </a:r>
            <a:endParaRPr b="0" lang="en-PH" sz="1800" spc="-1" strike="noStrike">
              <a:latin typeface="Arial"/>
            </a:endParaRPr>
          </a:p>
          <a:p>
            <a:pPr marL="876240">
              <a:lnSpc>
                <a:spcPct val="115000"/>
              </a:lnSpc>
              <a:buNone/>
            </a:pPr>
            <a:r>
              <a:rPr b="0" lang="en-PH" sz="1800" spc="-1" strike="noStrike">
                <a:latin typeface="Lato"/>
                <a:ea typeface="AppleSystemUIFont"/>
              </a:rPr>
              <a:t>	</a:t>
            </a:r>
            <a:r>
              <a:rPr b="0" lang="en-PH" sz="1800" spc="-1" strike="noStrike">
                <a:latin typeface="Lato"/>
                <a:ea typeface="AppleSystemUIFont"/>
              </a:rPr>
              <a:t>A. kinetic energy</a:t>
            </a:r>
            <a:r>
              <a:rPr b="0" lang="en-PH" sz="1800" spc="-1" strike="noStrike">
                <a:latin typeface="Lato"/>
                <a:ea typeface="AppleSystemUIFont"/>
              </a:rPr>
              <a:t>	</a:t>
            </a:r>
            <a:r>
              <a:rPr b="0" lang="en-PH" sz="1800" spc="-1" strike="noStrike">
                <a:latin typeface="Lato"/>
                <a:ea typeface="AppleSystemUIFont"/>
              </a:rPr>
              <a:t>	</a:t>
            </a:r>
            <a:r>
              <a:rPr b="0" lang="en-PH" sz="1800" spc="-1" strike="noStrike">
                <a:highlight>
                  <a:srgbClr val="bf819e"/>
                </a:highlight>
                <a:latin typeface="Lato"/>
                <a:ea typeface="AppleSystemUIFont"/>
              </a:rPr>
              <a:t>C. potential energy</a:t>
            </a:r>
            <a:r>
              <a:rPr b="0" lang="en-PH" sz="1800" spc="-1" strike="noStrike">
                <a:latin typeface="Lato"/>
                <a:ea typeface="AppleSystemUIFont"/>
              </a:rPr>
              <a:t> </a:t>
            </a:r>
            <a:endParaRPr b="0" lang="en-PH" sz="1800" spc="-1" strike="noStrike">
              <a:latin typeface="Arial"/>
            </a:endParaRPr>
          </a:p>
          <a:p>
            <a:pPr marL="876240">
              <a:lnSpc>
                <a:spcPct val="115000"/>
              </a:lnSpc>
              <a:buNone/>
            </a:pPr>
            <a:r>
              <a:rPr b="0" lang="en-PH" sz="1800" spc="-1" strike="noStrike">
                <a:latin typeface="Lato"/>
                <a:ea typeface="AppleSystemUIFont"/>
              </a:rPr>
              <a:t>	</a:t>
            </a:r>
            <a:r>
              <a:rPr b="0" lang="en-PH" sz="1800" spc="-1" strike="noStrike">
                <a:latin typeface="Lato"/>
                <a:ea typeface="AppleSystemUIFont"/>
              </a:rPr>
              <a:t>B. sound energy</a:t>
            </a:r>
            <a:r>
              <a:rPr b="0" lang="en-PH" sz="1800" spc="-1" strike="noStrike">
                <a:latin typeface="Lato"/>
                <a:ea typeface="AppleSystemUIFont"/>
              </a:rPr>
              <a:t>	</a:t>
            </a:r>
            <a:r>
              <a:rPr b="0" lang="en-PH" sz="1800" spc="-1" strike="noStrike">
                <a:latin typeface="Lato"/>
                <a:ea typeface="AppleSystemUIFont"/>
              </a:rPr>
              <a:t>	</a:t>
            </a:r>
            <a:r>
              <a:rPr b="0" lang="en-PH" sz="1800" spc="-1" strike="noStrike">
                <a:latin typeface="Lato"/>
                <a:ea typeface="AppleSystemUIFont"/>
              </a:rPr>
              <a:t>D. electrical energy </a:t>
            </a:r>
            <a:endParaRPr b="0" lang="en-PH" sz="1800" spc="-1" strike="noStrike">
              <a:latin typeface="Arial"/>
            </a:endParaRPr>
          </a:p>
        </p:txBody>
      </p:sp>
      <p:sp>
        <p:nvSpPr>
          <p:cNvPr id="238" name=""/>
          <p:cNvSpPr/>
          <p:nvPr/>
        </p:nvSpPr>
        <p:spPr>
          <a:xfrm>
            <a:off x="5049000" y="1548000"/>
            <a:ext cx="2094120" cy="4496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2000" spc="-1" strike="noStrike">
                <a:solidFill>
                  <a:srgbClr val="c9211e"/>
                </a:solidFill>
                <a:latin typeface="Lati"/>
              </a:rPr>
              <a:t>Answer Key </a:t>
            </a:r>
            <a:endParaRPr b="0" lang="en-PH" sz="2000" spc="-1" strike="noStrike">
              <a:solidFill>
                <a:srgbClr val="c9211e"/>
              </a:solidFill>
              <a:latin typeface="Lati"/>
            </a:endParaRPr>
          </a:p>
        </p:txBody>
      </p:sp>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9" name=""/>
          <p:cNvSpPr/>
          <p:nvPr/>
        </p:nvSpPr>
        <p:spPr>
          <a:xfrm>
            <a:off x="10260000" y="5746320"/>
            <a:ext cx="176040" cy="341640"/>
          </a:xfrm>
          <a:prstGeom prst="rect">
            <a:avLst/>
          </a:prstGeom>
          <a:noFill/>
          <a:ln w="0">
            <a:noFill/>
          </a:ln>
        </p:spPr>
        <p:style>
          <a:lnRef idx="0"/>
          <a:fillRef idx="0"/>
          <a:effectRef idx="0"/>
          <a:fontRef idx="minor"/>
        </p:style>
      </p:sp>
      <p:sp>
        <p:nvSpPr>
          <p:cNvPr id="240" name=""/>
          <p:cNvSpPr/>
          <p:nvPr/>
        </p:nvSpPr>
        <p:spPr>
          <a:xfrm>
            <a:off x="3370680" y="435240"/>
            <a:ext cx="5449320" cy="535680"/>
          </a:xfrm>
          <a:prstGeom prst="rect">
            <a:avLst/>
          </a:prstGeom>
          <a:noFill/>
          <a:ln w="0">
            <a:noFill/>
          </a:ln>
        </p:spPr>
        <p:style>
          <a:lnRef idx="0"/>
          <a:fillRef idx="0"/>
          <a:effectRef idx="0"/>
          <a:fontRef idx="minor"/>
        </p:style>
        <p:txBody>
          <a:bodyPr lIns="0" rIns="0" tIns="0" bIns="0" anchor="t">
            <a:noAutofit/>
          </a:bodyPr>
          <a:p>
            <a:pPr algn="ctr">
              <a:lnSpc>
                <a:spcPct val="100000"/>
              </a:lnSpc>
              <a:spcBef>
                <a:spcPts val="400"/>
              </a:spcBef>
              <a:spcAft>
                <a:spcPts val="601"/>
              </a:spcAft>
              <a:buNone/>
            </a:pPr>
            <a:r>
              <a:rPr b="1" lang="en-PH" sz="3000" spc="-1" strike="noStrike">
                <a:solidFill>
                  <a:srgbClr val="000000"/>
                </a:solidFill>
                <a:latin typeface="Lato"/>
                <a:ea typeface="Arial;Arial"/>
              </a:rPr>
              <a:t>Mechanical Energy </a:t>
            </a:r>
            <a:endParaRPr b="0" lang="en-PH" sz="3000" spc="-1" strike="noStrike">
              <a:latin typeface="Arial"/>
            </a:endParaRPr>
          </a:p>
        </p:txBody>
      </p:sp>
      <p:sp>
        <p:nvSpPr>
          <p:cNvPr id="241" name=""/>
          <p:cNvSpPr/>
          <p:nvPr/>
        </p:nvSpPr>
        <p:spPr>
          <a:xfrm>
            <a:off x="909000" y="2156760"/>
            <a:ext cx="10374120" cy="2703240"/>
          </a:xfrm>
          <a:prstGeom prst="rect">
            <a:avLst/>
          </a:prstGeom>
          <a:noFill/>
          <a:ln w="0">
            <a:noFill/>
          </a:ln>
        </p:spPr>
        <p:style>
          <a:lnRef idx="0"/>
          <a:fillRef idx="0"/>
          <a:effectRef idx="0"/>
          <a:fontRef idx="minor"/>
        </p:style>
        <p:txBody>
          <a:bodyPr lIns="90000" rIns="90000" tIns="45000" bIns="45000" anchor="t">
            <a:noAutofit/>
          </a:bodyPr>
          <a:p>
            <a:pPr>
              <a:lnSpc>
                <a:spcPct val="115000"/>
              </a:lnSpc>
              <a:buNone/>
            </a:pPr>
            <a:r>
              <a:rPr b="0" lang="en-PH" sz="1800" spc="-1" strike="noStrike">
                <a:latin typeface="Lato"/>
                <a:ea typeface="AppleSystemUIFont"/>
              </a:rPr>
              <a:t> </a:t>
            </a:r>
            <a:r>
              <a:rPr b="0" lang="en-PH" sz="1800" spc="-1" strike="noStrike">
                <a:latin typeface="Lato"/>
                <a:ea typeface="AppleSystemUIFont"/>
              </a:rPr>
              <a:t>4. A jack-in-the-box has energy stored in its compressed spring. When the box is opened and the </a:t>
            </a:r>
            <a:r>
              <a:rPr b="0" lang="en-PH" sz="1800" spc="-1" strike="noStrike">
                <a:latin typeface="Lato"/>
                <a:ea typeface="AppleSystemUIFont"/>
              </a:rPr>
              <a:t>	</a:t>
            </a:r>
            <a:r>
              <a:rPr b="0" lang="en-PH" sz="1800" spc="-1" strike="noStrike">
                <a:latin typeface="Lato"/>
                <a:ea typeface="AppleSystemUIFont"/>
              </a:rPr>
              <a:t>     spring is released, into what form of energy is the stored energy transformed?</a:t>
            </a:r>
            <a:endParaRPr b="0" lang="en-PH" sz="1800" spc="-1" strike="noStrike">
              <a:latin typeface="Arial"/>
            </a:endParaRPr>
          </a:p>
          <a:p>
            <a:pPr>
              <a:lnSpc>
                <a:spcPct val="115000"/>
              </a:lnSpc>
              <a:buNone/>
            </a:pPr>
            <a:r>
              <a:rPr b="0" lang="en-PH" sz="1800" spc="-1" strike="noStrike">
                <a:latin typeface="Lato"/>
                <a:ea typeface="AppleSystemUIFont"/>
              </a:rPr>
              <a:t>	</a:t>
            </a:r>
            <a:r>
              <a:rPr b="0" lang="en-PH" sz="1800" spc="-1" strike="noStrike">
                <a:latin typeface="Lato"/>
                <a:ea typeface="AppleSystemUIFont"/>
              </a:rPr>
              <a:t>	</a:t>
            </a:r>
            <a:r>
              <a:rPr b="0" lang="en-PH" sz="1800" spc="-1" strike="noStrike">
                <a:highlight>
                  <a:srgbClr val="bf819e"/>
                </a:highlight>
                <a:latin typeface="Lato"/>
                <a:ea typeface="AppleSystemUIFont"/>
              </a:rPr>
              <a:t>A. kinetic energy</a:t>
            </a:r>
            <a:r>
              <a:rPr b="0" lang="en-PH" sz="1800" spc="-1" strike="noStrike">
                <a:latin typeface="Lato"/>
                <a:ea typeface="AppleSystemUIFont"/>
              </a:rPr>
              <a:t> </a:t>
            </a:r>
            <a:r>
              <a:rPr b="0" lang="en-PH" sz="1800" spc="-1" strike="noStrike">
                <a:latin typeface="Lato"/>
                <a:ea typeface="AppleSystemUIFont"/>
              </a:rPr>
              <a:t>	</a:t>
            </a:r>
            <a:r>
              <a:rPr b="0" lang="en-PH" sz="1800" spc="-1" strike="noStrike">
                <a:latin typeface="Lato"/>
                <a:ea typeface="AppleSystemUIFont"/>
              </a:rPr>
              <a:t>	</a:t>
            </a:r>
            <a:r>
              <a:rPr b="0" lang="en-PH" sz="1800" spc="-1" strike="noStrike">
                <a:latin typeface="Lato"/>
                <a:ea typeface="AppleSystemUIFont"/>
              </a:rPr>
              <a:t>	</a:t>
            </a:r>
            <a:r>
              <a:rPr b="0" lang="en-PH" sz="1800" spc="-1" strike="noStrike">
                <a:latin typeface="Lato"/>
                <a:ea typeface="AppleSystemUIFont"/>
              </a:rPr>
              <a:t>	</a:t>
            </a:r>
            <a:r>
              <a:rPr b="0" lang="en-PH" sz="1800" spc="-1" strike="noStrike">
                <a:latin typeface="Lato"/>
                <a:ea typeface="AppleSystemUIFont"/>
              </a:rPr>
              <a:t>	</a:t>
            </a:r>
            <a:r>
              <a:rPr b="0" lang="en-PH" sz="1800" spc="-1" strike="noStrike">
                <a:latin typeface="Lato"/>
                <a:ea typeface="AppleSystemUIFont"/>
              </a:rPr>
              <a:t>C. mechanical energy </a:t>
            </a:r>
            <a:endParaRPr b="0" lang="en-PH" sz="1800" spc="-1" strike="noStrike">
              <a:latin typeface="Arial"/>
            </a:endParaRPr>
          </a:p>
          <a:p>
            <a:pPr>
              <a:lnSpc>
                <a:spcPct val="115000"/>
              </a:lnSpc>
              <a:buNone/>
            </a:pPr>
            <a:r>
              <a:rPr b="0" lang="en-PH" sz="1800" spc="-1" strike="noStrike">
                <a:latin typeface="Lato"/>
                <a:ea typeface="AppleSystemUIFont"/>
              </a:rPr>
              <a:t>	</a:t>
            </a:r>
            <a:r>
              <a:rPr b="0" lang="en-PH" sz="1800" spc="-1" strike="noStrike">
                <a:latin typeface="Lato"/>
                <a:ea typeface="AppleSystemUIFont"/>
              </a:rPr>
              <a:t>	</a:t>
            </a:r>
            <a:r>
              <a:rPr b="0" lang="en-PH" sz="1800" spc="-1" strike="noStrike">
                <a:latin typeface="Lato"/>
                <a:ea typeface="AppleSystemUIFont"/>
              </a:rPr>
              <a:t>B. potential energy </a:t>
            </a:r>
            <a:r>
              <a:rPr b="0" lang="en-PH" sz="1800" spc="-1" strike="noStrike">
                <a:latin typeface="Lato"/>
                <a:ea typeface="AppleSystemUIFont"/>
              </a:rPr>
              <a:t>	</a:t>
            </a:r>
            <a:r>
              <a:rPr b="0" lang="en-PH" sz="1800" spc="-1" strike="noStrike">
                <a:latin typeface="Lato"/>
                <a:ea typeface="AppleSystemUIFont"/>
              </a:rPr>
              <a:t>	</a:t>
            </a:r>
            <a:r>
              <a:rPr b="0" lang="en-PH" sz="1800" spc="-1" strike="noStrike">
                <a:latin typeface="Lato"/>
                <a:ea typeface="AppleSystemUIFont"/>
              </a:rPr>
              <a:t>	</a:t>
            </a:r>
            <a:r>
              <a:rPr b="0" lang="en-PH" sz="1800" spc="-1" strike="noStrike">
                <a:latin typeface="Lato"/>
                <a:ea typeface="AppleSystemUIFont"/>
              </a:rPr>
              <a:t>	</a:t>
            </a:r>
            <a:r>
              <a:rPr b="0" lang="en-PH" sz="1800" spc="-1" strike="noStrike">
                <a:latin typeface="Lato"/>
                <a:ea typeface="AppleSystemUIFont"/>
              </a:rPr>
              <a:t>D. gravitational energy </a:t>
            </a:r>
            <a:br/>
            <a:r>
              <a:rPr b="0" lang="en-PH" sz="1800" spc="-1" strike="noStrike">
                <a:latin typeface="Lato"/>
                <a:ea typeface="AppleSystemUIFont"/>
              </a:rPr>
              <a:t> 5. An object is lifted to some height and then dropped. During the drop, which of the following is </a:t>
            </a:r>
            <a:r>
              <a:rPr b="0" lang="en-PH" sz="1800" spc="-1" strike="noStrike">
                <a:latin typeface="Lato"/>
                <a:ea typeface="AppleSystemUIFont"/>
              </a:rPr>
              <a:t>	</a:t>
            </a:r>
            <a:r>
              <a:rPr b="0" lang="en-PH" sz="1800" spc="-1" strike="noStrike">
                <a:latin typeface="Lato"/>
                <a:ea typeface="AppleSystemUIFont"/>
              </a:rPr>
              <a:t>	</a:t>
            </a:r>
            <a:r>
              <a:rPr b="0" lang="en-PH" sz="1800" spc="-1" strike="noStrike">
                <a:latin typeface="Lato"/>
                <a:ea typeface="AppleSystemUIFont"/>
              </a:rPr>
              <a:t>     increased? Neglect air resistance. </a:t>
            </a:r>
            <a:endParaRPr b="0" lang="en-PH" sz="1800" spc="-1" strike="noStrike">
              <a:latin typeface="Arial"/>
            </a:endParaRPr>
          </a:p>
          <a:p>
            <a:pPr>
              <a:lnSpc>
                <a:spcPct val="115000"/>
              </a:lnSpc>
              <a:buNone/>
            </a:pPr>
            <a:r>
              <a:rPr b="0" lang="en-PH" sz="1800" spc="-1" strike="noStrike">
                <a:latin typeface="Lato"/>
                <a:ea typeface="AppleSystemUIFont"/>
              </a:rPr>
              <a:t>	</a:t>
            </a:r>
            <a:r>
              <a:rPr b="0" lang="en-PH" sz="1800" spc="-1" strike="noStrike">
                <a:latin typeface="Lato"/>
                <a:ea typeface="AppleSystemUIFont"/>
              </a:rPr>
              <a:t>	</a:t>
            </a:r>
            <a:r>
              <a:rPr b="0" lang="en-PH" sz="1800" spc="-1" strike="noStrike">
                <a:highlight>
                  <a:srgbClr val="bf819e"/>
                </a:highlight>
                <a:latin typeface="Lato"/>
                <a:ea typeface="AppleSystemUIFont"/>
              </a:rPr>
              <a:t>A. kinetic energy</a:t>
            </a:r>
            <a:r>
              <a:rPr b="0" lang="en-PH" sz="1800" spc="-1" strike="noStrike">
                <a:latin typeface="Lato"/>
                <a:ea typeface="AppleSystemUIFont"/>
              </a:rPr>
              <a:t> </a:t>
            </a:r>
            <a:r>
              <a:rPr b="0" lang="en-PH" sz="1800" spc="-1" strike="noStrike">
                <a:latin typeface="Lato"/>
                <a:ea typeface="AppleSystemUIFont"/>
              </a:rPr>
              <a:t>	</a:t>
            </a:r>
            <a:r>
              <a:rPr b="0" lang="en-PH" sz="1800" spc="-1" strike="noStrike">
                <a:latin typeface="Lato"/>
                <a:ea typeface="AppleSystemUIFont"/>
              </a:rPr>
              <a:t>	</a:t>
            </a:r>
            <a:r>
              <a:rPr b="0" lang="en-PH" sz="1800" spc="-1" strike="noStrike">
                <a:latin typeface="Lato"/>
                <a:ea typeface="AppleSystemUIFont"/>
              </a:rPr>
              <a:t>	</a:t>
            </a:r>
            <a:r>
              <a:rPr b="0" lang="en-PH" sz="1800" spc="-1" strike="noStrike">
                <a:latin typeface="Lato"/>
                <a:ea typeface="AppleSystemUIFont"/>
              </a:rPr>
              <a:t>	</a:t>
            </a:r>
            <a:r>
              <a:rPr b="0" lang="en-PH" sz="1800" spc="-1" strike="noStrike">
                <a:latin typeface="Lato"/>
                <a:ea typeface="AppleSystemUIFont"/>
              </a:rPr>
              <a:t>  </a:t>
            </a:r>
            <a:r>
              <a:rPr b="0" lang="en-PH" sz="1800" spc="-1" strike="noStrike">
                <a:latin typeface="Lato"/>
                <a:ea typeface="AppleSystemUIFont"/>
              </a:rPr>
              <a:t>	</a:t>
            </a:r>
            <a:r>
              <a:rPr b="0" lang="en-PH" sz="1800" spc="-1" strike="noStrike">
                <a:latin typeface="Lato"/>
                <a:ea typeface="AppleSystemUIFont"/>
              </a:rPr>
              <a:t>C. kinetic energy and total mechanical energy </a:t>
            </a:r>
            <a:endParaRPr b="0" lang="en-PH" sz="1800" spc="-1" strike="noStrike">
              <a:latin typeface="Arial"/>
            </a:endParaRPr>
          </a:p>
          <a:p>
            <a:pPr>
              <a:lnSpc>
                <a:spcPct val="115000"/>
              </a:lnSpc>
              <a:buNone/>
            </a:pPr>
            <a:r>
              <a:rPr b="0" lang="en-PH" sz="1800" spc="-1" strike="noStrike">
                <a:latin typeface="Lato"/>
                <a:ea typeface="AppleSystemUIFont"/>
              </a:rPr>
              <a:t>	</a:t>
            </a:r>
            <a:r>
              <a:rPr b="0" lang="en-PH" sz="1800" spc="-1" strike="noStrike">
                <a:latin typeface="Lato"/>
                <a:ea typeface="AppleSystemUIFont"/>
              </a:rPr>
              <a:t>	</a:t>
            </a:r>
            <a:r>
              <a:rPr b="0" lang="en-PH" sz="1800" spc="-1" strike="noStrike">
                <a:latin typeface="Lato"/>
                <a:ea typeface="AppleSystemUIFont"/>
              </a:rPr>
              <a:t>B. gravitational potential energy </a:t>
            </a:r>
            <a:r>
              <a:rPr b="0" lang="en-PH" sz="1800" spc="-1" strike="noStrike">
                <a:latin typeface="Lato"/>
                <a:ea typeface="AppleSystemUIFont"/>
              </a:rPr>
              <a:t>	</a:t>
            </a:r>
            <a:r>
              <a:rPr b="0" lang="en-PH" sz="1800" spc="-1" strike="noStrike">
                <a:latin typeface="Lato"/>
                <a:ea typeface="AppleSystemUIFont"/>
              </a:rPr>
              <a:t>D. kinetic energy and gravitational potential energy </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8" name=""/>
          <p:cNvSpPr/>
          <p:nvPr/>
        </p:nvSpPr>
        <p:spPr>
          <a:xfrm>
            <a:off x="10260000" y="5746320"/>
            <a:ext cx="176040" cy="341640"/>
          </a:xfrm>
          <a:prstGeom prst="rect">
            <a:avLst/>
          </a:prstGeom>
          <a:noFill/>
          <a:ln w="0">
            <a:noFill/>
          </a:ln>
        </p:spPr>
        <p:style>
          <a:lnRef idx="0"/>
          <a:fillRef idx="0"/>
          <a:effectRef idx="0"/>
          <a:fontRef idx="minor"/>
        </p:style>
      </p:sp>
      <p:sp>
        <p:nvSpPr>
          <p:cNvPr id="169" name=""/>
          <p:cNvSpPr/>
          <p:nvPr/>
        </p:nvSpPr>
        <p:spPr>
          <a:xfrm>
            <a:off x="3370680" y="435240"/>
            <a:ext cx="5449320" cy="535680"/>
          </a:xfrm>
          <a:prstGeom prst="rect">
            <a:avLst/>
          </a:prstGeom>
          <a:noFill/>
          <a:ln w="0">
            <a:noFill/>
          </a:ln>
        </p:spPr>
        <p:style>
          <a:lnRef idx="0"/>
          <a:fillRef idx="0"/>
          <a:effectRef idx="0"/>
          <a:fontRef idx="minor"/>
        </p:style>
        <p:txBody>
          <a:bodyPr lIns="0" rIns="0" tIns="0" bIns="0" anchor="t">
            <a:noAutofit/>
          </a:bodyPr>
          <a:p>
            <a:pPr algn="ctr">
              <a:lnSpc>
                <a:spcPct val="100000"/>
              </a:lnSpc>
              <a:spcBef>
                <a:spcPts val="400"/>
              </a:spcBef>
              <a:spcAft>
                <a:spcPts val="601"/>
              </a:spcAft>
              <a:buNone/>
            </a:pPr>
            <a:r>
              <a:rPr b="1" lang="en-PH" sz="3000" spc="-1" strike="noStrike">
                <a:solidFill>
                  <a:srgbClr val="000000"/>
                </a:solidFill>
                <a:latin typeface="Lato"/>
                <a:ea typeface="Arial;Arial"/>
              </a:rPr>
              <a:t>Mechanical Energy </a:t>
            </a:r>
            <a:endParaRPr b="0" lang="en-PH" sz="3000" spc="-1" strike="noStrike">
              <a:latin typeface="Arial"/>
            </a:endParaRPr>
          </a:p>
        </p:txBody>
      </p:sp>
      <p:sp>
        <p:nvSpPr>
          <p:cNvPr id="170" name=""/>
          <p:cNvSpPr/>
          <p:nvPr/>
        </p:nvSpPr>
        <p:spPr>
          <a:xfrm>
            <a:off x="1505880" y="1512000"/>
            <a:ext cx="9178920" cy="3956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0" lang="en-PH" sz="1800" spc="-1" strike="noStrike">
                <a:solidFill>
                  <a:srgbClr val="000000"/>
                </a:solidFill>
                <a:latin typeface="Lato"/>
                <a:ea typeface="AppleSystemUIFont"/>
              </a:rPr>
              <a:t>There are two main types of mechanical energy: kinetic energy and potential energy. </a:t>
            </a:r>
            <a:endParaRPr b="0" lang="en-PH" sz="1800" spc="-1" strike="noStrike">
              <a:latin typeface="Arial"/>
            </a:endParaRPr>
          </a:p>
        </p:txBody>
      </p:sp>
      <p:sp>
        <p:nvSpPr>
          <p:cNvPr id="171" name=""/>
          <p:cNvSpPr/>
          <p:nvPr/>
        </p:nvSpPr>
        <p:spPr>
          <a:xfrm>
            <a:off x="335880" y="2880000"/>
            <a:ext cx="11543040" cy="1145520"/>
          </a:xfrm>
          <a:prstGeom prst="rect">
            <a:avLst/>
          </a:prstGeom>
          <a:noFill/>
          <a:ln w="0">
            <a:noFill/>
          </a:ln>
        </p:spPr>
        <p:style>
          <a:lnRef idx="0"/>
          <a:fillRef idx="0"/>
          <a:effectRef idx="0"/>
          <a:fontRef idx="minor"/>
        </p:style>
        <p:txBody>
          <a:bodyPr lIns="90000" rIns="90000" tIns="45000" bIns="45000" anchor="t">
            <a:noAutofit/>
          </a:bodyPr>
          <a:p>
            <a:pPr algn="just">
              <a:lnSpc>
                <a:spcPct val="115000"/>
              </a:lnSpc>
              <a:buNone/>
            </a:pP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Is the energy possessed by an object by virtue of its motion. For instance, a car in motion possesses kinetic energy whose amount depends on the car’s mass and speed. Mathematically, the energy of a moving object is computed as: </a:t>
            </a:r>
            <a:endParaRPr b="0" lang="en-PH" sz="1800" spc="-1" strike="noStrike">
              <a:latin typeface="Arial"/>
            </a:endParaRPr>
          </a:p>
        </p:txBody>
      </p:sp>
      <p:sp>
        <p:nvSpPr>
          <p:cNvPr id="172" name=""/>
          <p:cNvSpPr/>
          <p:nvPr/>
        </p:nvSpPr>
        <p:spPr>
          <a:xfrm>
            <a:off x="396000" y="2160000"/>
            <a:ext cx="2518920" cy="538920"/>
          </a:xfrm>
          <a:prstGeom prst="rect">
            <a:avLst/>
          </a:prstGeom>
          <a:gradFill rotWithShape="0">
            <a:gsLst>
              <a:gs pos="0">
                <a:srgbClr val="e16173">
                  <a:alpha val="0"/>
                </a:srgbClr>
              </a:gs>
              <a:gs pos="100000">
                <a:srgbClr val="e16173"/>
              </a:gs>
            </a:gsLst>
            <a:path path="circle">
              <a:fillToRect l="50000" t="50000" r="50000" b="50000"/>
            </a:path>
          </a:gradFill>
          <a:ln w="29160">
            <a:solidFill>
              <a:srgbClr val="000000"/>
            </a:solidFill>
            <a:round/>
          </a:ln>
        </p:spPr>
        <p:style>
          <a:lnRef idx="0"/>
          <a:fillRef idx="0"/>
          <a:effectRef idx="0"/>
          <a:fontRef idx="minor"/>
        </p:style>
        <p:txBody>
          <a:bodyPr lIns="104400" rIns="104400" tIns="59400" bIns="59400" anchor="ctr">
            <a:noAutofit/>
          </a:bodyPr>
          <a:p>
            <a:pPr algn="ctr">
              <a:lnSpc>
                <a:spcPct val="100000"/>
              </a:lnSpc>
              <a:buNone/>
            </a:pPr>
            <a:r>
              <a:rPr b="1" lang="en-PH" sz="1800" spc="-1" strike="noStrike">
                <a:solidFill>
                  <a:srgbClr val="000000"/>
                </a:solidFill>
                <a:latin typeface="Lato"/>
                <a:ea typeface="AppleSystemUIFontBold"/>
              </a:rPr>
              <a:t>Kinetic energy</a:t>
            </a:r>
            <a:endParaRPr b="0" lang="en-PH" sz="1800" spc="-1" strike="noStrike">
              <a:latin typeface="Arial"/>
            </a:endParaRPr>
          </a:p>
        </p:txBody>
      </p:sp>
      <p:sp>
        <p:nvSpPr>
          <p:cNvPr id="173" name=""/>
          <p:cNvSpPr/>
          <p:nvPr/>
        </p:nvSpPr>
        <p:spPr>
          <a:xfrm>
            <a:off x="5195880" y="4068000"/>
            <a:ext cx="1798920" cy="37260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i="1" lang="en-PH" sz="2000" spc="-1" strike="noStrike">
                <a:solidFill>
                  <a:srgbClr val="000000"/>
                </a:solidFill>
                <a:latin typeface="Lato"/>
                <a:ea typeface="DejaVu Sans"/>
              </a:rPr>
              <a:t>KE = </a:t>
            </a:r>
            <a:r>
              <a:rPr b="1" i="1" lang="en-PH" sz="2000" spc="-1" strike="noStrike">
                <a:solidFill>
                  <a:srgbClr val="000000"/>
                </a:solidFill>
                <a:latin typeface="Lato"/>
                <a:ea typeface="KacstBook"/>
              </a:rPr>
              <a:t>½ mv</a:t>
            </a:r>
            <a:r>
              <a:rPr b="1" i="1" lang="en-PH" sz="2000" spc="-1" strike="noStrike" baseline="33000">
                <a:solidFill>
                  <a:srgbClr val="000000"/>
                </a:solidFill>
                <a:latin typeface="Lato"/>
                <a:ea typeface="KacstBook"/>
              </a:rPr>
              <a:t>2</a:t>
            </a:r>
            <a:endParaRPr b="0" lang="en-PH" sz="2000" spc="-1" strike="noStrike">
              <a:latin typeface="Arial"/>
            </a:endParaRPr>
          </a:p>
        </p:txBody>
      </p:sp>
      <p:sp>
        <p:nvSpPr>
          <p:cNvPr id="174" name=""/>
          <p:cNvSpPr/>
          <p:nvPr/>
        </p:nvSpPr>
        <p:spPr>
          <a:xfrm>
            <a:off x="360000" y="4788000"/>
            <a:ext cx="8528040" cy="39564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000000"/>
                </a:solidFill>
                <a:latin typeface="Lato"/>
                <a:ea typeface="AppleSystemUIFont"/>
              </a:rPr>
              <a:t>where </a:t>
            </a:r>
            <a:r>
              <a:rPr b="0" i="1" lang="en-PH" sz="1800" spc="-1" strike="noStrike">
                <a:solidFill>
                  <a:srgbClr val="000000"/>
                </a:solidFill>
                <a:latin typeface="Lato"/>
                <a:ea typeface="AppleSystemUIFontItalic"/>
              </a:rPr>
              <a:t>KE </a:t>
            </a:r>
            <a:r>
              <a:rPr b="0" lang="en-PH" sz="1800" spc="-1" strike="noStrike">
                <a:solidFill>
                  <a:srgbClr val="000000"/>
                </a:solidFill>
                <a:latin typeface="Lato"/>
                <a:ea typeface="AppleSystemUIFont"/>
              </a:rPr>
              <a:t>is the kinetic energy, </a:t>
            </a:r>
            <a:r>
              <a:rPr b="0" i="1" lang="en-PH" sz="1800" spc="-1" strike="noStrike">
                <a:solidFill>
                  <a:srgbClr val="000000"/>
                </a:solidFill>
                <a:latin typeface="Lato"/>
                <a:ea typeface="AppleSystemUIFontItalic"/>
              </a:rPr>
              <a:t>m </a:t>
            </a:r>
            <a:r>
              <a:rPr b="0" lang="en-PH" sz="1800" spc="-1" strike="noStrike">
                <a:solidFill>
                  <a:srgbClr val="000000"/>
                </a:solidFill>
                <a:latin typeface="Lato"/>
                <a:ea typeface="AppleSystemUIFont"/>
              </a:rPr>
              <a:t>is the mass of the object, and </a:t>
            </a:r>
            <a:r>
              <a:rPr b="0" i="1" lang="en-PH" sz="1800" spc="-1" strike="noStrike">
                <a:solidFill>
                  <a:srgbClr val="000000"/>
                </a:solidFill>
                <a:latin typeface="Lato"/>
                <a:ea typeface="AppleSystemUIFontItalic"/>
              </a:rPr>
              <a:t>v </a:t>
            </a:r>
            <a:r>
              <a:rPr b="0" lang="en-PH" sz="1800" spc="-1" strike="noStrike">
                <a:solidFill>
                  <a:srgbClr val="000000"/>
                </a:solidFill>
                <a:latin typeface="Lato"/>
                <a:ea typeface="AppleSystemUIFont"/>
              </a:rPr>
              <a:t>is the velocity. </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5" name=""/>
          <p:cNvSpPr/>
          <p:nvPr/>
        </p:nvSpPr>
        <p:spPr>
          <a:xfrm>
            <a:off x="10260000" y="5746320"/>
            <a:ext cx="176040" cy="341640"/>
          </a:xfrm>
          <a:prstGeom prst="rect">
            <a:avLst/>
          </a:prstGeom>
          <a:noFill/>
          <a:ln w="0">
            <a:noFill/>
          </a:ln>
        </p:spPr>
        <p:style>
          <a:lnRef idx="0"/>
          <a:fillRef idx="0"/>
          <a:effectRef idx="0"/>
          <a:fontRef idx="minor"/>
        </p:style>
      </p:sp>
      <p:sp>
        <p:nvSpPr>
          <p:cNvPr id="176" name=""/>
          <p:cNvSpPr/>
          <p:nvPr/>
        </p:nvSpPr>
        <p:spPr>
          <a:xfrm>
            <a:off x="3371400" y="435240"/>
            <a:ext cx="5449320" cy="535680"/>
          </a:xfrm>
          <a:prstGeom prst="rect">
            <a:avLst/>
          </a:prstGeom>
          <a:noFill/>
          <a:ln w="0">
            <a:noFill/>
          </a:ln>
        </p:spPr>
        <p:style>
          <a:lnRef idx="0"/>
          <a:fillRef idx="0"/>
          <a:effectRef idx="0"/>
          <a:fontRef idx="minor"/>
        </p:style>
        <p:txBody>
          <a:bodyPr lIns="0" rIns="0" tIns="0" bIns="0" anchor="t">
            <a:noAutofit/>
          </a:bodyPr>
          <a:p>
            <a:pPr algn="ctr">
              <a:lnSpc>
                <a:spcPct val="100000"/>
              </a:lnSpc>
              <a:spcBef>
                <a:spcPts val="400"/>
              </a:spcBef>
              <a:spcAft>
                <a:spcPts val="601"/>
              </a:spcAft>
              <a:buNone/>
            </a:pPr>
            <a:r>
              <a:rPr b="1" lang="en-PH" sz="3000" spc="-1" strike="noStrike">
                <a:solidFill>
                  <a:srgbClr val="000000"/>
                </a:solidFill>
                <a:latin typeface="Lato"/>
                <a:ea typeface="Arial;Arial"/>
              </a:rPr>
              <a:t>Mechanical Energy </a:t>
            </a:r>
            <a:endParaRPr b="0" lang="en-PH" sz="3000" spc="-1" strike="noStrike">
              <a:latin typeface="Arial"/>
            </a:endParaRPr>
          </a:p>
        </p:txBody>
      </p:sp>
      <p:sp>
        <p:nvSpPr>
          <p:cNvPr id="177" name=""/>
          <p:cNvSpPr/>
          <p:nvPr/>
        </p:nvSpPr>
        <p:spPr>
          <a:xfrm>
            <a:off x="324000" y="2299320"/>
            <a:ext cx="11543040" cy="1515600"/>
          </a:xfrm>
          <a:prstGeom prst="rect">
            <a:avLst/>
          </a:prstGeom>
          <a:noFill/>
          <a:ln w="0">
            <a:noFill/>
          </a:ln>
        </p:spPr>
        <p:style>
          <a:lnRef idx="0"/>
          <a:fillRef idx="0"/>
          <a:effectRef idx="0"/>
          <a:fontRef idx="minor"/>
        </p:style>
        <p:txBody>
          <a:bodyPr lIns="90000" rIns="90000" tIns="45000" bIns="45000" anchor="t">
            <a:noAutofit/>
          </a:bodyPr>
          <a:p>
            <a:pPr algn="just">
              <a:lnSpc>
                <a:spcPct val="115000"/>
              </a:lnSpc>
              <a:buNone/>
            </a:pPr>
            <a:r>
              <a:rPr b="1" lang="en-PH" sz="1800" spc="-1" strike="noStrike">
                <a:solidFill>
                  <a:srgbClr val="000000"/>
                </a:solidFill>
                <a:latin typeface="Lato"/>
                <a:ea typeface="AppleSystemUIFontBold"/>
              </a:rPr>
              <a:t> </a:t>
            </a:r>
            <a:r>
              <a:rPr b="1" lang="en-PH" sz="1800" spc="-1" strike="noStrike">
                <a:solidFill>
                  <a:srgbClr val="000000"/>
                </a:solidFill>
                <a:latin typeface="Lato"/>
                <a:ea typeface="AppleSystemUIFontBold"/>
              </a:rPr>
              <a:t>	</a:t>
            </a:r>
            <a:r>
              <a:rPr b="0" lang="en-PH" sz="1800" spc="-1" strike="noStrike">
                <a:solidFill>
                  <a:srgbClr val="000000"/>
                </a:solidFill>
                <a:latin typeface="Lato"/>
                <a:ea typeface="AppleSystemUIFontBold"/>
              </a:rPr>
              <a:t>I</a:t>
            </a:r>
            <a:r>
              <a:rPr b="0" lang="en-PH" sz="1800" spc="-1" strike="noStrike">
                <a:solidFill>
                  <a:srgbClr val="000000"/>
                </a:solidFill>
                <a:latin typeface="Lato"/>
                <a:ea typeface="AppleSystemUIFont"/>
              </a:rPr>
              <a:t>s the energy possessed by an object because of its position. For example, a pile of books on the top of the table has more ability to do work than the same pile placed at ground level. Thus, potential energy depends on the height of an object relative to a reference point. Mathematically, the gravitational potential energy stored in an object is given by the equation: </a:t>
            </a:r>
            <a:endParaRPr b="0" lang="en-PH" sz="1800" spc="-1" strike="noStrike">
              <a:latin typeface="Arial"/>
            </a:endParaRPr>
          </a:p>
        </p:txBody>
      </p:sp>
      <p:sp>
        <p:nvSpPr>
          <p:cNvPr id="178" name=""/>
          <p:cNvSpPr/>
          <p:nvPr/>
        </p:nvSpPr>
        <p:spPr>
          <a:xfrm>
            <a:off x="432000" y="1512000"/>
            <a:ext cx="2518920" cy="538920"/>
          </a:xfrm>
          <a:prstGeom prst="rect">
            <a:avLst/>
          </a:prstGeom>
          <a:gradFill rotWithShape="0">
            <a:gsLst>
              <a:gs pos="0">
                <a:srgbClr val="e16173">
                  <a:alpha val="0"/>
                </a:srgbClr>
              </a:gs>
              <a:gs pos="100000">
                <a:srgbClr val="e16173"/>
              </a:gs>
            </a:gsLst>
            <a:path path="circle">
              <a:fillToRect l="50000" t="50000" r="50000" b="50000"/>
            </a:path>
          </a:gradFill>
          <a:ln w="29160">
            <a:solidFill>
              <a:srgbClr val="000000"/>
            </a:solidFill>
            <a:round/>
          </a:ln>
        </p:spPr>
        <p:style>
          <a:lnRef idx="0"/>
          <a:fillRef idx="0"/>
          <a:effectRef idx="0"/>
          <a:fontRef idx="minor"/>
        </p:style>
        <p:txBody>
          <a:bodyPr lIns="104400" rIns="104400" tIns="59400" bIns="59400" anchor="ctr">
            <a:noAutofit/>
          </a:bodyPr>
          <a:p>
            <a:pPr algn="ctr">
              <a:lnSpc>
                <a:spcPct val="100000"/>
              </a:lnSpc>
              <a:buNone/>
            </a:pPr>
            <a:r>
              <a:rPr b="1" lang="en-PH" sz="1800" spc="-1" strike="noStrike">
                <a:solidFill>
                  <a:srgbClr val="000000"/>
                </a:solidFill>
                <a:latin typeface="Lato"/>
                <a:ea typeface="AppleSystemUIFontBold"/>
              </a:rPr>
              <a:t>Potential energy</a:t>
            </a:r>
            <a:endParaRPr b="0" lang="en-PH" sz="1800" spc="-1" strike="noStrike">
              <a:latin typeface="Arial"/>
            </a:endParaRPr>
          </a:p>
        </p:txBody>
      </p:sp>
      <p:sp>
        <p:nvSpPr>
          <p:cNvPr id="179" name=""/>
          <p:cNvSpPr/>
          <p:nvPr/>
        </p:nvSpPr>
        <p:spPr>
          <a:xfrm>
            <a:off x="4925880" y="3816000"/>
            <a:ext cx="2338920" cy="37260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i="1" lang="en-PH" sz="2000" spc="-1" strike="noStrike">
                <a:solidFill>
                  <a:srgbClr val="000000"/>
                </a:solidFill>
                <a:latin typeface="Lato"/>
                <a:ea typeface="AppleSystemUIFontBold"/>
              </a:rPr>
              <a:t>PE = mgh </a:t>
            </a:r>
            <a:endParaRPr b="0" lang="en-PH" sz="2000" spc="-1" strike="noStrike">
              <a:latin typeface="Arial"/>
            </a:endParaRPr>
          </a:p>
        </p:txBody>
      </p:sp>
      <p:sp>
        <p:nvSpPr>
          <p:cNvPr id="180" name=""/>
          <p:cNvSpPr/>
          <p:nvPr/>
        </p:nvSpPr>
        <p:spPr>
          <a:xfrm>
            <a:off x="335880" y="4392000"/>
            <a:ext cx="11518920" cy="793440"/>
          </a:xfrm>
          <a:prstGeom prst="rect">
            <a:avLst/>
          </a:prstGeom>
          <a:noFill/>
          <a:ln w="0">
            <a:noFill/>
          </a:ln>
        </p:spPr>
        <p:style>
          <a:lnRef idx="0"/>
          <a:fillRef idx="0"/>
          <a:effectRef idx="0"/>
          <a:fontRef idx="minor"/>
        </p:style>
        <p:txBody>
          <a:bodyPr lIns="90000" rIns="90000" tIns="45000" bIns="45000" anchor="t">
            <a:noAutofit/>
          </a:bodyPr>
          <a:p>
            <a:pPr algn="just">
              <a:lnSpc>
                <a:spcPct val="115000"/>
              </a:lnSpc>
              <a:buNone/>
            </a:pP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Where </a:t>
            </a:r>
            <a:r>
              <a:rPr b="0" i="1" lang="en-PH" sz="1800" spc="-1" strike="noStrike">
                <a:solidFill>
                  <a:srgbClr val="000000"/>
                </a:solidFill>
                <a:latin typeface="Lato"/>
                <a:ea typeface="AppleSystemUIFontItalic"/>
              </a:rPr>
              <a:t>PE </a:t>
            </a:r>
            <a:r>
              <a:rPr b="0" lang="en-PH" sz="1800" spc="-1" strike="noStrike">
                <a:solidFill>
                  <a:srgbClr val="000000"/>
                </a:solidFill>
                <a:latin typeface="Lato"/>
                <a:ea typeface="AppleSystemUIFont"/>
              </a:rPr>
              <a:t>is the gravitational potential energy, </a:t>
            </a:r>
            <a:r>
              <a:rPr b="0" i="1" lang="en-PH" sz="1800" spc="-1" strike="noStrike">
                <a:solidFill>
                  <a:srgbClr val="000000"/>
                </a:solidFill>
                <a:latin typeface="Lato"/>
                <a:ea typeface="AppleSystemUIFontItalic"/>
              </a:rPr>
              <a:t>m </a:t>
            </a:r>
            <a:r>
              <a:rPr b="0" lang="en-PH" sz="1800" spc="-1" strike="noStrike">
                <a:solidFill>
                  <a:srgbClr val="000000"/>
                </a:solidFill>
                <a:latin typeface="Lato"/>
                <a:ea typeface="AppleSystemUIFont"/>
              </a:rPr>
              <a:t>is the mass of the object, </a:t>
            </a:r>
            <a:r>
              <a:rPr b="0" i="1" lang="en-PH" sz="1800" spc="-1" strike="noStrike">
                <a:solidFill>
                  <a:srgbClr val="000000"/>
                </a:solidFill>
                <a:latin typeface="Lato"/>
                <a:ea typeface="AppleSystemUIFontItalic"/>
              </a:rPr>
              <a:t>h </a:t>
            </a:r>
            <a:r>
              <a:rPr b="0" lang="en-PH" sz="1800" spc="-1" strike="noStrike">
                <a:solidFill>
                  <a:srgbClr val="000000"/>
                </a:solidFill>
                <a:latin typeface="Lato"/>
                <a:ea typeface="AppleSystemUIFont"/>
              </a:rPr>
              <a:t>is the vertical distance or height, and </a:t>
            </a:r>
            <a:r>
              <a:rPr b="0" i="1" lang="en-PH" sz="1800" spc="-1" strike="noStrike">
                <a:solidFill>
                  <a:srgbClr val="000000"/>
                </a:solidFill>
                <a:latin typeface="Lato"/>
                <a:ea typeface="AppleSystemUIFontItalic"/>
              </a:rPr>
              <a:t>g </a:t>
            </a:r>
            <a:r>
              <a:rPr b="0" lang="en-PH" sz="1800" spc="-1" strike="noStrike">
                <a:solidFill>
                  <a:srgbClr val="000000"/>
                </a:solidFill>
                <a:latin typeface="Lato"/>
                <a:ea typeface="AppleSystemUIFont"/>
              </a:rPr>
              <a:t>is the acceleration due to gravity which has a value of 9.8 m/s2. </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1" name=""/>
          <p:cNvSpPr/>
          <p:nvPr/>
        </p:nvSpPr>
        <p:spPr>
          <a:xfrm>
            <a:off x="3370680" y="435240"/>
            <a:ext cx="5449320" cy="535680"/>
          </a:xfrm>
          <a:prstGeom prst="rect">
            <a:avLst/>
          </a:prstGeom>
          <a:noFill/>
          <a:ln w="0">
            <a:noFill/>
          </a:ln>
        </p:spPr>
        <p:style>
          <a:lnRef idx="0"/>
          <a:fillRef idx="0"/>
          <a:effectRef idx="0"/>
          <a:fontRef idx="minor"/>
        </p:style>
        <p:txBody>
          <a:bodyPr lIns="0" rIns="0" tIns="0" bIns="0" anchor="t">
            <a:noAutofit/>
          </a:bodyPr>
          <a:p>
            <a:pPr algn="ctr">
              <a:lnSpc>
                <a:spcPct val="100000"/>
              </a:lnSpc>
              <a:spcBef>
                <a:spcPts val="400"/>
              </a:spcBef>
              <a:spcAft>
                <a:spcPts val="601"/>
              </a:spcAft>
              <a:buNone/>
            </a:pPr>
            <a:r>
              <a:rPr b="1" lang="en-PH" sz="3000" spc="-1" strike="noStrike">
                <a:solidFill>
                  <a:srgbClr val="000000"/>
                </a:solidFill>
                <a:latin typeface="Lato"/>
                <a:ea typeface="Arial;Arial"/>
              </a:rPr>
              <a:t>Mechanical Energy </a:t>
            </a:r>
            <a:endParaRPr b="0" lang="en-PH" sz="3000" spc="-1" strike="noStrike">
              <a:latin typeface="Arial"/>
            </a:endParaRPr>
          </a:p>
        </p:txBody>
      </p:sp>
      <p:sp>
        <p:nvSpPr>
          <p:cNvPr id="182" name=""/>
          <p:cNvSpPr/>
          <p:nvPr/>
        </p:nvSpPr>
        <p:spPr>
          <a:xfrm>
            <a:off x="425880" y="2953440"/>
            <a:ext cx="11338920" cy="71748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i="1" lang="en-PH" sz="1800" spc="-1" strike="noStrike">
                <a:solidFill>
                  <a:srgbClr val="000000"/>
                </a:solidFill>
                <a:latin typeface="Lato"/>
                <a:ea typeface="AppleSystemUIFontItalic"/>
              </a:rPr>
              <a:t>	</a:t>
            </a:r>
            <a:r>
              <a:rPr b="0" i="1" lang="en-PH" sz="1800" spc="-1" strike="noStrike">
                <a:solidFill>
                  <a:srgbClr val="000000"/>
                </a:solidFill>
                <a:latin typeface="Lato"/>
                <a:ea typeface="AppleSystemUIFontItalic"/>
              </a:rPr>
              <a:t>EM, </a:t>
            </a:r>
            <a:r>
              <a:rPr b="0" lang="en-PH" sz="1800" spc="-1" strike="noStrike">
                <a:solidFill>
                  <a:srgbClr val="000000"/>
                </a:solidFill>
                <a:latin typeface="Lato"/>
                <a:ea typeface="AppleSystemUIFont"/>
              </a:rPr>
              <a:t>is the sum of the potential energy and the kinetic energy of a system. Its unit is joule (J), and is defined by the equation: </a:t>
            </a:r>
            <a:endParaRPr b="0" lang="en-PH" sz="1800" spc="-1" strike="noStrike">
              <a:latin typeface="Arial"/>
            </a:endParaRPr>
          </a:p>
        </p:txBody>
      </p:sp>
      <p:sp>
        <p:nvSpPr>
          <p:cNvPr id="183" name=""/>
          <p:cNvSpPr/>
          <p:nvPr/>
        </p:nvSpPr>
        <p:spPr>
          <a:xfrm>
            <a:off x="504000" y="1980000"/>
            <a:ext cx="2806920" cy="538920"/>
          </a:xfrm>
          <a:prstGeom prst="rect">
            <a:avLst/>
          </a:prstGeom>
          <a:gradFill rotWithShape="0">
            <a:gsLst>
              <a:gs pos="0">
                <a:srgbClr val="e16173">
                  <a:alpha val="0"/>
                </a:srgbClr>
              </a:gs>
              <a:gs pos="100000">
                <a:srgbClr val="e16173"/>
              </a:gs>
            </a:gsLst>
            <a:path path="circle">
              <a:fillToRect l="50000" t="50000" r="50000" b="50000"/>
            </a:path>
          </a:gradFill>
          <a:ln w="29160">
            <a:solidFill>
              <a:srgbClr val="000000"/>
            </a:solidFill>
            <a:round/>
          </a:ln>
        </p:spPr>
        <p:style>
          <a:lnRef idx="0"/>
          <a:fillRef idx="0"/>
          <a:effectRef idx="0"/>
          <a:fontRef idx="minor"/>
        </p:style>
        <p:txBody>
          <a:bodyPr lIns="104400" rIns="104400" tIns="59400" bIns="59400" anchor="ctr">
            <a:noAutofit/>
          </a:bodyPr>
          <a:p>
            <a:pPr algn="ctr">
              <a:lnSpc>
                <a:spcPct val="100000"/>
              </a:lnSpc>
              <a:buNone/>
            </a:pPr>
            <a:r>
              <a:rPr b="1" lang="en-PH" sz="1800" spc="-1" strike="noStrike">
                <a:solidFill>
                  <a:srgbClr val="000000"/>
                </a:solidFill>
                <a:latin typeface="Lato"/>
                <a:ea typeface="AppleSystemUIFontBold"/>
              </a:rPr>
              <a:t>Mechanical energy</a:t>
            </a:r>
            <a:endParaRPr b="0" lang="en-PH" sz="1800" spc="-1" strike="noStrike">
              <a:latin typeface="Arial"/>
            </a:endParaRPr>
          </a:p>
        </p:txBody>
      </p:sp>
      <p:sp>
        <p:nvSpPr>
          <p:cNvPr id="184" name=""/>
          <p:cNvSpPr/>
          <p:nvPr/>
        </p:nvSpPr>
        <p:spPr>
          <a:xfrm>
            <a:off x="3780000" y="3960000"/>
            <a:ext cx="4613760" cy="49140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1800" spc="-1" strike="noStrike">
                <a:solidFill>
                  <a:srgbClr val="000000"/>
                </a:solidFill>
                <a:latin typeface="Lato"/>
                <a:ea typeface="AppleSystemUIFontBold"/>
              </a:rPr>
              <a:t>E</a:t>
            </a:r>
            <a:r>
              <a:rPr b="1" i="1" lang="en-PH" sz="1800" spc="-1" strike="noStrike" baseline="-8000">
                <a:solidFill>
                  <a:srgbClr val="000000"/>
                </a:solidFill>
                <a:latin typeface="Lato"/>
                <a:ea typeface="AppleSystemUIFontBold"/>
              </a:rPr>
              <a:t>M</a:t>
            </a:r>
            <a:r>
              <a:rPr b="1" lang="en-PH" sz="1800" spc="-1" strike="noStrike">
                <a:solidFill>
                  <a:srgbClr val="000000"/>
                </a:solidFill>
                <a:latin typeface="Lato"/>
                <a:ea typeface="AppleSystemUIFontBold"/>
              </a:rPr>
              <a:t> = </a:t>
            </a:r>
            <a:r>
              <a:rPr b="1" i="1" lang="en-PH" sz="1800" spc="-1" strike="noStrike">
                <a:solidFill>
                  <a:srgbClr val="000000"/>
                </a:solidFill>
                <a:latin typeface="Lato"/>
                <a:ea typeface="AppleSystemUIFontBold"/>
              </a:rPr>
              <a:t>KE</a:t>
            </a:r>
            <a:r>
              <a:rPr b="1" lang="en-PH" sz="1800" spc="-1" strike="noStrike">
                <a:solidFill>
                  <a:srgbClr val="000000"/>
                </a:solidFill>
                <a:latin typeface="Lato"/>
                <a:ea typeface="AppleSystemUIFontBold"/>
              </a:rPr>
              <a:t> + </a:t>
            </a:r>
            <a:r>
              <a:rPr b="1" i="1" lang="en-PH" sz="1800" spc="-1" strike="noStrike">
                <a:solidFill>
                  <a:srgbClr val="000000"/>
                </a:solidFill>
                <a:latin typeface="Lato"/>
                <a:ea typeface="AppleSystemUIFontBold"/>
              </a:rPr>
              <a:t>PE</a:t>
            </a:r>
            <a:r>
              <a:rPr b="1" lang="en-PH" sz="1800" spc="-1" strike="noStrike">
                <a:solidFill>
                  <a:srgbClr val="000000"/>
                </a:solidFill>
                <a:latin typeface="Lato"/>
                <a:ea typeface="AppleSystemUIFontBold"/>
              </a:rPr>
              <a:t> = </a:t>
            </a:r>
            <a:r>
              <a:rPr b="1" lang="en-PH" sz="1800" spc="-1" strike="noStrike">
                <a:solidFill>
                  <a:srgbClr val="000000"/>
                </a:solidFill>
                <a:latin typeface="Lato"/>
                <a:ea typeface="Reem Kufi"/>
              </a:rPr>
              <a:t>½</a:t>
            </a:r>
            <a:r>
              <a:rPr b="1" lang="en-PH" sz="1800" spc="-1" strike="noStrike">
                <a:solidFill>
                  <a:srgbClr val="000000"/>
                </a:solidFill>
                <a:latin typeface="Lato"/>
                <a:ea typeface="AppleSystemUIFontBold"/>
              </a:rPr>
              <a:t> </a:t>
            </a:r>
            <a:r>
              <a:rPr b="1" i="1" lang="en-PH" sz="1800" spc="-1" strike="noStrike">
                <a:solidFill>
                  <a:srgbClr val="000000"/>
                </a:solidFill>
                <a:latin typeface="Lato"/>
                <a:ea typeface="AppleSystemUIFontBold"/>
              </a:rPr>
              <a:t>mv</a:t>
            </a:r>
            <a:r>
              <a:rPr b="1" i="1" lang="en-PH" sz="1800" spc="-1" strike="noStrike" baseline="33000">
                <a:solidFill>
                  <a:srgbClr val="000000"/>
                </a:solidFill>
                <a:latin typeface="Lato"/>
                <a:ea typeface="AppleSystemUIFontBold"/>
              </a:rPr>
              <a:t>2</a:t>
            </a:r>
            <a:r>
              <a:rPr b="1" lang="en-PH" sz="1800" spc="-1" strike="noStrike">
                <a:solidFill>
                  <a:srgbClr val="000000"/>
                </a:solidFill>
                <a:latin typeface="Lato"/>
                <a:ea typeface="AppleSystemUIFontBold"/>
              </a:rPr>
              <a:t> + </a:t>
            </a:r>
            <a:r>
              <a:rPr b="1" i="1" lang="en-PH" sz="1800" spc="-1" strike="noStrike">
                <a:solidFill>
                  <a:srgbClr val="000000"/>
                </a:solidFill>
                <a:latin typeface="Lato"/>
                <a:ea typeface="AppleSystemUIFontBold"/>
              </a:rPr>
              <a:t>mgh</a:t>
            </a:r>
            <a:r>
              <a:rPr b="1" lang="en-PH" sz="1800" spc="-1" strike="noStrike">
                <a:solidFill>
                  <a:srgbClr val="000000"/>
                </a:solidFill>
                <a:latin typeface="Lato"/>
                <a:ea typeface="AppleSystemUIFontBold"/>
              </a:rPr>
              <a:t> </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5" name=""/>
          <p:cNvSpPr/>
          <p:nvPr/>
        </p:nvSpPr>
        <p:spPr>
          <a:xfrm>
            <a:off x="10260000" y="5746320"/>
            <a:ext cx="176040" cy="341640"/>
          </a:xfrm>
          <a:prstGeom prst="rect">
            <a:avLst/>
          </a:prstGeom>
          <a:noFill/>
          <a:ln w="0">
            <a:noFill/>
          </a:ln>
        </p:spPr>
        <p:style>
          <a:lnRef idx="0"/>
          <a:fillRef idx="0"/>
          <a:effectRef idx="0"/>
          <a:fontRef idx="minor"/>
        </p:style>
      </p:sp>
      <p:sp>
        <p:nvSpPr>
          <p:cNvPr id="186" name=""/>
          <p:cNvSpPr/>
          <p:nvPr/>
        </p:nvSpPr>
        <p:spPr>
          <a:xfrm>
            <a:off x="3370680" y="435240"/>
            <a:ext cx="5449320" cy="535680"/>
          </a:xfrm>
          <a:prstGeom prst="rect">
            <a:avLst/>
          </a:prstGeom>
          <a:noFill/>
          <a:ln w="0">
            <a:noFill/>
          </a:ln>
        </p:spPr>
        <p:style>
          <a:lnRef idx="0"/>
          <a:fillRef idx="0"/>
          <a:effectRef idx="0"/>
          <a:fontRef idx="minor"/>
        </p:style>
        <p:txBody>
          <a:bodyPr lIns="0" rIns="0" tIns="0" bIns="0" anchor="t">
            <a:noAutofit/>
          </a:bodyPr>
          <a:p>
            <a:pPr algn="ctr">
              <a:lnSpc>
                <a:spcPct val="100000"/>
              </a:lnSpc>
              <a:spcBef>
                <a:spcPts val="400"/>
              </a:spcBef>
              <a:spcAft>
                <a:spcPts val="601"/>
              </a:spcAft>
              <a:buNone/>
            </a:pPr>
            <a:r>
              <a:rPr b="1" lang="en-PH" sz="3000" spc="-1" strike="noStrike">
                <a:solidFill>
                  <a:srgbClr val="000000"/>
                </a:solidFill>
                <a:latin typeface="Lato"/>
                <a:ea typeface="Arial;Arial"/>
              </a:rPr>
              <a:t>Mechanical Energy </a:t>
            </a:r>
            <a:endParaRPr b="0" lang="en-PH" sz="3000" spc="-1" strike="noStrike">
              <a:latin typeface="Arial"/>
            </a:endParaRPr>
          </a:p>
        </p:txBody>
      </p:sp>
      <p:sp>
        <p:nvSpPr>
          <p:cNvPr id="187" name=""/>
          <p:cNvSpPr/>
          <p:nvPr/>
        </p:nvSpPr>
        <p:spPr>
          <a:xfrm>
            <a:off x="414000" y="1440000"/>
            <a:ext cx="11285640" cy="1145520"/>
          </a:xfrm>
          <a:prstGeom prst="rect">
            <a:avLst/>
          </a:prstGeom>
          <a:noFill/>
          <a:ln w="0">
            <a:noFill/>
          </a:ln>
        </p:spPr>
        <p:style>
          <a:lnRef idx="0"/>
          <a:fillRef idx="0"/>
          <a:effectRef idx="0"/>
          <a:fontRef idx="minor"/>
        </p:style>
        <p:txBody>
          <a:bodyPr lIns="90000" rIns="90000" tIns="45000" bIns="45000" anchor="t">
            <a:noAutofit/>
          </a:bodyPr>
          <a:p>
            <a:pPr algn="just">
              <a:lnSpc>
                <a:spcPct val="115000"/>
              </a:lnSpc>
              <a:buNone/>
            </a:pP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To understand in a better way, consider a car with a gravitational potential energy of 100,000 J as it falls down a cliff of 100 m. Notice what happens to the potential, kinetic, and mechanical energies of the system in every 25 m intervals. </a:t>
            </a:r>
            <a:endParaRPr b="0" lang="en-PH" sz="1800" spc="-1" strike="noStrike">
              <a:latin typeface="Arial"/>
            </a:endParaRPr>
          </a:p>
        </p:txBody>
      </p:sp>
      <p:pic>
        <p:nvPicPr>
          <p:cNvPr id="188" name="" descr=""/>
          <p:cNvPicPr/>
          <p:nvPr/>
        </p:nvPicPr>
        <p:blipFill>
          <a:blip r:embed="rId1"/>
          <a:stretch/>
        </p:blipFill>
        <p:spPr>
          <a:xfrm>
            <a:off x="8743320" y="2379240"/>
            <a:ext cx="2775600" cy="3379680"/>
          </a:xfrm>
          <a:prstGeom prst="rect">
            <a:avLst/>
          </a:prstGeom>
          <a:ln w="29160">
            <a:solidFill>
              <a:srgbClr val="000000"/>
            </a:solidFill>
            <a:round/>
          </a:ln>
        </p:spPr>
      </p:pic>
      <p:sp>
        <p:nvSpPr>
          <p:cNvPr id="189" name=""/>
          <p:cNvSpPr/>
          <p:nvPr/>
        </p:nvSpPr>
        <p:spPr>
          <a:xfrm>
            <a:off x="386280" y="3189240"/>
            <a:ext cx="8072640" cy="1849680"/>
          </a:xfrm>
          <a:prstGeom prst="rect">
            <a:avLst/>
          </a:prstGeom>
          <a:noFill/>
          <a:ln w="0">
            <a:noFill/>
          </a:ln>
        </p:spPr>
        <p:style>
          <a:lnRef idx="0"/>
          <a:fillRef idx="0"/>
          <a:effectRef idx="0"/>
          <a:fontRef idx="minor"/>
        </p:style>
        <p:txBody>
          <a:bodyPr lIns="90000" rIns="90000" tIns="45000" bIns="45000" anchor="t">
            <a:noAutofit/>
          </a:bodyPr>
          <a:p>
            <a:pPr algn="just">
              <a:lnSpc>
                <a:spcPct val="115000"/>
              </a:lnSpc>
              <a:buNone/>
            </a:pP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Figure shows the gravitational potential and kinetic energies of the car. Observe that the total energy is still 100,000 J for each interval. This shows that the energy is converted from potential into kinetic for the whole 100 m drop. With each drop, the velocity of the car, which is proportional to the car’s kinetic energy, also becomes greater. </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0" name=""/>
          <p:cNvSpPr/>
          <p:nvPr/>
        </p:nvSpPr>
        <p:spPr>
          <a:xfrm>
            <a:off x="10260000" y="5746320"/>
            <a:ext cx="176040" cy="341640"/>
          </a:xfrm>
          <a:prstGeom prst="rect">
            <a:avLst/>
          </a:prstGeom>
          <a:noFill/>
          <a:ln w="0">
            <a:noFill/>
          </a:ln>
        </p:spPr>
        <p:style>
          <a:lnRef idx="0"/>
          <a:fillRef idx="0"/>
          <a:effectRef idx="0"/>
          <a:fontRef idx="minor"/>
        </p:style>
      </p:sp>
      <p:sp>
        <p:nvSpPr>
          <p:cNvPr id="191" name=""/>
          <p:cNvSpPr/>
          <p:nvPr/>
        </p:nvSpPr>
        <p:spPr>
          <a:xfrm>
            <a:off x="3370680" y="435240"/>
            <a:ext cx="5449320" cy="535680"/>
          </a:xfrm>
          <a:prstGeom prst="rect">
            <a:avLst/>
          </a:prstGeom>
          <a:noFill/>
          <a:ln w="0">
            <a:noFill/>
          </a:ln>
        </p:spPr>
        <p:style>
          <a:lnRef idx="0"/>
          <a:fillRef idx="0"/>
          <a:effectRef idx="0"/>
          <a:fontRef idx="minor"/>
        </p:style>
        <p:txBody>
          <a:bodyPr lIns="0" rIns="0" tIns="0" bIns="0" anchor="t">
            <a:noAutofit/>
          </a:bodyPr>
          <a:p>
            <a:pPr algn="ctr">
              <a:lnSpc>
                <a:spcPct val="100000"/>
              </a:lnSpc>
              <a:spcBef>
                <a:spcPts val="400"/>
              </a:spcBef>
              <a:spcAft>
                <a:spcPts val="601"/>
              </a:spcAft>
              <a:buNone/>
            </a:pPr>
            <a:r>
              <a:rPr b="1" lang="en-PH" sz="3000" spc="-1" strike="noStrike">
                <a:solidFill>
                  <a:srgbClr val="000000"/>
                </a:solidFill>
                <a:latin typeface="Lato"/>
                <a:ea typeface="Arial;Arial"/>
              </a:rPr>
              <a:t>Mechanical Energy </a:t>
            </a:r>
            <a:endParaRPr b="0" lang="en-PH" sz="3000" spc="-1" strike="noStrike">
              <a:latin typeface="Arial"/>
            </a:endParaRPr>
          </a:p>
        </p:txBody>
      </p:sp>
      <p:sp>
        <p:nvSpPr>
          <p:cNvPr id="192" name=""/>
          <p:cNvSpPr/>
          <p:nvPr/>
        </p:nvSpPr>
        <p:spPr>
          <a:xfrm>
            <a:off x="671760" y="1440000"/>
            <a:ext cx="10847520" cy="1163520"/>
          </a:xfrm>
          <a:prstGeom prst="rect">
            <a:avLst/>
          </a:prstGeom>
          <a:noFill/>
          <a:ln w="0">
            <a:noFill/>
          </a:ln>
        </p:spPr>
        <p:style>
          <a:lnRef idx="0"/>
          <a:fillRef idx="0"/>
          <a:effectRef idx="0"/>
          <a:fontRef idx="minor"/>
        </p:style>
        <p:txBody>
          <a:bodyPr lIns="90000" rIns="90000" tIns="45000" bIns="45000" anchor="t">
            <a:noAutofit/>
          </a:bodyPr>
          <a:p>
            <a:pPr algn="just">
              <a:lnSpc>
                <a:spcPct val="115000"/>
              </a:lnSpc>
              <a:buNone/>
            </a:pPr>
            <a:r>
              <a:rPr b="1" lang="en-PH" sz="1800" spc="-1" strike="noStrike">
                <a:solidFill>
                  <a:srgbClr val="000000"/>
                </a:solidFill>
                <a:latin typeface="Lato"/>
                <a:ea typeface="DejaVu Sans"/>
              </a:rPr>
              <a:t>Example: </a:t>
            </a:r>
            <a:endParaRPr b="0" lang="en-PH" sz="1800" spc="-1" strike="noStrike">
              <a:latin typeface="Arial"/>
            </a:endParaRPr>
          </a:p>
          <a:p>
            <a:pPr>
              <a:lnSpc>
                <a:spcPct val="115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A 1.5 kg suitcase rests at the top of a cabinet whose height is 2 m. What is the mechanical energy of the suitcase at the top and at the bottom of the cabinet? </a:t>
            </a:r>
            <a:endParaRPr b="0" lang="en-PH" sz="1800" spc="-1" strike="noStrike">
              <a:latin typeface="Arial"/>
            </a:endParaRPr>
          </a:p>
        </p:txBody>
      </p:sp>
      <p:pic>
        <p:nvPicPr>
          <p:cNvPr id="193" name="" descr=""/>
          <p:cNvPicPr/>
          <p:nvPr/>
        </p:nvPicPr>
        <p:blipFill>
          <a:blip r:embed="rId1"/>
          <a:stretch/>
        </p:blipFill>
        <p:spPr>
          <a:xfrm>
            <a:off x="7920000" y="2594880"/>
            <a:ext cx="3238920" cy="3164040"/>
          </a:xfrm>
          <a:prstGeom prst="rect">
            <a:avLst/>
          </a:prstGeom>
          <a:ln w="29160">
            <a:solidFill>
              <a:srgbClr val="000000"/>
            </a:solidFill>
            <a:round/>
          </a:ln>
        </p:spPr>
      </p:pic>
      <p:sp>
        <p:nvSpPr>
          <p:cNvPr id="194" name=""/>
          <p:cNvSpPr/>
          <p:nvPr/>
        </p:nvSpPr>
        <p:spPr>
          <a:xfrm>
            <a:off x="1305000" y="3060000"/>
            <a:ext cx="5981040" cy="2607840"/>
          </a:xfrm>
          <a:prstGeom prst="rect">
            <a:avLst/>
          </a:prstGeom>
          <a:noFill/>
          <a:ln w="0">
            <a:noFill/>
          </a:ln>
        </p:spPr>
        <p:style>
          <a:lnRef idx="0"/>
          <a:fillRef idx="0"/>
          <a:effectRef idx="0"/>
          <a:fontRef idx="minor"/>
        </p:style>
        <p:txBody>
          <a:bodyPr lIns="90000" rIns="90000" tIns="45000" bIns="45000" anchor="t">
            <a:noAutofit/>
          </a:bodyPr>
          <a:p>
            <a:pPr algn="just">
              <a:lnSpc>
                <a:spcPct val="115000"/>
              </a:lnSpc>
              <a:buNone/>
            </a:pPr>
            <a:r>
              <a:rPr b="1" lang="en-PH" sz="1800" spc="-1" strike="noStrike">
                <a:solidFill>
                  <a:srgbClr val="000000"/>
                </a:solidFill>
                <a:latin typeface="Lato"/>
                <a:ea typeface="DejaVu Sans"/>
              </a:rPr>
              <a:t>Given</a:t>
            </a:r>
            <a:r>
              <a:rPr b="0" lang="en-PH" sz="1800" spc="-1" strike="noStrike">
                <a:solidFill>
                  <a:srgbClr val="000000"/>
                </a:solidFill>
                <a:latin typeface="Lato"/>
                <a:ea typeface="DejaVu Sans"/>
              </a:rPr>
              <a:t> : m = 1.5 kg; h</a:t>
            </a:r>
            <a:r>
              <a:rPr b="0" lang="en-PH" sz="1800" spc="-1" strike="noStrike" baseline="-8000">
                <a:solidFill>
                  <a:srgbClr val="000000"/>
                </a:solidFill>
                <a:latin typeface="Lato"/>
                <a:ea typeface="DejaVu Sans"/>
              </a:rPr>
              <a:t>top</a:t>
            </a:r>
            <a:r>
              <a:rPr b="0" lang="en-PH" sz="1800" spc="-1" strike="noStrike">
                <a:solidFill>
                  <a:srgbClr val="000000"/>
                </a:solidFill>
                <a:latin typeface="Lato"/>
                <a:ea typeface="DejaVu Sans"/>
              </a:rPr>
              <a:t> = 2 m; h</a:t>
            </a:r>
            <a:r>
              <a:rPr b="0" lang="en-PH" sz="1800" spc="-1" strike="noStrike" baseline="-8000">
                <a:solidFill>
                  <a:srgbClr val="000000"/>
                </a:solidFill>
                <a:latin typeface="Lato"/>
                <a:ea typeface="DejaVu Sans"/>
              </a:rPr>
              <a:t>bottom</a:t>
            </a:r>
            <a:r>
              <a:rPr b="0" lang="en-PH" sz="1800" spc="-1" strike="noStrike">
                <a:solidFill>
                  <a:srgbClr val="000000"/>
                </a:solidFill>
                <a:latin typeface="Lato"/>
                <a:ea typeface="DejaVu Sans"/>
              </a:rPr>
              <a:t> = 0 m </a:t>
            </a:r>
            <a:endParaRPr b="0" lang="en-PH" sz="1800" spc="-1" strike="noStrike">
              <a:latin typeface="Arial"/>
            </a:endParaRPr>
          </a:p>
          <a:p>
            <a:pPr>
              <a:lnSpc>
                <a:spcPct val="115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g = 9.8 m/s</a:t>
            </a:r>
            <a:r>
              <a:rPr b="0" lang="en-PH" sz="1800" spc="-1" strike="noStrike" baseline="33000">
                <a:solidFill>
                  <a:srgbClr val="000000"/>
                </a:solidFill>
                <a:latin typeface="Lato"/>
                <a:ea typeface="DejaVu Sans"/>
              </a:rPr>
              <a:t>2</a:t>
            </a:r>
            <a:r>
              <a:rPr b="0" lang="en-PH" sz="1800" spc="-1" strike="noStrike">
                <a:solidFill>
                  <a:srgbClr val="000000"/>
                </a:solidFill>
                <a:latin typeface="Lato"/>
                <a:ea typeface="DejaVu Sans"/>
              </a:rPr>
              <a:t>; v</a:t>
            </a:r>
            <a:r>
              <a:rPr b="0" lang="en-PH" sz="1800" spc="-1" strike="noStrike" baseline="-8000">
                <a:solidFill>
                  <a:srgbClr val="000000"/>
                </a:solidFill>
                <a:latin typeface="Lato"/>
                <a:ea typeface="DejaVu Sans"/>
              </a:rPr>
              <a:t>top</a:t>
            </a:r>
            <a:r>
              <a:rPr b="0" lang="en-PH" sz="1800" spc="-1" strike="noStrike">
                <a:solidFill>
                  <a:srgbClr val="000000"/>
                </a:solidFill>
                <a:latin typeface="Lato"/>
                <a:ea typeface="DejaVu Sans"/>
              </a:rPr>
              <a:t> = 0 m/s (suitcase is at rest.) </a:t>
            </a:r>
            <a:endParaRPr b="0" lang="en-PH" sz="1800" spc="-1" strike="noStrike">
              <a:latin typeface="Arial"/>
            </a:endParaRPr>
          </a:p>
          <a:p>
            <a:pPr>
              <a:lnSpc>
                <a:spcPct val="115000"/>
              </a:lnSpc>
              <a:buNone/>
            </a:pPr>
            <a:endParaRPr b="0" lang="en-PH" sz="1800" spc="-1" strike="noStrike">
              <a:latin typeface="Arial"/>
            </a:endParaRPr>
          </a:p>
          <a:p>
            <a:pPr>
              <a:lnSpc>
                <a:spcPct val="115000"/>
              </a:lnSpc>
              <a:buNone/>
            </a:pPr>
            <a:r>
              <a:rPr b="1" lang="en-PH" sz="1800" spc="-1" strike="noStrike">
                <a:solidFill>
                  <a:srgbClr val="000000"/>
                </a:solidFill>
                <a:latin typeface="Lato"/>
                <a:ea typeface="AppleSystemUIFontBold"/>
              </a:rPr>
              <a:t>Unknown</a:t>
            </a:r>
            <a:r>
              <a:rPr b="0" lang="en-PH" sz="1800" spc="-1" strike="noStrike">
                <a:solidFill>
                  <a:srgbClr val="000000"/>
                </a:solidFill>
                <a:latin typeface="Lato"/>
                <a:ea typeface="AppleSystemUIFontBold"/>
              </a:rPr>
              <a:t>: Mechanical energy, E</a:t>
            </a:r>
            <a:r>
              <a:rPr b="0" lang="en-PH" sz="1800" spc="-1" strike="noStrike" baseline="-8000">
                <a:solidFill>
                  <a:srgbClr val="000000"/>
                </a:solidFill>
                <a:latin typeface="Lato"/>
                <a:ea typeface="AppleSystemUIFontBold"/>
              </a:rPr>
              <a:t>M </a:t>
            </a:r>
            <a:endParaRPr b="0" lang="en-PH" sz="1800" spc="-1" strike="noStrike">
              <a:latin typeface="Arial"/>
            </a:endParaRPr>
          </a:p>
          <a:p>
            <a:pPr>
              <a:lnSpc>
                <a:spcPct val="115000"/>
              </a:lnSpc>
              <a:buNone/>
            </a:pPr>
            <a:r>
              <a:rPr b="0" lang="en-PH" sz="1800" spc="-1" strike="noStrike">
                <a:solidFill>
                  <a:srgbClr val="000000"/>
                </a:solidFill>
                <a:latin typeface="Lato"/>
                <a:ea typeface="AppleSystemUIFontBold"/>
              </a:rPr>
              <a:t>                 </a:t>
            </a:r>
            <a:r>
              <a:rPr b="0" lang="en-PH" sz="1800" spc="-1" strike="noStrike">
                <a:solidFill>
                  <a:srgbClr val="000000"/>
                </a:solidFill>
                <a:latin typeface="Lato"/>
                <a:ea typeface="AppleSystemUIFontBold"/>
              </a:rPr>
              <a:t>	</a:t>
            </a:r>
            <a:r>
              <a:rPr b="0" lang="en-PH" sz="1800" spc="-1" strike="noStrike">
                <a:solidFill>
                  <a:srgbClr val="000000"/>
                </a:solidFill>
                <a:latin typeface="Lato"/>
                <a:ea typeface="AppleSystemUIFontBold"/>
              </a:rPr>
              <a:t>At the top and at the bottom of the cabinet </a:t>
            </a:r>
            <a:endParaRPr b="0" lang="en-PH" sz="1800" spc="-1" strike="noStrike">
              <a:latin typeface="Arial"/>
            </a:endParaRPr>
          </a:p>
          <a:p>
            <a:pPr>
              <a:lnSpc>
                <a:spcPct val="115000"/>
              </a:lnSpc>
              <a:buNone/>
            </a:pPr>
            <a:endParaRPr b="0" lang="en-PH" sz="1800" spc="-1" strike="noStrike">
              <a:latin typeface="Arial"/>
            </a:endParaRPr>
          </a:p>
          <a:p>
            <a:pPr>
              <a:lnSpc>
                <a:spcPct val="115000"/>
              </a:lnSpc>
              <a:buNone/>
            </a:pPr>
            <a:r>
              <a:rPr b="1" lang="en-PH" sz="1800" spc="-1" strike="noStrike">
                <a:solidFill>
                  <a:srgbClr val="000000"/>
                </a:solidFill>
                <a:latin typeface="Lato"/>
                <a:ea typeface="AppleSystemUIFontBold"/>
              </a:rPr>
              <a:t>Equation</a:t>
            </a:r>
            <a:r>
              <a:rPr b="0" lang="en-PH" sz="1800" spc="-1" strike="noStrike">
                <a:solidFill>
                  <a:srgbClr val="000000"/>
                </a:solidFill>
                <a:latin typeface="Lato"/>
                <a:ea typeface="AppleSystemUIFontBold"/>
              </a:rPr>
              <a:t>: </a:t>
            </a:r>
            <a:r>
              <a:rPr b="0" i="1" lang="en-PH" sz="1800" spc="-1" strike="noStrike">
                <a:solidFill>
                  <a:srgbClr val="000000"/>
                </a:solidFill>
                <a:latin typeface="Lato"/>
                <a:ea typeface="AppleSystemUIFontBold"/>
              </a:rPr>
              <a:t>E</a:t>
            </a:r>
            <a:r>
              <a:rPr b="0" i="1" lang="en-PH" sz="1800" spc="-1" strike="noStrike" baseline="-8000">
                <a:solidFill>
                  <a:srgbClr val="000000"/>
                </a:solidFill>
                <a:latin typeface="Lato"/>
                <a:ea typeface="AppleSystemUIFontBold"/>
              </a:rPr>
              <a:t>M</a:t>
            </a:r>
            <a:r>
              <a:rPr b="0" lang="en-PH" sz="1800" spc="-1" strike="noStrike">
                <a:solidFill>
                  <a:srgbClr val="000000"/>
                </a:solidFill>
                <a:latin typeface="Lato"/>
                <a:ea typeface="AppleSystemUIFontBold"/>
              </a:rPr>
              <a:t> = </a:t>
            </a:r>
            <a:r>
              <a:rPr b="0" i="1" lang="en-PH" sz="1800" spc="-1" strike="noStrike">
                <a:solidFill>
                  <a:srgbClr val="000000"/>
                </a:solidFill>
                <a:latin typeface="Lato"/>
                <a:ea typeface="AppleSystemUIFontBold"/>
              </a:rPr>
              <a:t>KE</a:t>
            </a:r>
            <a:r>
              <a:rPr b="0" lang="en-PH" sz="1800" spc="-1" strike="noStrike">
                <a:solidFill>
                  <a:srgbClr val="000000"/>
                </a:solidFill>
                <a:latin typeface="Lato"/>
                <a:ea typeface="AppleSystemUIFontBold"/>
              </a:rPr>
              <a:t> + </a:t>
            </a:r>
            <a:r>
              <a:rPr b="0" i="1" lang="en-PH" sz="1800" spc="-1" strike="noStrike">
                <a:solidFill>
                  <a:srgbClr val="000000"/>
                </a:solidFill>
                <a:latin typeface="Lato"/>
                <a:ea typeface="AppleSystemUIFontBold"/>
              </a:rPr>
              <a:t>PE </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5" name=""/>
          <p:cNvSpPr/>
          <p:nvPr/>
        </p:nvSpPr>
        <p:spPr>
          <a:xfrm>
            <a:off x="10260000" y="5746320"/>
            <a:ext cx="176040" cy="341640"/>
          </a:xfrm>
          <a:prstGeom prst="rect">
            <a:avLst/>
          </a:prstGeom>
          <a:noFill/>
          <a:ln w="0">
            <a:noFill/>
          </a:ln>
        </p:spPr>
        <p:style>
          <a:lnRef idx="0"/>
          <a:fillRef idx="0"/>
          <a:effectRef idx="0"/>
          <a:fontRef idx="minor"/>
        </p:style>
      </p:sp>
      <p:sp>
        <p:nvSpPr>
          <p:cNvPr id="196" name=""/>
          <p:cNvSpPr/>
          <p:nvPr/>
        </p:nvSpPr>
        <p:spPr>
          <a:xfrm>
            <a:off x="3370680" y="435240"/>
            <a:ext cx="5449320" cy="535680"/>
          </a:xfrm>
          <a:prstGeom prst="rect">
            <a:avLst/>
          </a:prstGeom>
          <a:noFill/>
          <a:ln w="0">
            <a:noFill/>
          </a:ln>
        </p:spPr>
        <p:style>
          <a:lnRef idx="0"/>
          <a:fillRef idx="0"/>
          <a:effectRef idx="0"/>
          <a:fontRef idx="minor"/>
        </p:style>
        <p:txBody>
          <a:bodyPr lIns="0" rIns="0" tIns="0" bIns="0" anchor="t">
            <a:noAutofit/>
          </a:bodyPr>
          <a:p>
            <a:pPr algn="ctr">
              <a:lnSpc>
                <a:spcPct val="100000"/>
              </a:lnSpc>
              <a:spcBef>
                <a:spcPts val="400"/>
              </a:spcBef>
              <a:spcAft>
                <a:spcPts val="601"/>
              </a:spcAft>
              <a:buNone/>
            </a:pPr>
            <a:r>
              <a:rPr b="1" lang="en-PH" sz="3000" spc="-1" strike="noStrike">
                <a:solidFill>
                  <a:srgbClr val="000000"/>
                </a:solidFill>
                <a:latin typeface="Lato"/>
                <a:ea typeface="Arial;Arial"/>
              </a:rPr>
              <a:t>Mechanical Energy </a:t>
            </a:r>
            <a:endParaRPr b="0" lang="en-PH" sz="3000" spc="-1" strike="noStrike">
              <a:latin typeface="Arial"/>
            </a:endParaRPr>
          </a:p>
        </p:txBody>
      </p:sp>
      <p:graphicFrame>
        <p:nvGraphicFramePr>
          <p:cNvPr id="197" name=""/>
          <p:cNvGraphicFramePr/>
          <p:nvPr/>
        </p:nvGraphicFramePr>
        <p:xfrm>
          <a:off x="527760" y="1391760"/>
          <a:ext cx="11099880" cy="4516920"/>
        </p:xfrm>
        <a:graphic>
          <a:graphicData uri="http://schemas.openxmlformats.org/drawingml/2006/table">
            <a:tbl>
              <a:tblPr/>
              <a:tblGrid>
                <a:gridCol w="5548680"/>
                <a:gridCol w="5551560"/>
              </a:tblGrid>
              <a:tr h="4517280">
                <a:tc>
                  <a:txBody>
                    <a:bodyPr lIns="90000" rIns="90000" anchor="t">
                      <a:noAutofit/>
                    </a:bodyPr>
                    <a:p>
                      <a:pPr algn="just">
                        <a:lnSpc>
                          <a:spcPct val="100000"/>
                        </a:lnSpc>
                        <a:buNone/>
                      </a:pPr>
                      <a:r>
                        <a:rPr b="0" lang="en-PH" sz="1800" spc="-1" strike="noStrike">
                          <a:latin typeface="Lato"/>
                        </a:rPr>
                        <a:t>Solving for the potential energy at the top and at the bottom of the cabinet: </a:t>
                      </a:r>
                      <a:endParaRPr b="0" lang="en-PH" sz="1800" spc="-1" strike="noStrike">
                        <a:latin typeface="Lato"/>
                      </a:endParaRPr>
                    </a:p>
                    <a:p>
                      <a:pPr algn="just">
                        <a:lnSpc>
                          <a:spcPct val="100000"/>
                        </a:lnSpc>
                        <a:buNone/>
                      </a:pPr>
                      <a:br/>
                      <a:r>
                        <a:rPr b="0" lang="en-PH" sz="1800" spc="-1" strike="noStrike">
                          <a:latin typeface="Lato"/>
                        </a:rPr>
                        <a:t>Due to its position, the PE at the top of the cabinet is maximum:</a:t>
                      </a:r>
                      <a:endParaRPr b="0" lang="en-PH" sz="1800" spc="-1" strike="noStrike">
                        <a:latin typeface="Lato"/>
                      </a:endParaRPr>
                    </a:p>
                    <a:p>
                      <a:pPr>
                        <a:lnSpc>
                          <a:spcPct val="100000"/>
                        </a:lnSpc>
                        <a:buNone/>
                      </a:pPr>
                      <a:endParaRPr b="0" lang="en-PH" sz="1800" spc="-1" strike="noStrike">
                        <a:latin typeface="Lato"/>
                      </a:endParaRPr>
                    </a:p>
                    <a:p>
                      <a:pPr>
                        <a:lnSpc>
                          <a:spcPct val="100000"/>
                        </a:lnSpc>
                        <a:buNone/>
                      </a:pPr>
                      <a:endParaRPr b="0" lang="en-PH" sz="1800" spc="-1" strike="noStrike">
                        <a:latin typeface="Lato"/>
                      </a:endParaRPr>
                    </a:p>
                    <a:p>
                      <a:pPr algn="just">
                        <a:lnSpc>
                          <a:spcPct val="100000"/>
                        </a:lnSpc>
                        <a:buNone/>
                      </a:pPr>
                      <a:br/>
                      <a:r>
                        <a:rPr b="0" lang="en-PH" sz="1800" spc="-1" strike="noStrike">
                          <a:latin typeface="Lato"/>
                          <a:ea typeface="AppleSystemUIFont"/>
                        </a:rPr>
                        <a:t>At the bottom of the cabinet, the PE of the suitcase is minimum:</a:t>
                      </a:r>
                      <a:endParaRPr b="0" lang="en-PH" sz="1800" spc="-1" strike="noStrike">
                        <a:latin typeface="Lato"/>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t">
                      <a:noAutofit/>
                    </a:bodyPr>
                    <a:p>
                      <a:pPr algn="just">
                        <a:lnSpc>
                          <a:spcPct val="100000"/>
                        </a:lnSpc>
                        <a:buNone/>
                      </a:pPr>
                      <a:r>
                        <a:rPr b="0" lang="en-PH" sz="1800" spc="-1" strike="noStrike">
                          <a:latin typeface="Lato"/>
                          <a:ea typeface="AppleSystemUIFontBold"/>
                        </a:rPr>
                        <a:t>Solving for the kinetic energy at the top and at the bottom of the cabinet: </a:t>
                      </a:r>
                      <a:endParaRPr b="0" lang="en-PH" sz="1800" spc="-1" strike="noStrike">
                        <a:latin typeface="Lato"/>
                      </a:endParaRPr>
                    </a:p>
                    <a:p>
                      <a:pPr algn="just">
                        <a:lnSpc>
                          <a:spcPct val="100000"/>
                        </a:lnSpc>
                        <a:buNone/>
                      </a:pPr>
                      <a:endParaRPr b="0" lang="en-PH" sz="1800" spc="-1" strike="noStrike">
                        <a:latin typeface="Lato"/>
                      </a:endParaRPr>
                    </a:p>
                    <a:p>
                      <a:pPr algn="just">
                        <a:lnSpc>
                          <a:spcPct val="100000"/>
                        </a:lnSpc>
                        <a:buNone/>
                      </a:pPr>
                      <a:r>
                        <a:rPr b="0" lang="en-PH" sz="1800" spc="-1" strike="noStrike">
                          <a:latin typeface="Lato"/>
                          <a:ea typeface="AppleSystemUIFontBold"/>
                        </a:rPr>
                        <a:t>Since the suitcase rests at the top of the cabinet, the KE at the top is zero:</a:t>
                      </a:r>
                      <a:endParaRPr b="0" lang="en-PH" sz="1800" spc="-1" strike="noStrike">
                        <a:latin typeface="Lato"/>
                      </a:endParaRPr>
                    </a:p>
                    <a:p>
                      <a:pPr algn="just">
                        <a:lnSpc>
                          <a:spcPct val="100000"/>
                        </a:lnSpc>
                        <a:buNone/>
                      </a:pPr>
                      <a:endParaRPr b="0" lang="en-PH" sz="1800" spc="-1" strike="noStrike">
                        <a:latin typeface="Lato"/>
                      </a:endParaRPr>
                    </a:p>
                    <a:p>
                      <a:pPr algn="just">
                        <a:lnSpc>
                          <a:spcPct val="100000"/>
                        </a:lnSpc>
                        <a:buNone/>
                      </a:pPr>
                      <a:endParaRPr b="0" lang="en-PH" sz="1800" spc="-1" strike="noStrike">
                        <a:latin typeface="Lato"/>
                      </a:endParaRPr>
                    </a:p>
                    <a:p>
                      <a:pPr algn="just">
                        <a:lnSpc>
                          <a:spcPct val="100000"/>
                        </a:lnSpc>
                        <a:buNone/>
                      </a:pPr>
                      <a:endParaRPr b="0" lang="en-PH" sz="1800" spc="-1" strike="noStrike">
                        <a:latin typeface="Lato"/>
                      </a:endParaRPr>
                    </a:p>
                    <a:p>
                      <a:pPr algn="just">
                        <a:lnSpc>
                          <a:spcPct val="100000"/>
                        </a:lnSpc>
                        <a:buNone/>
                      </a:pPr>
                      <a:r>
                        <a:rPr b="0" lang="en-PH" sz="1800" spc="-1" strike="noStrike">
                          <a:latin typeface="Lato"/>
                          <a:ea typeface="AppleSystemUIFont"/>
                        </a:rPr>
                        <a:t>Since the suitcase will be descending downward with a greater speed, the PE will be converted into KE at the bottom of the cabinet:</a:t>
                      </a:r>
                      <a:endParaRPr b="0" lang="en-PH" sz="1800" spc="-1" strike="noStrike">
                        <a:latin typeface="Lato"/>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noFill/>
                  </a:tcPr>
                </a:tc>
              </a:tr>
            </a:tbl>
          </a:graphicData>
        </a:graphic>
      </p:graphicFrame>
      <p:pic>
        <p:nvPicPr>
          <p:cNvPr id="198" name="" descr=""/>
          <p:cNvPicPr/>
          <p:nvPr/>
        </p:nvPicPr>
        <p:blipFill>
          <a:blip r:embed="rId1"/>
          <a:stretch/>
        </p:blipFill>
        <p:spPr>
          <a:xfrm>
            <a:off x="1217520" y="3054600"/>
            <a:ext cx="4269600" cy="589680"/>
          </a:xfrm>
          <a:prstGeom prst="rect">
            <a:avLst/>
          </a:prstGeom>
          <a:ln w="0">
            <a:noFill/>
          </a:ln>
        </p:spPr>
      </p:pic>
      <p:sp>
        <p:nvSpPr>
          <p:cNvPr id="199" name=""/>
          <p:cNvSpPr/>
          <p:nvPr/>
        </p:nvSpPr>
        <p:spPr>
          <a:xfrm>
            <a:off x="2037600" y="4491000"/>
            <a:ext cx="2733120" cy="37260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i="1" lang="en-PH" sz="2000" spc="-1" strike="noStrike">
                <a:solidFill>
                  <a:srgbClr val="000000"/>
                </a:solidFill>
                <a:latin typeface="Lato"/>
                <a:ea typeface="AppleSystemUIFont"/>
              </a:rPr>
              <a:t>PE</a:t>
            </a:r>
            <a:r>
              <a:rPr b="1" i="1" lang="en-PH" sz="2000" spc="-1" strike="noStrike" baseline="-8000">
                <a:solidFill>
                  <a:srgbClr val="000000"/>
                </a:solidFill>
                <a:latin typeface="Lato"/>
                <a:ea typeface="AppleSystemUIFont"/>
              </a:rPr>
              <a:t>bottom</a:t>
            </a:r>
            <a:r>
              <a:rPr b="1" i="1" lang="en-PH" sz="2000" spc="-1" strike="noStrike">
                <a:solidFill>
                  <a:srgbClr val="000000"/>
                </a:solidFill>
                <a:latin typeface="Lato"/>
                <a:ea typeface="AppleSystemUIFont"/>
              </a:rPr>
              <a:t> = mgh</a:t>
            </a:r>
            <a:r>
              <a:rPr b="1" i="1" lang="en-PH" sz="2000" spc="-1" strike="noStrike" baseline="-8000">
                <a:solidFill>
                  <a:srgbClr val="000000"/>
                </a:solidFill>
                <a:latin typeface="Lato"/>
                <a:ea typeface="AppleSystemUIFont"/>
              </a:rPr>
              <a:t>bottom </a:t>
            </a:r>
            <a:endParaRPr b="0" lang="en-PH" sz="2000" spc="-1" strike="noStrike">
              <a:latin typeface="Arial"/>
            </a:endParaRPr>
          </a:p>
        </p:txBody>
      </p:sp>
      <p:pic>
        <p:nvPicPr>
          <p:cNvPr id="200" name="" descr=""/>
          <p:cNvPicPr/>
          <p:nvPr/>
        </p:nvPicPr>
        <p:blipFill>
          <a:blip r:embed="rId2"/>
          <a:stretch/>
        </p:blipFill>
        <p:spPr>
          <a:xfrm>
            <a:off x="1514520" y="5072040"/>
            <a:ext cx="3904560" cy="634320"/>
          </a:xfrm>
          <a:prstGeom prst="rect">
            <a:avLst/>
          </a:prstGeom>
          <a:ln w="0">
            <a:noFill/>
          </a:ln>
        </p:spPr>
      </p:pic>
      <p:pic>
        <p:nvPicPr>
          <p:cNvPr id="201" name="" descr=""/>
          <p:cNvPicPr/>
          <p:nvPr/>
        </p:nvPicPr>
        <p:blipFill>
          <a:blip r:embed="rId3"/>
          <a:stretch/>
        </p:blipFill>
        <p:spPr>
          <a:xfrm>
            <a:off x="7014960" y="2986920"/>
            <a:ext cx="3868200" cy="612000"/>
          </a:xfrm>
          <a:prstGeom prst="rect">
            <a:avLst/>
          </a:prstGeom>
          <a:ln w="0">
            <a:noFill/>
          </a:ln>
        </p:spPr>
      </p:pic>
      <p:sp>
        <p:nvSpPr>
          <p:cNvPr id="202" name=""/>
          <p:cNvSpPr/>
          <p:nvPr/>
        </p:nvSpPr>
        <p:spPr>
          <a:xfrm>
            <a:off x="7515360" y="5099040"/>
            <a:ext cx="2866320" cy="4489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i="1" lang="en-PH" sz="2000" spc="-1" strike="noStrike">
                <a:solidFill>
                  <a:srgbClr val="000000"/>
                </a:solidFill>
                <a:latin typeface="Lato"/>
                <a:ea typeface="AppleSystemUIFont"/>
              </a:rPr>
              <a:t>KE</a:t>
            </a:r>
            <a:r>
              <a:rPr b="1" i="1" lang="en-PH" sz="2000" spc="-1" strike="noStrike" baseline="-8000">
                <a:solidFill>
                  <a:srgbClr val="000000"/>
                </a:solidFill>
                <a:latin typeface="Lato"/>
                <a:ea typeface="AppleSystemUIFont"/>
              </a:rPr>
              <a:t>bottom</a:t>
            </a:r>
            <a:r>
              <a:rPr b="1" i="1" lang="en-PH" sz="2000" spc="-1" strike="noStrike">
                <a:solidFill>
                  <a:srgbClr val="000000"/>
                </a:solidFill>
                <a:latin typeface="Lato"/>
                <a:ea typeface="AppleSystemUIFont"/>
              </a:rPr>
              <a:t> = PE</a:t>
            </a:r>
            <a:r>
              <a:rPr b="1" i="1" lang="en-PH" sz="2000" spc="-1" strike="noStrike" baseline="-8000">
                <a:solidFill>
                  <a:srgbClr val="000000"/>
                </a:solidFill>
                <a:latin typeface="Lato"/>
                <a:ea typeface="AppleSystemUIFont"/>
              </a:rPr>
              <a:t>top</a:t>
            </a:r>
            <a:r>
              <a:rPr b="1" i="1" lang="en-PH" sz="2000" spc="-1" strike="noStrike">
                <a:solidFill>
                  <a:srgbClr val="000000"/>
                </a:solidFill>
                <a:latin typeface="Lato"/>
                <a:ea typeface="AppleSystemUIFont"/>
              </a:rPr>
              <a:t> = </a:t>
            </a:r>
            <a:r>
              <a:rPr b="1" lang="en-PH" sz="2000" spc="-1" strike="noStrike">
                <a:solidFill>
                  <a:srgbClr val="000000"/>
                </a:solidFill>
                <a:latin typeface="Lato"/>
                <a:ea typeface="AppleSystemUIFont"/>
              </a:rPr>
              <a:t>29 </a:t>
            </a:r>
            <a:r>
              <a:rPr b="1" i="1" lang="en-PH" sz="2000" spc="-1" strike="noStrike">
                <a:solidFill>
                  <a:srgbClr val="000000"/>
                </a:solidFill>
                <a:latin typeface="Lato"/>
                <a:ea typeface="AppleSystemUIFont"/>
              </a:rPr>
              <a:t>J</a:t>
            </a:r>
            <a:endParaRPr b="0" lang="en-PH" sz="2000" spc="-1" strike="noStrike">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3" name=""/>
          <p:cNvSpPr/>
          <p:nvPr/>
        </p:nvSpPr>
        <p:spPr>
          <a:xfrm>
            <a:off x="10260000" y="5746320"/>
            <a:ext cx="176040" cy="341640"/>
          </a:xfrm>
          <a:prstGeom prst="rect">
            <a:avLst/>
          </a:prstGeom>
          <a:noFill/>
          <a:ln w="0">
            <a:noFill/>
          </a:ln>
        </p:spPr>
        <p:style>
          <a:lnRef idx="0"/>
          <a:fillRef idx="0"/>
          <a:effectRef idx="0"/>
          <a:fontRef idx="minor"/>
        </p:style>
      </p:sp>
      <p:sp>
        <p:nvSpPr>
          <p:cNvPr id="204" name=""/>
          <p:cNvSpPr/>
          <p:nvPr/>
        </p:nvSpPr>
        <p:spPr>
          <a:xfrm>
            <a:off x="3370680" y="435240"/>
            <a:ext cx="5449320" cy="535680"/>
          </a:xfrm>
          <a:prstGeom prst="rect">
            <a:avLst/>
          </a:prstGeom>
          <a:noFill/>
          <a:ln w="0">
            <a:noFill/>
          </a:ln>
        </p:spPr>
        <p:style>
          <a:lnRef idx="0"/>
          <a:fillRef idx="0"/>
          <a:effectRef idx="0"/>
          <a:fontRef idx="minor"/>
        </p:style>
        <p:txBody>
          <a:bodyPr lIns="0" rIns="0" tIns="0" bIns="0" anchor="t">
            <a:noAutofit/>
          </a:bodyPr>
          <a:p>
            <a:pPr algn="ctr">
              <a:lnSpc>
                <a:spcPct val="100000"/>
              </a:lnSpc>
              <a:spcBef>
                <a:spcPts val="400"/>
              </a:spcBef>
              <a:spcAft>
                <a:spcPts val="601"/>
              </a:spcAft>
              <a:buNone/>
            </a:pPr>
            <a:r>
              <a:rPr b="1" lang="en-PH" sz="3000" spc="-1" strike="noStrike">
                <a:solidFill>
                  <a:srgbClr val="000000"/>
                </a:solidFill>
                <a:latin typeface="Lato"/>
                <a:ea typeface="Arial;Arial"/>
              </a:rPr>
              <a:t>Mechanical Energy </a:t>
            </a:r>
            <a:endParaRPr b="0" lang="en-PH" sz="3000" spc="-1" strike="noStrike">
              <a:latin typeface="Arial"/>
            </a:endParaRPr>
          </a:p>
        </p:txBody>
      </p:sp>
      <p:graphicFrame>
        <p:nvGraphicFramePr>
          <p:cNvPr id="205" name=""/>
          <p:cNvGraphicFramePr/>
          <p:nvPr/>
        </p:nvGraphicFramePr>
        <p:xfrm>
          <a:off x="985680" y="1495440"/>
          <a:ext cx="10243080" cy="1301400"/>
        </p:xfrm>
        <a:graphic>
          <a:graphicData uri="http://schemas.openxmlformats.org/drawingml/2006/table">
            <a:tbl>
              <a:tblPr/>
              <a:tblGrid>
                <a:gridCol w="10243440"/>
              </a:tblGrid>
              <a:tr h="1301760">
                <a:tc>
                  <a:txBody>
                    <a:bodyPr lIns="90000" rIns="90000" anchor="t">
                      <a:noAutofit/>
                    </a:bodyPr>
                    <a:p>
                      <a:pPr algn="ctr">
                        <a:lnSpc>
                          <a:spcPct val="100000"/>
                        </a:lnSpc>
                        <a:buNone/>
                      </a:pPr>
                      <a:r>
                        <a:rPr b="1" lang="en-PH" sz="1800" spc="-1" strike="noStrike">
                          <a:latin typeface="Lato"/>
                          <a:ea typeface="AppleSystemUIFontBold"/>
                        </a:rPr>
                        <a:t>The mechanical energy at the top and at the bottom of the cabinet is constant:</a:t>
                      </a:r>
                      <a:endParaRPr b="0" lang="en-PH" sz="1800" spc="-1" strike="noStrike">
                        <a:latin typeface="Arial"/>
                      </a:endParaRPr>
                    </a:p>
                    <a:p>
                      <a:pPr algn="ctr">
                        <a:lnSpc>
                          <a:spcPct val="100000"/>
                        </a:lnSpc>
                        <a:buNone/>
                      </a:pPr>
                      <a:endParaRPr b="0" lang="en-PH" sz="1800" spc="-1" strike="noStrike">
                        <a:latin typeface="Arial"/>
                      </a:endParaRPr>
                    </a:p>
                    <a:p>
                      <a:pPr algn="ctr">
                        <a:lnSpc>
                          <a:spcPct val="100000"/>
                        </a:lnSpc>
                        <a:buNone/>
                      </a:pPr>
                      <a:r>
                        <a:rPr b="0" i="1" lang="en-PH" sz="1800" spc="-1" strike="noStrike">
                          <a:latin typeface="Lato"/>
                          <a:ea typeface="AppleSystemUIFontBold"/>
                        </a:rPr>
                        <a:t> </a:t>
                      </a:r>
                      <a:r>
                        <a:rPr b="1" i="1" lang="en-PH" sz="1800" spc="-1" strike="noStrike">
                          <a:latin typeface="Lato"/>
                          <a:ea typeface="AppleSystemUIFontBold"/>
                        </a:rPr>
                        <a:t>E</a:t>
                      </a:r>
                      <a:r>
                        <a:rPr b="1" i="1" lang="en-PH" sz="1800" spc="-1" strike="noStrike" baseline="-8000">
                          <a:latin typeface="Lato"/>
                          <a:ea typeface="AppleSystemUIFontBold"/>
                        </a:rPr>
                        <a:t>M</a:t>
                      </a:r>
                      <a:r>
                        <a:rPr b="0" i="1" lang="en-PH" sz="1800" spc="-1" strike="noStrike">
                          <a:latin typeface="Lato"/>
                          <a:ea typeface="AppleSystemUIFontBold"/>
                        </a:rPr>
                        <a:t> = </a:t>
                      </a:r>
                      <a:r>
                        <a:rPr b="1" i="1" lang="en-PH" sz="1800" spc="-1" strike="noStrike">
                          <a:latin typeface="Lato"/>
                          <a:ea typeface="AppleSystemUIFontBold"/>
                        </a:rPr>
                        <a:t>KE</a:t>
                      </a:r>
                      <a:r>
                        <a:rPr b="0" i="1" lang="en-PH" sz="1800" spc="-1" strike="noStrike" baseline="-8000">
                          <a:latin typeface="Lato"/>
                          <a:ea typeface="AppleSystemUIFontBold"/>
                        </a:rPr>
                        <a:t>top</a:t>
                      </a:r>
                      <a:r>
                        <a:rPr b="0" i="1" lang="en-PH" sz="1800" spc="-1" strike="noStrike">
                          <a:latin typeface="Lato"/>
                          <a:ea typeface="AppleSystemUIFontBold"/>
                        </a:rPr>
                        <a:t> + </a:t>
                      </a:r>
                      <a:r>
                        <a:rPr b="1" i="1" lang="en-PH" sz="1800" spc="-1" strike="noStrike">
                          <a:latin typeface="Lato"/>
                          <a:ea typeface="AppleSystemUIFontBold"/>
                        </a:rPr>
                        <a:t>PE</a:t>
                      </a:r>
                      <a:r>
                        <a:rPr b="0" i="1" lang="en-PH" sz="1800" spc="-1" strike="noStrike" baseline="-8000">
                          <a:latin typeface="Lato"/>
                          <a:ea typeface="AppleSystemUIFontBold"/>
                        </a:rPr>
                        <a:t>top</a:t>
                      </a:r>
                      <a:r>
                        <a:rPr b="0" i="1" lang="en-PH" sz="1800" spc="-1" strike="noStrike">
                          <a:latin typeface="Lato"/>
                          <a:ea typeface="AppleSystemUIFontBold"/>
                        </a:rPr>
                        <a:t> = 0J + 29 J </a:t>
                      </a:r>
                      <a:endParaRPr b="0" lang="en-PH" sz="1800" spc="-1" strike="noStrike">
                        <a:latin typeface="Arial"/>
                      </a:endParaRPr>
                    </a:p>
                    <a:p>
                      <a:pPr algn="ctr">
                        <a:lnSpc>
                          <a:spcPct val="100000"/>
                        </a:lnSpc>
                        <a:buNone/>
                      </a:pPr>
                      <a:r>
                        <a:rPr b="0" i="1" lang="en-PH" sz="1800" spc="-1" strike="noStrike">
                          <a:latin typeface="Lato"/>
                          <a:ea typeface="AppleSystemUIFontBold"/>
                        </a:rPr>
                        <a:t> </a:t>
                      </a:r>
                      <a:r>
                        <a:rPr b="1" i="1" lang="en-PH" sz="1800" spc="-1" strike="noStrike">
                          <a:latin typeface="Lato"/>
                          <a:ea typeface="AppleSystemUIFontBold"/>
                        </a:rPr>
                        <a:t>E</a:t>
                      </a:r>
                      <a:r>
                        <a:rPr b="1" i="1" lang="en-PH" sz="1800" spc="-1" strike="noStrike" baseline="-8000">
                          <a:latin typeface="Lato"/>
                          <a:ea typeface="AppleSystemUIFontBold"/>
                        </a:rPr>
                        <a:t>M</a:t>
                      </a:r>
                      <a:r>
                        <a:rPr b="0" i="1" lang="en-PH" sz="1800" spc="-1" strike="noStrike">
                          <a:latin typeface="Lato"/>
                          <a:ea typeface="AppleSystemUIFontBold"/>
                        </a:rPr>
                        <a:t> = </a:t>
                      </a:r>
                      <a:r>
                        <a:rPr b="1" i="1" lang="en-PH" sz="1800" spc="-1" strike="noStrike">
                          <a:latin typeface="Lato"/>
                          <a:ea typeface="AppleSystemUIFontBold"/>
                        </a:rPr>
                        <a:t>KE</a:t>
                      </a:r>
                      <a:r>
                        <a:rPr b="0" i="1" lang="en-PH" sz="1800" spc="-1" strike="noStrike" baseline="-8000">
                          <a:latin typeface="Lato"/>
                          <a:ea typeface="AppleSystemUIFontBold"/>
                        </a:rPr>
                        <a:t>bottom </a:t>
                      </a:r>
                      <a:r>
                        <a:rPr b="0" i="1" lang="en-PH" sz="1800" spc="-1" strike="noStrike">
                          <a:latin typeface="Lato"/>
                          <a:ea typeface="AppleSystemUIFontBold"/>
                        </a:rPr>
                        <a:t>+ </a:t>
                      </a:r>
                      <a:r>
                        <a:rPr b="1" i="1" lang="en-PH" sz="1800" spc="-1" strike="noStrike">
                          <a:latin typeface="Lato"/>
                          <a:ea typeface="AppleSystemUIFontBold"/>
                        </a:rPr>
                        <a:t>PE</a:t>
                      </a:r>
                      <a:r>
                        <a:rPr b="0" i="1" lang="en-PH" sz="1800" spc="-1" strike="noStrike" baseline="-8000">
                          <a:latin typeface="Lato"/>
                          <a:ea typeface="AppleSystemUIFontBold"/>
                        </a:rPr>
                        <a:t>bottom</a:t>
                      </a:r>
                      <a:r>
                        <a:rPr b="0" i="1" lang="en-PH" sz="1800" spc="-1" strike="noStrike">
                          <a:latin typeface="Lato"/>
                          <a:ea typeface="AppleSystemUIFontBold"/>
                        </a:rPr>
                        <a:t> = 29 J + 0J = </a:t>
                      </a:r>
                      <a:r>
                        <a:rPr b="1" i="1" lang="en-PH" sz="1800" spc="-1" strike="noStrike">
                          <a:latin typeface="Lato"/>
                          <a:ea typeface="AppleSystemUIFontBold"/>
                        </a:rPr>
                        <a:t>29 J </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noFill/>
                  </a:tcPr>
                </a:tc>
              </a:tr>
            </a:tbl>
          </a:graphicData>
        </a:graphic>
      </p:graphicFrame>
      <p:sp>
        <p:nvSpPr>
          <p:cNvPr id="206" name=""/>
          <p:cNvSpPr/>
          <p:nvPr/>
        </p:nvSpPr>
        <p:spPr>
          <a:xfrm>
            <a:off x="535680" y="3296520"/>
            <a:ext cx="3471480" cy="538920"/>
          </a:xfrm>
          <a:prstGeom prst="rect">
            <a:avLst/>
          </a:prstGeom>
          <a:gradFill rotWithShape="0">
            <a:gsLst>
              <a:gs pos="0">
                <a:srgbClr val="e16173">
                  <a:alpha val="0"/>
                </a:srgbClr>
              </a:gs>
              <a:gs pos="100000">
                <a:srgbClr val="e16173"/>
              </a:gs>
            </a:gsLst>
            <a:path path="circle">
              <a:fillToRect l="50000" t="50000" r="50000" b="50000"/>
            </a:path>
          </a:gradFill>
          <a:ln w="29160">
            <a:solidFill>
              <a:srgbClr val="000000"/>
            </a:solidFill>
            <a:round/>
          </a:ln>
        </p:spPr>
        <p:style>
          <a:lnRef idx="0"/>
          <a:fillRef idx="0"/>
          <a:effectRef idx="0"/>
          <a:fontRef idx="minor"/>
        </p:style>
        <p:txBody>
          <a:bodyPr lIns="104400" rIns="104400" tIns="59400" bIns="59400" anchor="ctr">
            <a:noAutofit/>
          </a:bodyPr>
          <a:p>
            <a:pPr algn="ctr">
              <a:lnSpc>
                <a:spcPct val="100000"/>
              </a:lnSpc>
              <a:buNone/>
            </a:pPr>
            <a:r>
              <a:rPr b="1" lang="en-PH" sz="1800" spc="-1" strike="noStrike">
                <a:solidFill>
                  <a:srgbClr val="000000"/>
                </a:solidFill>
                <a:latin typeface="Lato"/>
                <a:ea typeface="Arial;Arial"/>
              </a:rPr>
              <a:t>Energy Transformations </a:t>
            </a:r>
            <a:endParaRPr b="0" lang="en-PH" sz="1800" spc="-1" strike="noStrike">
              <a:latin typeface="Arial"/>
            </a:endParaRPr>
          </a:p>
        </p:txBody>
      </p:sp>
      <p:sp>
        <p:nvSpPr>
          <p:cNvPr id="207" name=""/>
          <p:cNvSpPr/>
          <p:nvPr/>
        </p:nvSpPr>
        <p:spPr>
          <a:xfrm>
            <a:off x="403200" y="4082040"/>
            <a:ext cx="11384640" cy="793440"/>
          </a:xfrm>
          <a:prstGeom prst="rect">
            <a:avLst/>
          </a:prstGeom>
          <a:noFill/>
          <a:ln w="0">
            <a:noFill/>
          </a:ln>
        </p:spPr>
        <p:style>
          <a:lnRef idx="0"/>
          <a:fillRef idx="0"/>
          <a:effectRef idx="0"/>
          <a:fontRef idx="minor"/>
        </p:style>
        <p:txBody>
          <a:bodyPr lIns="90000" rIns="90000" tIns="45000" bIns="45000" anchor="t">
            <a:noAutofit/>
          </a:bodyPr>
          <a:p>
            <a:pPr algn="just">
              <a:lnSpc>
                <a:spcPct val="115000"/>
              </a:lnSpc>
              <a:buNone/>
            </a:pP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The conversion or transformation of energy is a process that involves energy changes from one form to another. The following human activities and natural landscapes are some examples of energy transformation. </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8" name=""/>
          <p:cNvSpPr/>
          <p:nvPr/>
        </p:nvSpPr>
        <p:spPr>
          <a:xfrm>
            <a:off x="10260000" y="5746320"/>
            <a:ext cx="176040" cy="341640"/>
          </a:xfrm>
          <a:prstGeom prst="rect">
            <a:avLst/>
          </a:prstGeom>
          <a:noFill/>
          <a:ln w="0">
            <a:noFill/>
          </a:ln>
        </p:spPr>
        <p:style>
          <a:lnRef idx="0"/>
          <a:fillRef idx="0"/>
          <a:effectRef idx="0"/>
          <a:fontRef idx="minor"/>
        </p:style>
      </p:sp>
      <p:sp>
        <p:nvSpPr>
          <p:cNvPr id="209" name=""/>
          <p:cNvSpPr/>
          <p:nvPr/>
        </p:nvSpPr>
        <p:spPr>
          <a:xfrm>
            <a:off x="3370680" y="435240"/>
            <a:ext cx="5449320" cy="535680"/>
          </a:xfrm>
          <a:prstGeom prst="rect">
            <a:avLst/>
          </a:prstGeom>
          <a:noFill/>
          <a:ln w="0">
            <a:noFill/>
          </a:ln>
        </p:spPr>
        <p:style>
          <a:lnRef idx="0"/>
          <a:fillRef idx="0"/>
          <a:effectRef idx="0"/>
          <a:fontRef idx="minor"/>
        </p:style>
        <p:txBody>
          <a:bodyPr lIns="0" rIns="0" tIns="0" bIns="0" anchor="t">
            <a:noAutofit/>
          </a:bodyPr>
          <a:p>
            <a:pPr algn="ctr">
              <a:lnSpc>
                <a:spcPct val="100000"/>
              </a:lnSpc>
              <a:spcBef>
                <a:spcPts val="400"/>
              </a:spcBef>
              <a:spcAft>
                <a:spcPts val="601"/>
              </a:spcAft>
              <a:buNone/>
            </a:pPr>
            <a:r>
              <a:rPr b="1" lang="en-PH" sz="3000" spc="-1" strike="noStrike">
                <a:solidFill>
                  <a:srgbClr val="000000"/>
                </a:solidFill>
                <a:latin typeface="Lato"/>
                <a:ea typeface="Arial;Arial"/>
              </a:rPr>
              <a:t>Mechanical Energy </a:t>
            </a:r>
            <a:endParaRPr b="0" lang="en-PH" sz="3000" spc="-1" strike="noStrike">
              <a:latin typeface="Arial"/>
            </a:endParaRPr>
          </a:p>
        </p:txBody>
      </p:sp>
      <p:sp>
        <p:nvSpPr>
          <p:cNvPr id="210" name=""/>
          <p:cNvSpPr/>
          <p:nvPr/>
        </p:nvSpPr>
        <p:spPr>
          <a:xfrm>
            <a:off x="304560" y="1555200"/>
            <a:ext cx="11581560" cy="1497600"/>
          </a:xfrm>
          <a:prstGeom prst="rect">
            <a:avLst/>
          </a:prstGeom>
          <a:noFill/>
          <a:ln w="0">
            <a:noFill/>
          </a:ln>
        </p:spPr>
        <p:style>
          <a:lnRef idx="0"/>
          <a:fillRef idx="0"/>
          <a:effectRef idx="0"/>
          <a:fontRef idx="minor"/>
        </p:style>
        <p:txBody>
          <a:bodyPr lIns="90000" rIns="90000" tIns="45000" bIns="45000" anchor="t">
            <a:noAutofit/>
          </a:bodyPr>
          <a:p>
            <a:pPr algn="just">
              <a:lnSpc>
                <a:spcPct val="115000"/>
              </a:lnSpc>
              <a:buNone/>
            </a:pP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In an amusement ride, such as a roller coaster shown in Figure below, the carts are pulled up to the top of a hill. At this level, the carts possess the maximum potential energy. As they move down along the track, their energy is converted into kinetic energy. The carts move up and down the hill due to the interchange between potential and kinetic energies. </a:t>
            </a:r>
            <a:endParaRPr b="0" lang="en-PH" sz="1800" spc="-1" strike="noStrike">
              <a:latin typeface="Arial"/>
            </a:endParaRPr>
          </a:p>
        </p:txBody>
      </p:sp>
      <p:graphicFrame>
        <p:nvGraphicFramePr>
          <p:cNvPr id="211" name=""/>
          <p:cNvGraphicFramePr/>
          <p:nvPr/>
        </p:nvGraphicFramePr>
        <p:xfrm>
          <a:off x="683640" y="2990880"/>
          <a:ext cx="10887480" cy="2849040"/>
        </p:xfrm>
        <a:graphic>
          <a:graphicData uri="http://schemas.openxmlformats.org/drawingml/2006/table">
            <a:tbl>
              <a:tblPr/>
              <a:tblGrid>
                <a:gridCol w="5488200"/>
                <a:gridCol w="5399640"/>
              </a:tblGrid>
              <a:tr h="2186640">
                <a:tc>
                  <a:tcPr anchor="t" marL="90000" marR="90000">
                    <a:lnL w="720">
                      <a:solidFill>
                        <a:srgbClr val="000000"/>
                      </a:solidFill>
                    </a:lnL>
                    <a:lnR w="720">
                      <a:solidFill>
                        <a:srgbClr val="000000"/>
                      </a:solidFill>
                    </a:lnR>
                    <a:lnT w="720">
                      <a:solidFill>
                        <a:srgbClr val="000000"/>
                      </a:solidFill>
                    </a:lnT>
                    <a:lnB w="720">
                      <a:solidFill>
                        <a:srgbClr val="000000"/>
                      </a:solidFill>
                    </a:lnB>
                    <a:noFill/>
                  </a:tcPr>
                </a:tc>
                <a:tc>
                  <a:tcPr anchor="t" marL="90000" marR="90000">
                    <a:lnL w="720">
                      <a:solidFill>
                        <a:srgbClr val="000000"/>
                      </a:solidFill>
                    </a:lnL>
                    <a:lnR w="720">
                      <a:solidFill>
                        <a:srgbClr val="000000"/>
                      </a:solidFill>
                    </a:lnR>
                    <a:lnT w="720">
                      <a:solidFill>
                        <a:srgbClr val="000000"/>
                      </a:solidFill>
                    </a:lnT>
                    <a:lnB w="720">
                      <a:solidFill>
                        <a:srgbClr val="000000"/>
                      </a:solidFill>
                    </a:lnB>
                    <a:noFill/>
                  </a:tcPr>
                </a:tc>
              </a:tr>
              <a:tr h="662760">
                <a:tc gridSpan="2">
                  <a:txBody>
                    <a:bodyPr lIns="90000" rIns="90000" anchor="t">
                      <a:noAutofit/>
                    </a:bodyPr>
                    <a:p>
                      <a:pPr algn="just">
                        <a:lnSpc>
                          <a:spcPct val="100000"/>
                        </a:lnSpc>
                        <a:buNone/>
                      </a:pPr>
                      <a:r>
                        <a:rPr b="0" lang="en-PH" sz="1800" spc="-1" strike="noStrike">
                          <a:latin typeface="Lato"/>
                          <a:ea typeface="AppleSystemUIFont"/>
                        </a:rPr>
                        <a:t>(Left) As the carts are pulled up along the track, the carts’ potential energy is greatest in this elevated position. (Right) As the carts move along the track, the potential energy is converted into kinetic energy.</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noFill/>
                  </a:tcPr>
                </a:tc>
                <a:tc hMerge="1">
                  <a:tcPr anchor="t" marL="90000" marR="90000">
                    <a:solidFill>
                      <a:srgbClr val="729fcf"/>
                    </a:solidFill>
                  </a:tcPr>
                </a:tc>
              </a:tr>
            </a:tbl>
          </a:graphicData>
        </a:graphic>
      </p:graphicFrame>
      <p:pic>
        <p:nvPicPr>
          <p:cNvPr id="212" name="" descr=""/>
          <p:cNvPicPr/>
          <p:nvPr/>
        </p:nvPicPr>
        <p:blipFill>
          <a:blip r:embed="rId1"/>
          <a:stretch/>
        </p:blipFill>
        <p:spPr>
          <a:xfrm>
            <a:off x="1346400" y="3223440"/>
            <a:ext cx="4049280" cy="1737360"/>
          </a:xfrm>
          <a:prstGeom prst="rect">
            <a:avLst/>
          </a:prstGeom>
          <a:ln w="29160">
            <a:solidFill>
              <a:srgbClr val="000000"/>
            </a:solidFill>
            <a:round/>
          </a:ln>
        </p:spPr>
      </p:pic>
      <p:pic>
        <p:nvPicPr>
          <p:cNvPr id="213" name="" descr=""/>
          <p:cNvPicPr/>
          <p:nvPr/>
        </p:nvPicPr>
        <p:blipFill>
          <a:blip r:embed="rId2"/>
          <a:stretch/>
        </p:blipFill>
        <p:spPr>
          <a:xfrm>
            <a:off x="6648480" y="3212640"/>
            <a:ext cx="4649040" cy="1719720"/>
          </a:xfrm>
          <a:prstGeom prst="rect">
            <a:avLst/>
          </a:prstGeom>
          <a:ln w="29160">
            <a:solidFill>
              <a:srgbClr val="000000"/>
            </a:solidFill>
            <a:round/>
          </a:ln>
        </p:spPr>
      </p:pic>
      <p:sp>
        <p:nvSpPr>
          <p:cNvPr id="214" name=""/>
          <p:cNvSpPr/>
          <p:nvPr/>
        </p:nvSpPr>
        <p:spPr>
          <a:xfrm>
            <a:off x="1437840" y="4986360"/>
            <a:ext cx="3891240" cy="2620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0" lang="en-PH" sz="1000" spc="-1" strike="noStrike">
                <a:solidFill>
                  <a:srgbClr val="000000"/>
                </a:solidFill>
                <a:latin typeface="Lato"/>
                <a:ea typeface="Arial;Arial"/>
              </a:rPr>
              <a:t>Rodrigo SanSs, CC BY-SA 3.0, via Wikimedia Commons </a:t>
            </a:r>
            <a:endParaRPr b="0" lang="en-PH" sz="1000" spc="-1" strike="noStrike">
              <a:latin typeface="Arial"/>
            </a:endParaRPr>
          </a:p>
        </p:txBody>
      </p:sp>
      <p:sp>
        <p:nvSpPr>
          <p:cNvPr id="215" name=""/>
          <p:cNvSpPr/>
          <p:nvPr/>
        </p:nvSpPr>
        <p:spPr>
          <a:xfrm>
            <a:off x="7597080" y="4934160"/>
            <a:ext cx="3017880" cy="2725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0" lang="en-PH" sz="1000" spc="-1" strike="noStrike">
                <a:solidFill>
                  <a:srgbClr val="000000"/>
                </a:solidFill>
                <a:latin typeface="Lato"/>
                <a:ea typeface="DejaVu Sans"/>
              </a:rPr>
              <a:t>Edd72, CC BY-SA 2.0, via Wikimedia Commons </a:t>
            </a:r>
            <a:endParaRPr b="0" lang="en-PH" sz="1000" spc="-1" strike="noStrike">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822</TotalTime>
  <Application>LibreOffice/7.2.5.2$MacOSX_X86_64 LibreOffice_project/499f9727c189e6ef3471021d6132d4c694f357e5</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2019-04-16T02:10:14Z</dcterms:created>
  <dc:creator>Microsoft Office User</dc:creator>
  <dc:description/>
  <dc:language>en-PH</dc:language>
  <cp:lastModifiedBy/>
  <dcterms:modified xsi:type="dcterms:W3CDTF">2023-08-01T09:29:55Z</dcterms:modified>
  <cp:revision>111</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r8>7</vt:r8>
  </property>
</Properties>
</file>