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8"/>
  </p:notesMasterIdLst>
  <p:sldIdLst>
    <p:sldId id="256" r:id="rId4"/>
    <p:sldId id="282" r:id="rId5"/>
    <p:sldId id="283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C3"/>
    <a:srgbClr val="BAE6FB"/>
    <a:srgbClr val="F2A01A"/>
    <a:srgbClr val="BBD4B1"/>
    <a:srgbClr val="4BAE43"/>
    <a:srgbClr val="005AAB"/>
    <a:srgbClr val="49AD42"/>
    <a:srgbClr val="77C466"/>
    <a:srgbClr val="9E7CB9"/>
    <a:srgbClr val="D8D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1"/>
    <p:restoredTop sz="95206"/>
  </p:normalViewPr>
  <p:slideViewPr>
    <p:cSldViewPr snapToGrid="0" snapToObjects="1">
      <p:cViewPr varScale="1">
        <p:scale>
          <a:sx n="125" d="100"/>
          <a:sy n="125" d="100"/>
        </p:scale>
        <p:origin x="3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06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80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tiff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365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Measuring Capacity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E1DC57E-0DC0-0D42-8505-FFA1B1677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0560"/>
            <a:ext cx="10673080" cy="550640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PH" sz="2200" dirty="0"/>
              <a:t>We can measure capacity in liters.</a:t>
            </a:r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			This is a 1-liter beaker.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We write liter as </a:t>
            </a:r>
            <a:r>
              <a:rPr lang="en-PH" sz="3200" dirty="0"/>
              <a:t>ℓ</a:t>
            </a:r>
            <a:r>
              <a:rPr lang="en-PH" sz="2200" dirty="0"/>
              <a:t>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							 The capacity of the bottle is 1</a:t>
            </a:r>
            <a:r>
              <a:rPr lang="en-PH" dirty="0"/>
              <a:t>ℓ</a:t>
            </a:r>
            <a:r>
              <a:rPr lang="en-PH" sz="2200" dirty="0"/>
              <a:t>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capacity of the pitcher is 3</a:t>
            </a:r>
            <a:r>
              <a:rPr lang="en-PH" dirty="0"/>
              <a:t>ℓ</a:t>
            </a:r>
            <a:r>
              <a:rPr lang="en-PH" sz="2200" dirty="0"/>
              <a:t>.</a:t>
            </a:r>
          </a:p>
          <a:p>
            <a:pPr marL="0" indent="0">
              <a:buNone/>
            </a:pPr>
            <a:endParaRPr lang="en-PH" sz="2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E7DCC6-C0C3-9249-89B7-8132DDDF0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730" y="1075690"/>
            <a:ext cx="1056006" cy="12038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23BE57-0691-4C4C-A82A-C2B1A28C8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358" y="3161206"/>
            <a:ext cx="5151120" cy="14172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1BDDFE-93FD-624F-AA37-F08356670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0660" y="2162810"/>
            <a:ext cx="2981982" cy="13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6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1C746-55E8-C444-B63F-83D6A2E48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1519"/>
            <a:ext cx="10515600" cy="5445443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PH" sz="2200" dirty="0"/>
              <a:t>We can measure capacities in milliliters.</a:t>
            </a:r>
          </a:p>
          <a:p>
            <a:pPr marL="457200" lvl="1" indent="0">
              <a:buNone/>
            </a:pPr>
            <a:r>
              <a:rPr lang="en-PH" sz="2200" dirty="0"/>
              <a:t>Each long marking on the beaker represents 100 ml.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r>
              <a:rPr lang="en-PH" sz="2200" dirty="0"/>
              <a:t>We write milliliters as </a:t>
            </a:r>
            <a:r>
              <a:rPr lang="en-PH" sz="2200" b="1" dirty="0"/>
              <a:t>ml</a:t>
            </a:r>
            <a:r>
              <a:rPr lang="en-PH" sz="2200" dirty="0"/>
              <a:t>.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r>
              <a:rPr lang="en-PH" sz="2200" dirty="0"/>
              <a:t>The capacity of the mug is 300 ml.</a:t>
            </a:r>
          </a:p>
          <a:p>
            <a:pPr marL="457200" lvl="1" indent="0">
              <a:buNone/>
            </a:pPr>
            <a:endParaRPr lang="en-PH" sz="2200" dirty="0"/>
          </a:p>
          <a:p>
            <a:pPr marL="457200" lvl="1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4E5A9A-3E6B-7D4D-B787-95B105B2D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680" y="1656399"/>
            <a:ext cx="3855720" cy="17978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297A5C-8FA5-1E42-8DD5-EA63CB482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144" y="4104640"/>
            <a:ext cx="3755136" cy="121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48D1AE-A9E0-9C44-857F-970654B53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2323" y="3840480"/>
            <a:ext cx="1394298" cy="2032000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71844034-6C8D-3A4E-AEE2-89B6D0689012}"/>
              </a:ext>
            </a:extLst>
          </p:cNvPr>
          <p:cNvSpPr/>
          <p:nvPr/>
        </p:nvSpPr>
        <p:spPr>
          <a:xfrm>
            <a:off x="8367531" y="2329180"/>
            <a:ext cx="3027680" cy="1376680"/>
          </a:xfrm>
          <a:prstGeom prst="wedgeEllipseCallout">
            <a:avLst>
              <a:gd name="adj1" fmla="val 27203"/>
              <a:gd name="adj2" fmla="val 64714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</a:rPr>
              <a:t>10 long markings</a:t>
            </a:r>
          </a:p>
          <a:p>
            <a:pPr algn="ctr"/>
            <a:r>
              <a:rPr lang="en-PH" sz="2000" dirty="0">
                <a:solidFill>
                  <a:schemeClr val="tx1"/>
                </a:solidFill>
              </a:rPr>
              <a:t>make up 1</a:t>
            </a:r>
            <a:r>
              <a:rPr lang="en-PH" sz="2000" b="1" dirty="0">
                <a:solidFill>
                  <a:schemeClr val="tx1"/>
                </a:solidFill>
                <a:latin typeface="Lato" panose="020F0502020204030203" pitchFamily="34" charset="77"/>
              </a:rPr>
              <a:t>ℓ</a:t>
            </a:r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2095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11934</TotalTime>
  <Words>50</Words>
  <Application>Microsoft Macintosh PowerPoint</Application>
  <PresentationFormat>Widescreen</PresentationFormat>
  <Paragraphs>31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1225</cp:revision>
  <cp:lastPrinted>2023-03-16T06:30:06Z</cp:lastPrinted>
  <dcterms:created xsi:type="dcterms:W3CDTF">2019-04-16T02:10:14Z</dcterms:created>
  <dcterms:modified xsi:type="dcterms:W3CDTF">2023-09-14T06:29:58Z</dcterms:modified>
</cp:coreProperties>
</file>