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90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Visualizing Division of Fractions Using Models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540000" y="0"/>
            <a:ext cx="11229480" cy="593820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spcBef>
                <a:spcPts val="794"/>
              </a:spcBef>
              <a:buNone/>
            </a:pPr>
            <a:r>
              <a:rPr b="1" lang="en-PH" sz="1800" spc="-1" strike="noStrike">
                <a:latin typeface="Lato"/>
              </a:rPr>
              <a:t>Visualizing Division of Fractions Using Models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Let us see how division of a fraction and another fraction can be illustrated by a fraction circles.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1:</a:t>
            </a:r>
            <a:endParaRPr b="0" lang="en-PH" sz="1800" spc="-1" strike="noStrike">
              <a:latin typeface="Arial"/>
            </a:endParaRPr>
          </a:p>
          <a:p>
            <a:pPr>
              <a:lnSpc>
                <a:spcPct val="100000"/>
              </a:lnSpc>
              <a:buNone/>
            </a:pPr>
            <a:r>
              <a:rPr b="0" lang="en-PH" sz="1800" spc="-1" strike="noStrike">
                <a:latin typeface="Lato"/>
              </a:rPr>
              <a:t>Tina baked 2 cakes for her twins’ birthday party. She wanted to share the cakes with another pair of twins. So, she cut the cakes into halves.</a:t>
            </a:r>
            <a:endParaRPr b="0" lang="en-PH" sz="1800" spc="-1" strike="noStrike">
              <a:latin typeface="Arial"/>
            </a:endParaRPr>
          </a:p>
          <a:p>
            <a:pPr>
              <a:lnSpc>
                <a:spcPct val="100000"/>
              </a:lnSpc>
              <a:buNone/>
            </a:pPr>
            <a:r>
              <a:rPr b="0" lang="en-PH" sz="1800" spc="-1" strike="noStrike">
                <a:latin typeface="Lato"/>
              </a:rPr>
              <a:t>How many halves are there in 2 cakes?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A cake has 2 halves.</a:t>
            </a:r>
            <a:endParaRPr b="0" lang="en-PH" sz="1800" spc="-1" strike="noStrike">
              <a:latin typeface="Arial"/>
            </a:endParaRPr>
          </a:p>
          <a:p>
            <a:pPr>
              <a:lnSpc>
                <a:spcPct val="100000"/>
              </a:lnSpc>
              <a:buNone/>
            </a:pPr>
            <a:r>
              <a:rPr b="0" lang="en-PH" sz="1800" spc="-1" strike="noStrike">
                <a:latin typeface="Lato"/>
              </a:rPr>
              <a:t>Two cakes have 4 halves.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Tina will now have 4 half cakes.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200" spc="-1" strike="noStrike">
                <a:latin typeface="Lato"/>
              </a:rPr>
              <a:t>.</a:t>
            </a:r>
            <a:endParaRPr b="0" lang="en-PH" sz="1200" spc="-1" strike="noStrike">
              <a:latin typeface="Arial"/>
            </a:endParaRPr>
          </a:p>
        </p:txBody>
      </p:sp>
      <p:sp>
        <p:nvSpPr>
          <p:cNvPr id="126" name=""/>
          <p:cNvSpPr/>
          <p:nvPr/>
        </p:nvSpPr>
        <p:spPr>
          <a:xfrm>
            <a:off x="-1377720" y="983160"/>
            <a:ext cx="5511960" cy="225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27" name="" descr=""/>
          <p:cNvPicPr/>
          <p:nvPr/>
        </p:nvPicPr>
        <p:blipFill>
          <a:blip r:embed="rId1"/>
          <a:stretch/>
        </p:blipFill>
        <p:spPr>
          <a:xfrm>
            <a:off x="5206680" y="3289320"/>
            <a:ext cx="3793320" cy="1570680"/>
          </a:xfrm>
          <a:prstGeom prst="rect">
            <a:avLst/>
          </a:prstGeom>
          <a:ln w="0">
            <a:noFill/>
          </a:ln>
        </p:spPr>
      </p:pic>
      <p:pic>
        <p:nvPicPr>
          <p:cNvPr id="128" name="" descr=""/>
          <p:cNvPicPr/>
          <p:nvPr/>
        </p:nvPicPr>
        <p:blipFill>
          <a:blip r:embed="rId2"/>
          <a:stretch/>
        </p:blipFill>
        <p:spPr>
          <a:xfrm>
            <a:off x="1967760" y="5040000"/>
            <a:ext cx="1271520" cy="6350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p:nvPr>
        </p:nvSpPr>
        <p:spPr>
          <a:xfrm>
            <a:off x="360720" y="152640"/>
            <a:ext cx="10978200" cy="596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spcBef>
                <a:spcPts val="794"/>
              </a:spcBef>
              <a:buNone/>
            </a:pPr>
            <a:r>
              <a:rPr b="1" lang="en-PH" sz="1800" spc="-1" strike="noStrike">
                <a:latin typeface="Lato"/>
              </a:rPr>
              <a:t>Visualizing Division of Fractions Using Models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Žöíþ"/>
              </a:rPr>
              <a:t>Let’s have another problem. </a:t>
            </a:r>
            <a:endParaRPr b="0" lang="en-PH" sz="1800" spc="-1" strike="noStrike">
              <a:latin typeface="Arial"/>
            </a:endParaRPr>
          </a:p>
          <a:p>
            <a:pPr>
              <a:lnSpc>
                <a:spcPct val="100000"/>
              </a:lnSpc>
              <a:buNone/>
            </a:pPr>
            <a:r>
              <a:rPr b="1" lang="en-PH" sz="1800" spc="-1" strike="noStrike">
                <a:latin typeface="Lato"/>
                <a:ea typeface="ÐŽöíþ"/>
              </a:rPr>
              <a:t>Example #2.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Žöíþ"/>
              </a:rPr>
              <a:t>Mrs. Garcia packed 5/7 kilogram of raisins equally into 5 bags. What was the weight </a:t>
            </a:r>
            <a:endParaRPr b="0" lang="en-PH" sz="1800" spc="-1" strike="noStrike">
              <a:latin typeface="Arial"/>
            </a:endParaRPr>
          </a:p>
          <a:p>
            <a:pPr>
              <a:lnSpc>
                <a:spcPct val="100000"/>
              </a:lnSpc>
              <a:buNone/>
            </a:pPr>
            <a:r>
              <a:rPr b="0" lang="en-PH" sz="1800" spc="-1" strike="noStrike">
                <a:latin typeface="Lato"/>
                <a:ea typeface="ÐŽöíþ"/>
              </a:rPr>
              <a:t>of the raisins in each bag?</a:t>
            </a:r>
            <a:endParaRPr b="0" lang="en-PH" sz="1800" spc="-1" strike="noStrike">
              <a:latin typeface="Arial"/>
            </a:endParaRPr>
          </a:p>
          <a:p>
            <a:pPr>
              <a:lnSpc>
                <a:spcPct val="100000"/>
              </a:lnSpc>
              <a:buNone/>
            </a:pPr>
            <a:r>
              <a:rPr b="0" lang="en-PH" sz="1800" spc="-1" strike="noStrike">
                <a:latin typeface="Lato"/>
                <a:ea typeface="ÐŽöíþ"/>
              </a:rPr>
              <a:t>      </a:t>
            </a:r>
            <a:r>
              <a:rPr b="0" lang="en-PH" sz="1800" spc="-1" strike="noStrike">
                <a:latin typeface="Lato"/>
                <a:ea typeface="ÐŽöíþ"/>
              </a:rPr>
              <a:t>How do you find the weight of the raisins in each bag? What operation is </a:t>
            </a:r>
            <a:endParaRPr b="0" lang="en-PH" sz="1800" spc="-1" strike="noStrike">
              <a:latin typeface="Arial"/>
            </a:endParaRPr>
          </a:p>
          <a:p>
            <a:pPr>
              <a:lnSpc>
                <a:spcPct val="100000"/>
              </a:lnSpc>
              <a:buNone/>
            </a:pPr>
            <a:r>
              <a:rPr b="0" lang="en-PH" sz="1800" spc="-1" strike="noStrike">
                <a:latin typeface="Lato"/>
                <a:ea typeface="ÐŽöíþ"/>
              </a:rPr>
              <a:t>involved here?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Žöíþ"/>
              </a:rPr>
              <a:t>Let us see how division of a fraction and a whole number can be illustrated by a fraction bar. A fraction bar is a visual representation which helps in carrying out operations with fractions.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30" name=""/>
          <p:cNvSpPr/>
          <p:nvPr/>
        </p:nvSpPr>
        <p:spPr>
          <a:xfrm>
            <a:off x="-1377720" y="983160"/>
            <a:ext cx="5511960" cy="225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1" name="" descr=""/>
          <p:cNvPicPr/>
          <p:nvPr/>
        </p:nvPicPr>
        <p:blipFill>
          <a:blip r:embed="rId1"/>
          <a:stretch/>
        </p:blipFill>
        <p:spPr>
          <a:xfrm>
            <a:off x="9144000" y="2063880"/>
            <a:ext cx="2194920" cy="15354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p:nvPr>
        </p:nvSpPr>
        <p:spPr>
          <a:xfrm>
            <a:off x="540720" y="-180000"/>
            <a:ext cx="10978200" cy="5966280"/>
          </a:xfrm>
          <a:prstGeom prst="rect">
            <a:avLst/>
          </a:prstGeom>
          <a:noFill/>
          <a:ln w="0">
            <a:noFill/>
          </a:ln>
        </p:spPr>
        <p:txBody>
          <a:bodyPr lIns="0" rIns="0" tIns="0" bIns="0" anchor="t">
            <a:normAutofit fontScale="92000"/>
          </a:bodyPr>
          <a:p>
            <a:pPr>
              <a:lnSpc>
                <a:spcPct val="100000"/>
              </a:lnSpc>
              <a:buNone/>
            </a:pPr>
            <a:endParaRPr b="0" lang="en-PH" sz="3200" spc="-1" strike="noStrike">
              <a:latin typeface="Arial"/>
            </a:endParaRPr>
          </a:p>
          <a:p>
            <a:pPr>
              <a:lnSpc>
                <a:spcPct val="100000"/>
              </a:lnSpc>
              <a:buNone/>
            </a:pPr>
            <a:endParaRPr b="0" lang="en-PH" sz="3200" spc="-1" strike="noStrike">
              <a:latin typeface="Arial"/>
            </a:endParaRPr>
          </a:p>
          <a:p>
            <a:pPr>
              <a:lnSpc>
                <a:spcPct val="100000"/>
              </a:lnSpc>
              <a:buNone/>
            </a:pPr>
            <a:r>
              <a:rPr b="0" lang="en-PH" sz="1800" spc="-1" strike="noStrike">
                <a:latin typeface="Lato"/>
              </a:rPr>
              <a:t>Visualizing Division of Fractions Using Models</a:t>
            </a: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Step 1:</a:t>
            </a:r>
            <a:endParaRPr b="0" lang="en-PH" sz="1800" spc="-1" strike="noStrike">
              <a:latin typeface="Arial"/>
            </a:endParaRPr>
          </a:p>
          <a:p>
            <a:pPr>
              <a:lnSpc>
                <a:spcPct val="100000"/>
              </a:lnSpc>
              <a:buNone/>
            </a:pPr>
            <a:r>
              <a:rPr b="0" lang="en-PH" sz="1800" spc="-1" strike="noStrike">
                <a:latin typeface="Lato"/>
              </a:rPr>
              <a:t>Draw a bar and cut it into 7 parts.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Step 2:</a:t>
            </a:r>
            <a:endParaRPr b="0" lang="en-PH" sz="1800" spc="-1" strike="noStrike">
              <a:latin typeface="Arial"/>
            </a:endParaRPr>
          </a:p>
          <a:p>
            <a:pPr>
              <a:lnSpc>
                <a:spcPct val="100000"/>
              </a:lnSpc>
              <a:buNone/>
            </a:pPr>
            <a:r>
              <a:rPr b="0" lang="en-PH" sz="1800" spc="-1" strike="noStrike">
                <a:latin typeface="Lato"/>
              </a:rPr>
              <a:t>Shade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To show</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Each bag has      kilogram of raisins.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3" name=""/>
          <p:cNvSpPr/>
          <p:nvPr/>
        </p:nvSpPr>
        <p:spPr>
          <a:xfrm>
            <a:off x="-1377720" y="983160"/>
            <a:ext cx="5511960" cy="225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4" name="" descr=""/>
          <p:cNvPicPr/>
          <p:nvPr/>
        </p:nvPicPr>
        <p:blipFill>
          <a:blip r:embed="rId1"/>
          <a:stretch/>
        </p:blipFill>
        <p:spPr>
          <a:xfrm>
            <a:off x="2880000" y="2103840"/>
            <a:ext cx="5763600" cy="415800"/>
          </a:xfrm>
          <a:prstGeom prst="rect">
            <a:avLst/>
          </a:prstGeom>
          <a:ln w="0">
            <a:noFill/>
          </a:ln>
        </p:spPr>
      </p:pic>
      <p:pic>
        <p:nvPicPr>
          <p:cNvPr id="135" name="" descr=""/>
          <p:cNvPicPr/>
          <p:nvPr/>
        </p:nvPicPr>
        <p:blipFill>
          <a:blip r:embed="rId2"/>
          <a:stretch/>
        </p:blipFill>
        <p:spPr>
          <a:xfrm>
            <a:off x="1440360" y="2756160"/>
            <a:ext cx="179280" cy="478080"/>
          </a:xfrm>
          <a:prstGeom prst="rect">
            <a:avLst/>
          </a:prstGeom>
          <a:ln w="0">
            <a:noFill/>
          </a:ln>
        </p:spPr>
      </p:pic>
      <p:pic>
        <p:nvPicPr>
          <p:cNvPr id="136" name="" descr=""/>
          <p:cNvPicPr/>
          <p:nvPr/>
        </p:nvPicPr>
        <p:blipFill>
          <a:blip r:embed="rId3"/>
          <a:stretch/>
        </p:blipFill>
        <p:spPr>
          <a:xfrm flipH="1" rot="10800000">
            <a:off x="2700000" y="2803320"/>
            <a:ext cx="6118920" cy="435960"/>
          </a:xfrm>
          <a:prstGeom prst="rect">
            <a:avLst/>
          </a:prstGeom>
          <a:ln w="0">
            <a:noFill/>
          </a:ln>
        </p:spPr>
      </p:pic>
      <p:pic>
        <p:nvPicPr>
          <p:cNvPr id="137" name="" descr=""/>
          <p:cNvPicPr/>
          <p:nvPr/>
        </p:nvPicPr>
        <p:blipFill>
          <a:blip r:embed="rId4"/>
          <a:stretch/>
        </p:blipFill>
        <p:spPr>
          <a:xfrm>
            <a:off x="1512360" y="3600000"/>
            <a:ext cx="466920" cy="455760"/>
          </a:xfrm>
          <a:prstGeom prst="rect">
            <a:avLst/>
          </a:prstGeom>
          <a:ln w="0">
            <a:noFill/>
          </a:ln>
        </p:spPr>
      </p:pic>
      <p:pic>
        <p:nvPicPr>
          <p:cNvPr id="138" name="" descr=""/>
          <p:cNvPicPr/>
          <p:nvPr/>
        </p:nvPicPr>
        <p:blipFill>
          <a:blip r:embed="rId5"/>
          <a:stretch/>
        </p:blipFill>
        <p:spPr>
          <a:xfrm flipH="1" rot="10800000">
            <a:off x="2695680" y="4085640"/>
            <a:ext cx="6303600" cy="413280"/>
          </a:xfrm>
          <a:prstGeom prst="rect">
            <a:avLst/>
          </a:prstGeom>
          <a:ln w="0">
            <a:noFill/>
          </a:ln>
        </p:spPr>
      </p:pic>
      <p:pic>
        <p:nvPicPr>
          <p:cNvPr id="139" name="" descr=""/>
          <p:cNvPicPr/>
          <p:nvPr/>
        </p:nvPicPr>
        <p:blipFill>
          <a:blip r:embed="rId6"/>
          <a:stretch/>
        </p:blipFill>
        <p:spPr>
          <a:xfrm>
            <a:off x="5040000" y="4629600"/>
            <a:ext cx="979920" cy="589680"/>
          </a:xfrm>
          <a:prstGeom prst="rect">
            <a:avLst/>
          </a:prstGeom>
          <a:ln w="0">
            <a:noFill/>
          </a:ln>
        </p:spPr>
      </p:pic>
      <p:pic>
        <p:nvPicPr>
          <p:cNvPr id="140" name="" descr=""/>
          <p:cNvPicPr/>
          <p:nvPr/>
        </p:nvPicPr>
        <p:blipFill>
          <a:blip r:embed="rId7"/>
          <a:stretch/>
        </p:blipFill>
        <p:spPr>
          <a:xfrm>
            <a:off x="1980000" y="5400000"/>
            <a:ext cx="188280" cy="4780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540000" y="-180000"/>
            <a:ext cx="10978200" cy="596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spcBef>
                <a:spcPts val="794"/>
              </a:spcBef>
              <a:buNone/>
            </a:pPr>
            <a:r>
              <a:rPr b="1" lang="en-PH" sz="1800" spc="-1" strike="noStrike">
                <a:latin typeface="Lato"/>
              </a:rPr>
              <a:t>Visualizing Division of Fractions Using Models</a:t>
            </a:r>
            <a:endParaRPr b="0" lang="en-PH" sz="1800" spc="-1" strike="noStrike">
              <a:latin typeface="Arial"/>
            </a:endParaRPr>
          </a:p>
          <a:p>
            <a:pPr>
              <a:lnSpc>
                <a:spcPct val="100000"/>
              </a:lnSpc>
              <a:spcBef>
                <a:spcPts val="794"/>
              </a:spcBef>
              <a:buNone/>
            </a:pPr>
            <a:endParaRPr b="0" lang="en-PH" sz="1800" spc="-1" strike="noStrike">
              <a:latin typeface="Arial"/>
            </a:endParaRPr>
          </a:p>
          <a:p>
            <a:pPr>
              <a:lnSpc>
                <a:spcPct val="100000"/>
              </a:lnSpc>
              <a:spcBef>
                <a:spcPts val="794"/>
              </a:spcBef>
              <a:buNone/>
            </a:pPr>
            <a:r>
              <a:rPr b="1" lang="en-PH" sz="1800" spc="-1" strike="noStrike">
                <a:latin typeface="Lato"/>
              </a:rPr>
              <a:t>Example #3.</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Santiago has 5/6 ton of scrap metal. He sold it to 10 different clients. How much scrap metal did each client get?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Step 1:Draw a bar and cut it into sixth parts.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Step 2: Shade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To show</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Each client will receive      ton of scrap metal.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2" name=""/>
          <p:cNvSpPr/>
          <p:nvPr/>
        </p:nvSpPr>
        <p:spPr>
          <a:xfrm>
            <a:off x="-1377720" y="983160"/>
            <a:ext cx="5511960" cy="225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3" name="" descr=""/>
          <p:cNvPicPr/>
          <p:nvPr/>
        </p:nvPicPr>
        <p:blipFill>
          <a:blip r:embed="rId1"/>
          <a:stretch/>
        </p:blipFill>
        <p:spPr>
          <a:xfrm>
            <a:off x="1795320" y="3016800"/>
            <a:ext cx="7023600" cy="316440"/>
          </a:xfrm>
          <a:prstGeom prst="rect">
            <a:avLst/>
          </a:prstGeom>
          <a:ln w="0">
            <a:noFill/>
          </a:ln>
        </p:spPr>
      </p:pic>
      <p:pic>
        <p:nvPicPr>
          <p:cNvPr id="144" name="" descr=""/>
          <p:cNvPicPr/>
          <p:nvPr/>
        </p:nvPicPr>
        <p:blipFill>
          <a:blip r:embed="rId2"/>
          <a:stretch/>
        </p:blipFill>
        <p:spPr>
          <a:xfrm>
            <a:off x="2160000" y="3420000"/>
            <a:ext cx="177120" cy="478080"/>
          </a:xfrm>
          <a:prstGeom prst="rect">
            <a:avLst/>
          </a:prstGeom>
          <a:ln w="0">
            <a:noFill/>
          </a:ln>
        </p:spPr>
      </p:pic>
      <p:pic>
        <p:nvPicPr>
          <p:cNvPr id="145" name="" descr=""/>
          <p:cNvPicPr/>
          <p:nvPr/>
        </p:nvPicPr>
        <p:blipFill>
          <a:blip r:embed="rId3"/>
          <a:stretch/>
        </p:blipFill>
        <p:spPr>
          <a:xfrm>
            <a:off x="1620000" y="4032720"/>
            <a:ext cx="511560" cy="466920"/>
          </a:xfrm>
          <a:prstGeom prst="rect">
            <a:avLst/>
          </a:prstGeom>
          <a:ln w="0">
            <a:noFill/>
          </a:ln>
        </p:spPr>
      </p:pic>
      <p:pic>
        <p:nvPicPr>
          <p:cNvPr id="146" name="" descr=""/>
          <p:cNvPicPr/>
          <p:nvPr/>
        </p:nvPicPr>
        <p:blipFill>
          <a:blip r:embed="rId4"/>
          <a:stretch/>
        </p:blipFill>
        <p:spPr>
          <a:xfrm>
            <a:off x="3240000" y="4140000"/>
            <a:ext cx="5223600" cy="725400"/>
          </a:xfrm>
          <a:prstGeom prst="rect">
            <a:avLst/>
          </a:prstGeom>
          <a:ln w="0">
            <a:noFill/>
          </a:ln>
        </p:spPr>
      </p:pic>
      <p:pic>
        <p:nvPicPr>
          <p:cNvPr id="147" name="" descr=""/>
          <p:cNvPicPr/>
          <p:nvPr/>
        </p:nvPicPr>
        <p:blipFill>
          <a:blip r:embed="rId5"/>
          <a:stretch/>
        </p:blipFill>
        <p:spPr>
          <a:xfrm>
            <a:off x="5040000" y="4934160"/>
            <a:ext cx="1202760" cy="645480"/>
          </a:xfrm>
          <a:prstGeom prst="rect">
            <a:avLst/>
          </a:prstGeom>
          <a:ln w="0">
            <a:noFill/>
          </a:ln>
        </p:spPr>
      </p:pic>
      <p:pic>
        <p:nvPicPr>
          <p:cNvPr id="148" name="" descr=""/>
          <p:cNvPicPr/>
          <p:nvPr/>
        </p:nvPicPr>
        <p:blipFill>
          <a:blip r:embed="rId6"/>
          <a:stretch/>
        </p:blipFill>
        <p:spPr>
          <a:xfrm>
            <a:off x="3017880" y="5619240"/>
            <a:ext cx="221760" cy="5004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p:nvPr>
        </p:nvSpPr>
        <p:spPr>
          <a:xfrm>
            <a:off x="720000" y="720000"/>
            <a:ext cx="10438200" cy="629820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r>
              <a:rPr b="1" lang="en-PH" sz="1800" spc="-1" strike="noStrike">
                <a:latin typeface="Lato"/>
              </a:rPr>
              <a:t>Visualizing Division of Fractions Using Models</a:t>
            </a:r>
            <a:endParaRPr b="0" lang="en-PH" sz="1800" spc="-1" strike="noStrike">
              <a:latin typeface="Arial"/>
            </a:endParaRPr>
          </a:p>
          <a:p>
            <a:pPr>
              <a:lnSpc>
                <a:spcPct val="90000"/>
              </a:lnSpc>
              <a:buNone/>
            </a:pPr>
            <a:endParaRPr b="0" lang="en-PH" sz="1800" spc="-1" strike="noStrike">
              <a:latin typeface="Arial"/>
            </a:endParaRPr>
          </a:p>
          <a:p>
            <a:pPr>
              <a:lnSpc>
                <a:spcPct val="100000"/>
              </a:lnSpc>
              <a:buNone/>
            </a:pPr>
            <a:endParaRPr b="0" lang="en-PH" sz="1800" spc="-1" strike="noStrike">
              <a:latin typeface="Arial"/>
            </a:endParaRPr>
          </a:p>
          <a:p>
            <a:pPr algn="just">
              <a:lnSpc>
                <a:spcPct val="100000"/>
              </a:lnSpc>
              <a:spcBef>
                <a:spcPts val="794"/>
              </a:spcBef>
              <a:buNone/>
            </a:pPr>
            <a:r>
              <a:rPr b="1" lang="en-PH" sz="1800" spc="-1" strike="noStrike">
                <a:latin typeface="Lato"/>
              </a:rPr>
              <a:t>I.</a:t>
            </a:r>
            <a:r>
              <a:rPr b="0" lang="en-PH" sz="1800" spc="-1" strike="noStrike">
                <a:latin typeface="Lato"/>
              </a:rPr>
              <a:t> Fraction bars is a visual representation of fractions in carrying out operations of fractions.</a:t>
            </a:r>
            <a:endParaRPr b="0" lang="en-PH" sz="1800" spc="-1" strike="noStrike">
              <a:latin typeface="Arial"/>
            </a:endParaRPr>
          </a:p>
          <a:p>
            <a:pPr algn="just">
              <a:lnSpc>
                <a:spcPct val="100000"/>
              </a:lnSpc>
              <a:spcBef>
                <a:spcPts val="794"/>
              </a:spcBef>
              <a:buNone/>
            </a:pPr>
            <a:r>
              <a:rPr b="1" lang="en-PH" sz="1800" spc="-1" strike="noStrike">
                <a:latin typeface="Lato"/>
              </a:rPr>
              <a:t>II.</a:t>
            </a:r>
            <a:r>
              <a:rPr b="0" lang="en-PH" sz="1800" spc="-1" strike="noStrike">
                <a:latin typeface="Lato"/>
              </a:rPr>
              <a:t> In creating a visual model of a fraction or fraction bars, first, draw a bar containing the number of parts the whole was divided into. Second, shade the part given in the problem. Then, divide again the fraction bars in the opposite direction and shade the given fraction. Lastly, find the common shaded part of the fractions. The common shaded part is the answer to the problem.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just">
              <a:lnSpc>
                <a:spcPct val="100000"/>
              </a:lnSpc>
              <a:spcBef>
                <a:spcPts val="794"/>
              </a:spcBef>
              <a:buNone/>
            </a:pPr>
            <a:r>
              <a:rPr b="0" lang="en-PH" sz="1800" spc="-1" strike="noStrike">
                <a:latin typeface="Lato"/>
              </a:rPr>
              <a:t> </a:t>
            </a:r>
            <a:endParaRPr b="0" lang="en-PH" sz="1800" spc="-1" strike="noStrike">
              <a:latin typeface="Arial"/>
            </a:endParaRPr>
          </a:p>
        </p:txBody>
      </p:sp>
      <p:sp>
        <p:nvSpPr>
          <p:cNvPr id="150" name=""/>
          <p:cNvSpPr/>
          <p:nvPr/>
        </p:nvSpPr>
        <p:spPr>
          <a:xfrm>
            <a:off x="-1377720" y="983160"/>
            <a:ext cx="5511960" cy="225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505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2023-04-04T11:04:55Z</dcterms:modified>
  <cp:revision>53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