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3.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media/image1.png" ContentType="image/png"/>
  <Override PartName="/ppt/media/image21.png" ContentType="image/png"/>
  <Override PartName="/ppt/media/image2.png" ContentType="image/png"/>
  <Override PartName="/ppt/media/image3.png" ContentType="image/png"/>
  <Override PartName="/ppt/media/image4.png" ContentType="image/png"/>
  <Override PartName="/ppt/media/image5.png" ContentType="image/png"/>
  <Override PartName="/ppt/media/image6.png" ContentType="image/png"/>
  <Override PartName="/ppt/media/image11.png" ContentType="image/png"/>
  <Override PartName="/ppt/media/image7.png" ContentType="image/png"/>
  <Override PartName="/ppt/media/image8.png" ContentType="image/png"/>
  <Override PartName="/ppt/media/image9.png" ContentType="image/png"/>
  <Override PartName="/ppt/media/image10.png" ContentType="image/png"/>
  <Override PartName="/ppt/media/image12.png" ContentType="image/png"/>
  <Override PartName="/ppt/media/image13.png" ContentType="image/png"/>
  <Override PartName="/ppt/media/image15.png" ContentType="image/png"/>
  <Override PartName="/ppt/media/image16.png" ContentType="image/png"/>
  <Override PartName="/ppt/media/image18.png" ContentType="image/png"/>
  <Override PartName="/ppt/media/image19.png" ContentType="image/png"/>
  <Override PartName="/ppt/media/image17.png" ContentType="image/png"/>
  <Override PartName="/ppt/media/image14.png" ContentType="image/png"/>
  <Override PartName="/ppt/media/image20.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31.xml.rels" ContentType="application/vnd.openxmlformats-package.relationships+xml"/>
  <Override PartName="/ppt/slideLayouts/_rels/slideLayout20.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3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8.xml.rels" ContentType="application/vnd.openxmlformats-package.relationships+xml"/>
  <Override PartName="/ppt/slideLayouts/_rels/slideLayout36.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3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33.xml" ContentType="application/vnd.openxmlformats-officedocument.presentationml.slideLayout+xml"/>
  <Override PartName="/ppt/slideLayouts/slideLayout28.xml" ContentType="application/vnd.openxmlformats-officedocument.presentationml.slideLayout+xml"/>
  <Override PartName="/ppt/slideLayouts/slideLayout34.xml" ContentType="application/vnd.openxmlformats-officedocument.presentationml.slideLayout+xml"/>
  <Override PartName="/ppt/slideLayouts/slideLayout29.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_rels/slide3.xml.rels" ContentType="application/vnd.openxmlformats-package.relationships+xml"/>
  <Override PartName="/ppt/slides/_rels/slide2.xml.rels" ContentType="application/vnd.openxmlformats-package.relationships+xml"/>
  <Override PartName="/ppt/slides/_rels/slide1.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slide7.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5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89"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1"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94"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6"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99"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0"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4"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8"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0"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1"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5"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6"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8"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9"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0"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1"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2"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3"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86000" cy="68518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pic>
        <p:nvPicPr>
          <p:cNvPr id="1" name="Picture 4" descr=""/>
          <p:cNvPicPr/>
          <p:nvPr/>
        </p:nvPicPr>
        <p:blipFill>
          <a:blip r:embed="rId3"/>
          <a:stretch/>
        </p:blipFill>
        <p:spPr>
          <a:xfrm>
            <a:off x="333000" y="1801080"/>
            <a:ext cx="2792880" cy="2792880"/>
          </a:xfrm>
          <a:prstGeom prst="rect">
            <a:avLst/>
          </a:prstGeom>
          <a:ln w="0">
            <a:noFill/>
          </a:ln>
        </p:spPr>
      </p:pic>
      <p:sp>
        <p:nvSpPr>
          <p:cNvPr id="2" name="Rectangle 5"/>
          <p:cNvSpPr/>
          <p:nvPr/>
        </p:nvSpPr>
        <p:spPr>
          <a:xfrm>
            <a:off x="3487320" y="1475280"/>
            <a:ext cx="8698320" cy="385632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sp>
      <p:sp>
        <p:nvSpPr>
          <p:cNvPr id="3" name="Rectangle 8"/>
          <p:cNvSpPr/>
          <p:nvPr/>
        </p:nvSpPr>
        <p:spPr>
          <a:xfrm>
            <a:off x="3487320" y="5337720"/>
            <a:ext cx="8698320" cy="378000"/>
          </a:xfrm>
          <a:prstGeom prst="rect">
            <a:avLst/>
          </a:prstGeom>
          <a:gradFill rotWithShape="0">
            <a:gsLst>
              <a:gs pos="0">
                <a:srgbClr val="c00000"/>
              </a:gs>
              <a:gs pos="100000">
                <a:srgbClr val="e9bf0e">
                  <a:alpha val="83137"/>
                </a:srgbClr>
              </a:gs>
            </a:gsLst>
            <a:lin ang="0"/>
          </a:gradFill>
          <a:ln>
            <a:noFill/>
          </a:ln>
        </p:spPr>
        <p:style>
          <a:lnRef idx="2">
            <a:schemeClr val="accent1">
              <a:shade val="50000"/>
            </a:schemeClr>
          </a:lnRef>
          <a:fillRef idx="1">
            <a:schemeClr val="accent1"/>
          </a:fillRef>
          <a:effectRef idx="0">
            <a:schemeClr val="accent1"/>
          </a:effectRef>
          <a:fontRef idx="minor"/>
        </p:style>
      </p:sp>
      <p:sp>
        <p:nvSpPr>
          <p:cNvPr id="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5"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2" name="Picture 18" descr=""/>
          <p:cNvPicPr/>
          <p:nvPr/>
        </p:nvPicPr>
        <p:blipFill>
          <a:blip r:embed="rId2"/>
          <a:stretch/>
        </p:blipFill>
        <p:spPr>
          <a:xfrm>
            <a:off x="0" y="6242760"/>
            <a:ext cx="12186000" cy="628920"/>
          </a:xfrm>
          <a:prstGeom prst="rect">
            <a:avLst/>
          </a:prstGeom>
          <a:ln w="0">
            <a:noFill/>
          </a:ln>
        </p:spPr>
      </p:pic>
      <p:sp>
        <p:nvSpPr>
          <p:cNvPr id="43" name="Rectangle 7"/>
          <p:cNvSpPr/>
          <p:nvPr/>
        </p:nvSpPr>
        <p:spPr>
          <a:xfrm>
            <a:off x="10868760" y="0"/>
            <a:ext cx="964440" cy="96444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sp>
      <p:pic>
        <p:nvPicPr>
          <p:cNvPr id="44" name="Picture 10" descr=""/>
          <p:cNvPicPr/>
          <p:nvPr/>
        </p:nvPicPr>
        <p:blipFill>
          <a:blip r:embed="rId3"/>
          <a:stretch/>
        </p:blipFill>
        <p:spPr>
          <a:xfrm>
            <a:off x="10857240" y="-64440"/>
            <a:ext cx="1028520" cy="1028520"/>
          </a:xfrm>
          <a:prstGeom prst="rect">
            <a:avLst/>
          </a:prstGeom>
          <a:ln w="0">
            <a:noFill/>
          </a:ln>
        </p:spPr>
      </p:pic>
      <p:sp>
        <p:nvSpPr>
          <p:cNvPr id="45" name="TextBox 9"/>
          <p:cNvSpPr/>
          <p:nvPr/>
        </p:nvSpPr>
        <p:spPr>
          <a:xfrm>
            <a:off x="185400" y="6362280"/>
            <a:ext cx="468576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46" name="TextBox 11"/>
          <p:cNvSpPr/>
          <p:nvPr/>
        </p:nvSpPr>
        <p:spPr>
          <a:xfrm>
            <a:off x="9452520" y="6352200"/>
            <a:ext cx="261720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4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48"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5" name="New REX Education Mission Logo V.png" descr="New REX Education Mission Logo V.png"/>
          <p:cNvPicPr/>
          <p:nvPr/>
        </p:nvPicPr>
        <p:blipFill>
          <a:blip r:embed="rId2"/>
          <a:stretch/>
        </p:blipFill>
        <p:spPr>
          <a:xfrm>
            <a:off x="2755800" y="1508760"/>
            <a:ext cx="6610320" cy="3378600"/>
          </a:xfrm>
          <a:prstGeom prst="rect">
            <a:avLst/>
          </a:prstGeom>
          <a:ln w="12700">
            <a:noFill/>
          </a:ln>
        </p:spPr>
      </p:pic>
      <p:sp>
        <p:nvSpPr>
          <p:cNvPr id="8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87"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image" Target="../media/image7.png"/><Relationship Id="rId3"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image" Target="../media/image10.png"/><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png"/><Relationship Id="rId6" Type="http://schemas.openxmlformats.org/officeDocument/2006/relationships/image" Target="../media/image14.png"/><Relationship Id="rId7" Type="http://schemas.openxmlformats.org/officeDocument/2006/relationships/image" Target="../media/image15.png"/><Relationship Id="rId8"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image" Target="../media/image16.png"/><Relationship Id="rId2" Type="http://schemas.openxmlformats.org/officeDocument/2006/relationships/image" Target="../media/image17.png"/><Relationship Id="rId3" Type="http://schemas.openxmlformats.org/officeDocument/2006/relationships/image" Target="../media/image18.png"/><Relationship Id="rId4" Type="http://schemas.openxmlformats.org/officeDocument/2006/relationships/image" Target="../media/image19.png"/><Relationship Id="rId5" Type="http://schemas.openxmlformats.org/officeDocument/2006/relationships/image" Target="../media/image20.png"/><Relationship Id="rId6" Type="http://schemas.openxmlformats.org/officeDocument/2006/relationships/image" Target="../media/image21.png"/><Relationship Id="rId7"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25.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 name="TextBox 7"/>
          <p:cNvSpPr/>
          <p:nvPr/>
        </p:nvSpPr>
        <p:spPr>
          <a:xfrm>
            <a:off x="4059360" y="2904840"/>
            <a:ext cx="7489080" cy="11869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en-US" sz="3600" spc="-1" strike="noStrike">
                <a:solidFill>
                  <a:srgbClr val="ffffff"/>
                </a:solidFill>
                <a:latin typeface="Montserrat Medium"/>
                <a:ea typeface="DejaVu Sans"/>
              </a:rPr>
              <a:t>Visualizing Division of Fractions Using Models</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5" name="PlaceHolder 1"/>
          <p:cNvSpPr>
            <a:spLocks noGrp="1"/>
          </p:cNvSpPr>
          <p:nvPr>
            <p:ph/>
          </p:nvPr>
        </p:nvSpPr>
        <p:spPr>
          <a:xfrm>
            <a:off x="540000" y="0"/>
            <a:ext cx="11229480" cy="5938200"/>
          </a:xfrm>
          <a:prstGeom prst="rect">
            <a:avLst/>
          </a:prstGeom>
          <a:noFill/>
          <a:ln w="0">
            <a:noFill/>
          </a:ln>
        </p:spPr>
        <p:txBody>
          <a:bodyPr lIns="90000" rIns="90000" tIns="45000" bIns="45000" anchor="t">
            <a:noAutofit/>
          </a:bodyPr>
          <a:p>
            <a:pPr>
              <a:lnSpc>
                <a:spcPct val="100000"/>
              </a:lnSpc>
              <a:buNone/>
            </a:pPr>
            <a:endParaRPr b="0" lang="en-PH" sz="3200" spc="-1" strike="noStrike">
              <a:latin typeface="Arial"/>
            </a:endParaRPr>
          </a:p>
          <a:p>
            <a:pPr>
              <a:lnSpc>
                <a:spcPct val="90000"/>
              </a:lnSpc>
              <a:buNone/>
            </a:pPr>
            <a:endParaRPr b="0" lang="en-PH" sz="3200" spc="-1" strike="noStrike">
              <a:latin typeface="Arial"/>
            </a:endParaRPr>
          </a:p>
          <a:p>
            <a:pPr>
              <a:lnSpc>
                <a:spcPct val="100000"/>
              </a:lnSpc>
              <a:spcBef>
                <a:spcPts val="794"/>
              </a:spcBef>
              <a:buNone/>
            </a:pPr>
            <a:r>
              <a:rPr b="1" lang="en-PH" sz="1800" spc="-1" strike="noStrike">
                <a:latin typeface="Lato"/>
              </a:rPr>
              <a:t>Visualizing Division of Fractions Using Models</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latin typeface="Lato"/>
              </a:rPr>
              <a:t>        </a:t>
            </a:r>
            <a:r>
              <a:rPr b="0" lang="en-PH" sz="1800" spc="-1" strike="noStrike">
                <a:latin typeface="Lato"/>
              </a:rPr>
              <a:t>Let us see how division of a fraction and another fraction can be illustrated by a fraction circles. </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1" lang="en-PH" sz="1800" spc="-1" strike="noStrike">
                <a:latin typeface="Lato"/>
              </a:rPr>
              <a:t>Example 1:</a:t>
            </a:r>
            <a:endParaRPr b="0" lang="en-PH" sz="1800" spc="-1" strike="noStrike">
              <a:latin typeface="Arial"/>
            </a:endParaRPr>
          </a:p>
          <a:p>
            <a:pPr>
              <a:lnSpc>
                <a:spcPct val="100000"/>
              </a:lnSpc>
              <a:buNone/>
            </a:pPr>
            <a:r>
              <a:rPr b="0" lang="en-PH" sz="1800" spc="-1" strike="noStrike">
                <a:latin typeface="Lato"/>
              </a:rPr>
              <a:t>Tina baked 2 cakes for her twins’ birthday party. She wanted to share the cakes with another pair of twins. So, she cut the cakes into halves.</a:t>
            </a:r>
            <a:endParaRPr b="0" lang="en-PH" sz="1800" spc="-1" strike="noStrike">
              <a:latin typeface="Arial"/>
            </a:endParaRPr>
          </a:p>
          <a:p>
            <a:pPr>
              <a:lnSpc>
                <a:spcPct val="100000"/>
              </a:lnSpc>
              <a:buNone/>
            </a:pPr>
            <a:r>
              <a:rPr b="0" lang="en-PH" sz="1800" spc="-1" strike="noStrike">
                <a:latin typeface="Lato"/>
              </a:rPr>
              <a:t>How many halves are there in 2 cakes?</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latin typeface="Lato"/>
              </a:rPr>
              <a:t>A cake has 2 halves.</a:t>
            </a:r>
            <a:endParaRPr b="0" lang="en-PH" sz="1800" spc="-1" strike="noStrike">
              <a:latin typeface="Arial"/>
            </a:endParaRPr>
          </a:p>
          <a:p>
            <a:pPr>
              <a:lnSpc>
                <a:spcPct val="100000"/>
              </a:lnSpc>
              <a:buNone/>
            </a:pPr>
            <a:r>
              <a:rPr b="0" lang="en-PH" sz="1800" spc="-1" strike="noStrike">
                <a:latin typeface="Lato"/>
              </a:rPr>
              <a:t>Two cakes have 4 halves.</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latin typeface="Lato"/>
              </a:rPr>
              <a:t>Tina will now have 4 half cakes.</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200" spc="-1" strike="noStrike">
                <a:latin typeface="Lato"/>
              </a:rPr>
              <a:t>.</a:t>
            </a:r>
            <a:endParaRPr b="0" lang="en-PH" sz="1200" spc="-1" strike="noStrike">
              <a:latin typeface="Arial"/>
            </a:endParaRPr>
          </a:p>
        </p:txBody>
      </p:sp>
      <p:sp>
        <p:nvSpPr>
          <p:cNvPr id="126" name=""/>
          <p:cNvSpPr/>
          <p:nvPr/>
        </p:nvSpPr>
        <p:spPr>
          <a:xfrm>
            <a:off x="-1377720" y="983160"/>
            <a:ext cx="5511960" cy="22510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p:txBody>
      </p:sp>
      <p:pic>
        <p:nvPicPr>
          <p:cNvPr id="127" name="" descr=""/>
          <p:cNvPicPr/>
          <p:nvPr/>
        </p:nvPicPr>
        <p:blipFill>
          <a:blip r:embed="rId1"/>
          <a:stretch/>
        </p:blipFill>
        <p:spPr>
          <a:xfrm>
            <a:off x="5206680" y="3289320"/>
            <a:ext cx="3793320" cy="1570680"/>
          </a:xfrm>
          <a:prstGeom prst="rect">
            <a:avLst/>
          </a:prstGeom>
          <a:ln w="0">
            <a:noFill/>
          </a:ln>
        </p:spPr>
      </p:pic>
      <p:pic>
        <p:nvPicPr>
          <p:cNvPr id="128" name="" descr=""/>
          <p:cNvPicPr/>
          <p:nvPr/>
        </p:nvPicPr>
        <p:blipFill>
          <a:blip r:embed="rId2"/>
          <a:stretch/>
        </p:blipFill>
        <p:spPr>
          <a:xfrm>
            <a:off x="1967760" y="5040000"/>
            <a:ext cx="1271520" cy="635040"/>
          </a:xfrm>
          <a:prstGeom prst="rect">
            <a:avLst/>
          </a:prstGeom>
          <a:ln w="0">
            <a:noFill/>
          </a:ln>
        </p:spPr>
      </p:pic>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9" name="PlaceHolder 1"/>
          <p:cNvSpPr>
            <a:spLocks noGrp="1"/>
          </p:cNvSpPr>
          <p:nvPr>
            <p:ph/>
          </p:nvPr>
        </p:nvSpPr>
        <p:spPr>
          <a:xfrm>
            <a:off x="360720" y="152640"/>
            <a:ext cx="10978200" cy="5966280"/>
          </a:xfrm>
          <a:prstGeom prst="rect">
            <a:avLst/>
          </a:prstGeom>
          <a:noFill/>
          <a:ln w="0">
            <a:noFill/>
          </a:ln>
        </p:spPr>
        <p:txBody>
          <a:bodyPr lIns="90000" rIns="90000" tIns="45000" bIns="45000" anchor="t">
            <a:noAutofit/>
          </a:bodyPr>
          <a:p>
            <a:pPr>
              <a:lnSpc>
                <a:spcPct val="100000"/>
              </a:lnSpc>
              <a:buNone/>
            </a:pPr>
            <a:endParaRPr b="0" lang="en-PH" sz="3200" spc="-1" strike="noStrike">
              <a:latin typeface="Arial"/>
            </a:endParaRPr>
          </a:p>
          <a:p>
            <a:pPr>
              <a:lnSpc>
                <a:spcPct val="90000"/>
              </a:lnSpc>
              <a:buNone/>
            </a:pPr>
            <a:endParaRPr b="0" lang="en-PH" sz="3200" spc="-1" strike="noStrike">
              <a:latin typeface="Arial"/>
            </a:endParaRPr>
          </a:p>
          <a:p>
            <a:pPr>
              <a:lnSpc>
                <a:spcPct val="100000"/>
              </a:lnSpc>
              <a:spcBef>
                <a:spcPts val="794"/>
              </a:spcBef>
              <a:buNone/>
            </a:pPr>
            <a:r>
              <a:rPr b="1" lang="en-PH" sz="1800" spc="-1" strike="noStrike">
                <a:latin typeface="Lato"/>
              </a:rPr>
              <a:t>Visualizing Division of Fractions Using Models</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latin typeface="Lato"/>
                <a:ea typeface="ÐŽöíþ"/>
              </a:rPr>
              <a:t>Let’s have another problem. </a:t>
            </a:r>
            <a:endParaRPr b="0" lang="en-PH" sz="1800" spc="-1" strike="noStrike">
              <a:latin typeface="Arial"/>
            </a:endParaRPr>
          </a:p>
          <a:p>
            <a:pPr>
              <a:lnSpc>
                <a:spcPct val="100000"/>
              </a:lnSpc>
              <a:buNone/>
            </a:pPr>
            <a:r>
              <a:rPr b="1" lang="en-PH" sz="1800" spc="-1" strike="noStrike">
                <a:latin typeface="Lato"/>
                <a:ea typeface="ÐŽöíþ"/>
              </a:rPr>
              <a:t>Example #2. </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latin typeface="Lato"/>
                <a:ea typeface="ÐŽöíþ"/>
              </a:rPr>
              <a:t>Mrs. Garcia packed 5/7 kilogram of raisins equally into 5 bags. What was the weight </a:t>
            </a:r>
            <a:endParaRPr b="0" lang="en-PH" sz="1800" spc="-1" strike="noStrike">
              <a:latin typeface="Arial"/>
            </a:endParaRPr>
          </a:p>
          <a:p>
            <a:pPr>
              <a:lnSpc>
                <a:spcPct val="100000"/>
              </a:lnSpc>
              <a:buNone/>
            </a:pPr>
            <a:r>
              <a:rPr b="0" lang="en-PH" sz="1800" spc="-1" strike="noStrike">
                <a:latin typeface="Lato"/>
                <a:ea typeface="ÐŽöíþ"/>
              </a:rPr>
              <a:t>of the raisins in each bag?</a:t>
            </a:r>
            <a:endParaRPr b="0" lang="en-PH" sz="1800" spc="-1" strike="noStrike">
              <a:latin typeface="Arial"/>
            </a:endParaRPr>
          </a:p>
          <a:p>
            <a:pPr>
              <a:lnSpc>
                <a:spcPct val="100000"/>
              </a:lnSpc>
              <a:buNone/>
            </a:pPr>
            <a:r>
              <a:rPr b="0" lang="en-PH" sz="1800" spc="-1" strike="noStrike">
                <a:latin typeface="Lato"/>
                <a:ea typeface="ÐŽöíþ"/>
              </a:rPr>
              <a:t>      </a:t>
            </a:r>
            <a:r>
              <a:rPr b="0" lang="en-PH" sz="1800" spc="-1" strike="noStrike">
                <a:latin typeface="Lato"/>
                <a:ea typeface="ÐŽöíþ"/>
              </a:rPr>
              <a:t>How do you find the weight of the raisins in each bag? What operation is </a:t>
            </a:r>
            <a:endParaRPr b="0" lang="en-PH" sz="1800" spc="-1" strike="noStrike">
              <a:latin typeface="Arial"/>
            </a:endParaRPr>
          </a:p>
          <a:p>
            <a:pPr>
              <a:lnSpc>
                <a:spcPct val="100000"/>
              </a:lnSpc>
              <a:buNone/>
            </a:pPr>
            <a:r>
              <a:rPr b="0" lang="en-PH" sz="1800" spc="-1" strike="noStrike">
                <a:latin typeface="Lato"/>
                <a:ea typeface="ÐŽöíþ"/>
              </a:rPr>
              <a:t>involved here?</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latin typeface="Lato"/>
                <a:ea typeface="ÐŽöíþ"/>
              </a:rPr>
              <a:t>Let us see how division of a fraction and a whole number can be illustrated by a fraction bar. A fraction bar is a visual representation which helps in carrying out operations with fractions.</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spcBef>
                <a:spcPts val="797"/>
              </a:spcBef>
              <a:buNone/>
            </a:pPr>
            <a:endParaRPr b="0" lang="en-PH" sz="1800" spc="-1" strike="noStrike">
              <a:latin typeface="Arial"/>
            </a:endParaRPr>
          </a:p>
        </p:txBody>
      </p:sp>
      <p:sp>
        <p:nvSpPr>
          <p:cNvPr id="130" name=""/>
          <p:cNvSpPr/>
          <p:nvPr/>
        </p:nvSpPr>
        <p:spPr>
          <a:xfrm>
            <a:off x="-1377720" y="983160"/>
            <a:ext cx="5511960" cy="22510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p:txBody>
      </p:sp>
      <p:pic>
        <p:nvPicPr>
          <p:cNvPr id="131" name="" descr=""/>
          <p:cNvPicPr/>
          <p:nvPr/>
        </p:nvPicPr>
        <p:blipFill>
          <a:blip r:embed="rId1"/>
          <a:stretch/>
        </p:blipFill>
        <p:spPr>
          <a:xfrm>
            <a:off x="9144000" y="2063880"/>
            <a:ext cx="2194920" cy="1535400"/>
          </a:xfrm>
          <a:prstGeom prst="rect">
            <a:avLst/>
          </a:prstGeom>
          <a:ln w="0">
            <a:noFill/>
          </a:ln>
        </p:spPr>
      </p:pic>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2" name="PlaceHolder 1"/>
          <p:cNvSpPr>
            <a:spLocks noGrp="1"/>
          </p:cNvSpPr>
          <p:nvPr>
            <p:ph/>
          </p:nvPr>
        </p:nvSpPr>
        <p:spPr>
          <a:xfrm>
            <a:off x="540720" y="-180000"/>
            <a:ext cx="10978200" cy="5966280"/>
          </a:xfrm>
          <a:prstGeom prst="rect">
            <a:avLst/>
          </a:prstGeom>
          <a:noFill/>
          <a:ln w="0">
            <a:noFill/>
          </a:ln>
        </p:spPr>
        <p:txBody>
          <a:bodyPr lIns="0" rIns="0" tIns="0" bIns="0" anchor="t">
            <a:normAutofit fontScale="92000"/>
          </a:bodyPr>
          <a:p>
            <a:pPr>
              <a:lnSpc>
                <a:spcPct val="100000"/>
              </a:lnSpc>
              <a:buNone/>
            </a:pPr>
            <a:endParaRPr b="0" lang="en-PH" sz="3200" spc="-1" strike="noStrike">
              <a:latin typeface="Arial"/>
            </a:endParaRPr>
          </a:p>
          <a:p>
            <a:pPr>
              <a:lnSpc>
                <a:spcPct val="100000"/>
              </a:lnSpc>
              <a:buNone/>
            </a:pPr>
            <a:endParaRPr b="0" lang="en-PH" sz="3200" spc="-1" strike="noStrike">
              <a:latin typeface="Arial"/>
            </a:endParaRPr>
          </a:p>
          <a:p>
            <a:pPr>
              <a:lnSpc>
                <a:spcPct val="100000"/>
              </a:lnSpc>
              <a:buNone/>
            </a:pPr>
            <a:r>
              <a:rPr b="0" lang="en-PH" sz="1800" spc="-1" strike="noStrike">
                <a:latin typeface="Lato"/>
              </a:rPr>
              <a:t>Visualizing Division of Fractions Using Models</a:t>
            </a:r>
            <a:endParaRPr b="0" lang="en-PH" sz="1800" spc="-1" strike="noStrike">
              <a:latin typeface="Arial"/>
            </a:endParaRPr>
          </a:p>
          <a:p>
            <a:pPr>
              <a:lnSpc>
                <a:spcPct val="100000"/>
              </a:lnSpc>
              <a:buNone/>
            </a:pPr>
            <a:r>
              <a:rPr b="0" lang="en-PH" sz="1800" spc="-1" strike="noStrike">
                <a:latin typeface="Lato"/>
              </a:rPr>
              <a:t>Cont. </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latin typeface="Lato"/>
              </a:rPr>
              <a:t>Step 1:</a:t>
            </a:r>
            <a:endParaRPr b="0" lang="en-PH" sz="1800" spc="-1" strike="noStrike">
              <a:latin typeface="Arial"/>
            </a:endParaRPr>
          </a:p>
          <a:p>
            <a:pPr>
              <a:lnSpc>
                <a:spcPct val="100000"/>
              </a:lnSpc>
              <a:buNone/>
            </a:pPr>
            <a:r>
              <a:rPr b="0" lang="en-PH" sz="1800" spc="-1" strike="noStrike">
                <a:latin typeface="Lato"/>
              </a:rPr>
              <a:t>Draw a bar and cut it into 7 parts.</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latin typeface="Lato"/>
              </a:rPr>
              <a:t>Step 2:</a:t>
            </a:r>
            <a:endParaRPr b="0" lang="en-PH" sz="1800" spc="-1" strike="noStrike">
              <a:latin typeface="Arial"/>
            </a:endParaRPr>
          </a:p>
          <a:p>
            <a:pPr>
              <a:lnSpc>
                <a:spcPct val="100000"/>
              </a:lnSpc>
              <a:buNone/>
            </a:pPr>
            <a:r>
              <a:rPr b="0" lang="en-PH" sz="1800" spc="-1" strike="noStrike">
                <a:latin typeface="Lato"/>
              </a:rPr>
              <a:t>Shade </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latin typeface="Lato"/>
              </a:rPr>
              <a:t>To show</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latin typeface="Lato"/>
              </a:rPr>
              <a:t>Each bag has      kilogram of raisins.</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p:txBody>
      </p:sp>
      <p:sp>
        <p:nvSpPr>
          <p:cNvPr id="133" name=""/>
          <p:cNvSpPr/>
          <p:nvPr/>
        </p:nvSpPr>
        <p:spPr>
          <a:xfrm>
            <a:off x="-1377720" y="983160"/>
            <a:ext cx="5511960" cy="22510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p:txBody>
      </p:sp>
      <p:pic>
        <p:nvPicPr>
          <p:cNvPr id="134" name="" descr=""/>
          <p:cNvPicPr/>
          <p:nvPr/>
        </p:nvPicPr>
        <p:blipFill>
          <a:blip r:embed="rId1"/>
          <a:stretch/>
        </p:blipFill>
        <p:spPr>
          <a:xfrm>
            <a:off x="2880000" y="2103840"/>
            <a:ext cx="5763600" cy="415800"/>
          </a:xfrm>
          <a:prstGeom prst="rect">
            <a:avLst/>
          </a:prstGeom>
          <a:ln w="0">
            <a:noFill/>
          </a:ln>
        </p:spPr>
      </p:pic>
      <p:pic>
        <p:nvPicPr>
          <p:cNvPr id="135" name="" descr=""/>
          <p:cNvPicPr/>
          <p:nvPr/>
        </p:nvPicPr>
        <p:blipFill>
          <a:blip r:embed="rId2"/>
          <a:stretch/>
        </p:blipFill>
        <p:spPr>
          <a:xfrm>
            <a:off x="1440360" y="2756160"/>
            <a:ext cx="179280" cy="478080"/>
          </a:xfrm>
          <a:prstGeom prst="rect">
            <a:avLst/>
          </a:prstGeom>
          <a:ln w="0">
            <a:noFill/>
          </a:ln>
        </p:spPr>
      </p:pic>
      <p:pic>
        <p:nvPicPr>
          <p:cNvPr id="136" name="" descr=""/>
          <p:cNvPicPr/>
          <p:nvPr/>
        </p:nvPicPr>
        <p:blipFill>
          <a:blip r:embed="rId3"/>
          <a:stretch/>
        </p:blipFill>
        <p:spPr>
          <a:xfrm flipH="1" rot="10800000">
            <a:off x="2700000" y="2803320"/>
            <a:ext cx="6118920" cy="435960"/>
          </a:xfrm>
          <a:prstGeom prst="rect">
            <a:avLst/>
          </a:prstGeom>
          <a:ln w="0">
            <a:noFill/>
          </a:ln>
        </p:spPr>
      </p:pic>
      <p:pic>
        <p:nvPicPr>
          <p:cNvPr id="137" name="" descr=""/>
          <p:cNvPicPr/>
          <p:nvPr/>
        </p:nvPicPr>
        <p:blipFill>
          <a:blip r:embed="rId4"/>
          <a:stretch/>
        </p:blipFill>
        <p:spPr>
          <a:xfrm>
            <a:off x="1512360" y="3600000"/>
            <a:ext cx="466920" cy="455760"/>
          </a:xfrm>
          <a:prstGeom prst="rect">
            <a:avLst/>
          </a:prstGeom>
          <a:ln w="0">
            <a:noFill/>
          </a:ln>
        </p:spPr>
      </p:pic>
      <p:pic>
        <p:nvPicPr>
          <p:cNvPr id="138" name="" descr=""/>
          <p:cNvPicPr/>
          <p:nvPr/>
        </p:nvPicPr>
        <p:blipFill>
          <a:blip r:embed="rId5"/>
          <a:stretch/>
        </p:blipFill>
        <p:spPr>
          <a:xfrm flipH="1" rot="10800000">
            <a:off x="2695680" y="4085640"/>
            <a:ext cx="6303600" cy="413280"/>
          </a:xfrm>
          <a:prstGeom prst="rect">
            <a:avLst/>
          </a:prstGeom>
          <a:ln w="0">
            <a:noFill/>
          </a:ln>
        </p:spPr>
      </p:pic>
      <p:pic>
        <p:nvPicPr>
          <p:cNvPr id="139" name="" descr=""/>
          <p:cNvPicPr/>
          <p:nvPr/>
        </p:nvPicPr>
        <p:blipFill>
          <a:blip r:embed="rId6"/>
          <a:stretch/>
        </p:blipFill>
        <p:spPr>
          <a:xfrm>
            <a:off x="5040000" y="4629600"/>
            <a:ext cx="979920" cy="589680"/>
          </a:xfrm>
          <a:prstGeom prst="rect">
            <a:avLst/>
          </a:prstGeom>
          <a:ln w="0">
            <a:noFill/>
          </a:ln>
        </p:spPr>
      </p:pic>
      <p:pic>
        <p:nvPicPr>
          <p:cNvPr id="140" name="" descr=""/>
          <p:cNvPicPr/>
          <p:nvPr/>
        </p:nvPicPr>
        <p:blipFill>
          <a:blip r:embed="rId7"/>
          <a:stretch/>
        </p:blipFill>
        <p:spPr>
          <a:xfrm>
            <a:off x="1980000" y="5400000"/>
            <a:ext cx="188280" cy="478080"/>
          </a:xfrm>
          <a:prstGeom prst="rect">
            <a:avLst/>
          </a:prstGeom>
          <a:ln w="0">
            <a:noFill/>
          </a:ln>
        </p:spPr>
      </p:pic>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1" name="PlaceHolder 1"/>
          <p:cNvSpPr>
            <a:spLocks noGrp="1"/>
          </p:cNvSpPr>
          <p:nvPr>
            <p:ph/>
          </p:nvPr>
        </p:nvSpPr>
        <p:spPr>
          <a:xfrm>
            <a:off x="540000" y="-180000"/>
            <a:ext cx="10978200" cy="5966280"/>
          </a:xfrm>
          <a:prstGeom prst="rect">
            <a:avLst/>
          </a:prstGeom>
          <a:noFill/>
          <a:ln w="0">
            <a:noFill/>
          </a:ln>
        </p:spPr>
        <p:txBody>
          <a:bodyPr lIns="90000" rIns="90000" tIns="45000" bIns="45000" anchor="t">
            <a:noAutofit/>
          </a:bodyPr>
          <a:p>
            <a:pPr>
              <a:lnSpc>
                <a:spcPct val="100000"/>
              </a:lnSpc>
              <a:buNone/>
            </a:pPr>
            <a:endParaRPr b="0" lang="en-PH" sz="3200" spc="-1" strike="noStrike">
              <a:latin typeface="Arial"/>
            </a:endParaRPr>
          </a:p>
          <a:p>
            <a:pPr>
              <a:lnSpc>
                <a:spcPct val="90000"/>
              </a:lnSpc>
              <a:buNone/>
            </a:pPr>
            <a:endParaRPr b="0" lang="en-PH" sz="3200" spc="-1" strike="noStrike">
              <a:latin typeface="Arial"/>
            </a:endParaRPr>
          </a:p>
          <a:p>
            <a:pPr>
              <a:lnSpc>
                <a:spcPct val="100000"/>
              </a:lnSpc>
              <a:spcBef>
                <a:spcPts val="794"/>
              </a:spcBef>
              <a:buNone/>
            </a:pPr>
            <a:r>
              <a:rPr b="1" lang="en-PH" sz="1800" spc="-1" strike="noStrike">
                <a:latin typeface="Lato"/>
              </a:rPr>
              <a:t>Visualizing Division of Fractions Using Models</a:t>
            </a:r>
            <a:endParaRPr b="0" lang="en-PH" sz="1800" spc="-1" strike="noStrike">
              <a:latin typeface="Arial"/>
            </a:endParaRPr>
          </a:p>
          <a:p>
            <a:pPr>
              <a:lnSpc>
                <a:spcPct val="100000"/>
              </a:lnSpc>
              <a:spcBef>
                <a:spcPts val="794"/>
              </a:spcBef>
              <a:buNone/>
            </a:pPr>
            <a:endParaRPr b="0" lang="en-PH" sz="1800" spc="-1" strike="noStrike">
              <a:latin typeface="Arial"/>
            </a:endParaRPr>
          </a:p>
          <a:p>
            <a:pPr>
              <a:lnSpc>
                <a:spcPct val="100000"/>
              </a:lnSpc>
              <a:spcBef>
                <a:spcPts val="794"/>
              </a:spcBef>
              <a:buNone/>
            </a:pPr>
            <a:r>
              <a:rPr b="1" lang="en-PH" sz="1800" spc="-1" strike="noStrike">
                <a:latin typeface="Lato"/>
              </a:rPr>
              <a:t>Example #3.</a:t>
            </a:r>
            <a:r>
              <a:rPr b="0" lang="en-PH" sz="1800" spc="-1" strike="noStrike">
                <a:latin typeface="Lato"/>
              </a:rPr>
              <a:t> </a:t>
            </a:r>
            <a:endParaRPr b="0" lang="en-PH" sz="1800" spc="-1" strike="noStrike">
              <a:latin typeface="Arial"/>
            </a:endParaRPr>
          </a:p>
          <a:p>
            <a:pPr>
              <a:lnSpc>
                <a:spcPct val="100000"/>
              </a:lnSpc>
              <a:buNone/>
            </a:pPr>
            <a:r>
              <a:rPr b="0" lang="en-PH" sz="1800" spc="-1" strike="noStrike">
                <a:latin typeface="Lato"/>
              </a:rPr>
              <a:t>Santiago has 5/6 ton of scrap metal. He sold it to 10 different clients. How much scrap metal did each client get?</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latin typeface="Lato"/>
              </a:rPr>
              <a:t>Step 1:Draw a bar and cut it into sixth parts.</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latin typeface="Lato"/>
              </a:rPr>
              <a:t>Step 2: Shade </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latin typeface="Lato"/>
              </a:rPr>
              <a:t>To show</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latin typeface="Lato"/>
              </a:rPr>
              <a:t>Each client will receive      ton of scrap metal.</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p:txBody>
      </p:sp>
      <p:sp>
        <p:nvSpPr>
          <p:cNvPr id="142" name=""/>
          <p:cNvSpPr/>
          <p:nvPr/>
        </p:nvSpPr>
        <p:spPr>
          <a:xfrm>
            <a:off x="-1377720" y="983160"/>
            <a:ext cx="5511960" cy="22510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p:txBody>
      </p:sp>
      <p:pic>
        <p:nvPicPr>
          <p:cNvPr id="143" name="" descr=""/>
          <p:cNvPicPr/>
          <p:nvPr/>
        </p:nvPicPr>
        <p:blipFill>
          <a:blip r:embed="rId1"/>
          <a:stretch/>
        </p:blipFill>
        <p:spPr>
          <a:xfrm>
            <a:off x="1795320" y="3016800"/>
            <a:ext cx="7023600" cy="316440"/>
          </a:xfrm>
          <a:prstGeom prst="rect">
            <a:avLst/>
          </a:prstGeom>
          <a:ln w="0">
            <a:noFill/>
          </a:ln>
        </p:spPr>
      </p:pic>
      <p:pic>
        <p:nvPicPr>
          <p:cNvPr id="144" name="" descr=""/>
          <p:cNvPicPr/>
          <p:nvPr/>
        </p:nvPicPr>
        <p:blipFill>
          <a:blip r:embed="rId2"/>
          <a:stretch/>
        </p:blipFill>
        <p:spPr>
          <a:xfrm>
            <a:off x="2160000" y="3420000"/>
            <a:ext cx="177120" cy="478080"/>
          </a:xfrm>
          <a:prstGeom prst="rect">
            <a:avLst/>
          </a:prstGeom>
          <a:ln w="0">
            <a:noFill/>
          </a:ln>
        </p:spPr>
      </p:pic>
      <p:pic>
        <p:nvPicPr>
          <p:cNvPr id="145" name="" descr=""/>
          <p:cNvPicPr/>
          <p:nvPr/>
        </p:nvPicPr>
        <p:blipFill>
          <a:blip r:embed="rId3"/>
          <a:stretch/>
        </p:blipFill>
        <p:spPr>
          <a:xfrm>
            <a:off x="1620000" y="4032720"/>
            <a:ext cx="511560" cy="466920"/>
          </a:xfrm>
          <a:prstGeom prst="rect">
            <a:avLst/>
          </a:prstGeom>
          <a:ln w="0">
            <a:noFill/>
          </a:ln>
        </p:spPr>
      </p:pic>
      <p:pic>
        <p:nvPicPr>
          <p:cNvPr id="146" name="" descr=""/>
          <p:cNvPicPr/>
          <p:nvPr/>
        </p:nvPicPr>
        <p:blipFill>
          <a:blip r:embed="rId4"/>
          <a:stretch/>
        </p:blipFill>
        <p:spPr>
          <a:xfrm>
            <a:off x="3240000" y="4140000"/>
            <a:ext cx="5223600" cy="725400"/>
          </a:xfrm>
          <a:prstGeom prst="rect">
            <a:avLst/>
          </a:prstGeom>
          <a:ln w="0">
            <a:noFill/>
          </a:ln>
        </p:spPr>
      </p:pic>
      <p:pic>
        <p:nvPicPr>
          <p:cNvPr id="147" name="" descr=""/>
          <p:cNvPicPr/>
          <p:nvPr/>
        </p:nvPicPr>
        <p:blipFill>
          <a:blip r:embed="rId5"/>
          <a:stretch/>
        </p:blipFill>
        <p:spPr>
          <a:xfrm>
            <a:off x="5040000" y="4934160"/>
            <a:ext cx="1202760" cy="645480"/>
          </a:xfrm>
          <a:prstGeom prst="rect">
            <a:avLst/>
          </a:prstGeom>
          <a:ln w="0">
            <a:noFill/>
          </a:ln>
        </p:spPr>
      </p:pic>
      <p:pic>
        <p:nvPicPr>
          <p:cNvPr id="148" name="" descr=""/>
          <p:cNvPicPr/>
          <p:nvPr/>
        </p:nvPicPr>
        <p:blipFill>
          <a:blip r:embed="rId6"/>
          <a:stretch/>
        </p:blipFill>
        <p:spPr>
          <a:xfrm>
            <a:off x="3017880" y="5619240"/>
            <a:ext cx="221760" cy="500400"/>
          </a:xfrm>
          <a:prstGeom prst="rect">
            <a:avLst/>
          </a:prstGeom>
          <a:ln w="0">
            <a:noFill/>
          </a:ln>
        </p:spPr>
      </p:pic>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9" name="PlaceHolder 1"/>
          <p:cNvSpPr>
            <a:spLocks noGrp="1"/>
          </p:cNvSpPr>
          <p:nvPr>
            <p:ph/>
          </p:nvPr>
        </p:nvSpPr>
        <p:spPr>
          <a:xfrm>
            <a:off x="720000" y="720000"/>
            <a:ext cx="10438200" cy="6298200"/>
          </a:xfrm>
          <a:prstGeom prst="rect">
            <a:avLst/>
          </a:prstGeom>
          <a:noFill/>
          <a:ln w="0">
            <a:noFill/>
          </a:ln>
        </p:spPr>
        <p:txBody>
          <a:bodyPr lIns="90000" rIns="90000" tIns="45000" bIns="45000" anchor="t">
            <a:noAutofit/>
          </a:bodyPr>
          <a:p>
            <a:pPr>
              <a:lnSpc>
                <a:spcPct val="100000"/>
              </a:lnSpc>
              <a:buNone/>
            </a:pPr>
            <a:endParaRPr b="0" lang="en-PH" sz="3200" spc="-1" strike="noStrike">
              <a:latin typeface="Arial"/>
            </a:endParaRPr>
          </a:p>
          <a:p>
            <a:pPr>
              <a:lnSpc>
                <a:spcPct val="90000"/>
              </a:lnSpc>
              <a:buNone/>
            </a:pPr>
            <a:r>
              <a:rPr b="1" lang="en-PH" sz="1800" spc="-1" strike="noStrike">
                <a:latin typeface="Lato"/>
              </a:rPr>
              <a:t>Visualizing Division of Fractions Using Models</a:t>
            </a:r>
            <a:endParaRPr b="0" lang="en-PH" sz="1800" spc="-1" strike="noStrike">
              <a:latin typeface="Arial"/>
            </a:endParaRPr>
          </a:p>
          <a:p>
            <a:pPr>
              <a:lnSpc>
                <a:spcPct val="90000"/>
              </a:lnSpc>
              <a:buNone/>
            </a:pPr>
            <a:endParaRPr b="0" lang="en-PH" sz="1800" spc="-1" strike="noStrike">
              <a:latin typeface="Arial"/>
            </a:endParaRPr>
          </a:p>
          <a:p>
            <a:pPr>
              <a:lnSpc>
                <a:spcPct val="100000"/>
              </a:lnSpc>
              <a:buNone/>
            </a:pPr>
            <a:endParaRPr b="0" lang="en-PH" sz="1800" spc="-1" strike="noStrike">
              <a:latin typeface="Arial"/>
            </a:endParaRPr>
          </a:p>
          <a:p>
            <a:pPr algn="just">
              <a:lnSpc>
                <a:spcPct val="100000"/>
              </a:lnSpc>
              <a:spcBef>
                <a:spcPts val="794"/>
              </a:spcBef>
              <a:buNone/>
            </a:pPr>
            <a:r>
              <a:rPr b="1" lang="en-PH" sz="1800" spc="-1" strike="noStrike">
                <a:latin typeface="Lato"/>
              </a:rPr>
              <a:t>I.</a:t>
            </a:r>
            <a:r>
              <a:rPr b="0" lang="en-PH" sz="1800" spc="-1" strike="noStrike">
                <a:latin typeface="Lato"/>
              </a:rPr>
              <a:t> Fraction bars is a visual representation of fractions in carrying out operations of fractions.</a:t>
            </a:r>
            <a:endParaRPr b="0" lang="en-PH" sz="1800" spc="-1" strike="noStrike">
              <a:latin typeface="Arial"/>
            </a:endParaRPr>
          </a:p>
          <a:p>
            <a:pPr algn="just">
              <a:lnSpc>
                <a:spcPct val="100000"/>
              </a:lnSpc>
              <a:spcBef>
                <a:spcPts val="794"/>
              </a:spcBef>
              <a:buNone/>
            </a:pPr>
            <a:r>
              <a:rPr b="1" lang="en-PH" sz="1800" spc="-1" strike="noStrike">
                <a:latin typeface="Lato"/>
              </a:rPr>
              <a:t>II.</a:t>
            </a:r>
            <a:r>
              <a:rPr b="0" lang="en-PH" sz="1800" spc="-1" strike="noStrike">
                <a:latin typeface="Lato"/>
              </a:rPr>
              <a:t> In creating a visual model of a fraction or fraction bars, first, draw a bar containing the number of parts the whole was divided into. Second, shade the part given in the problem. Then, divide again the fraction bars in the opposite direction and shade the given fraction. Lastly, find the common shaded part of the fractions. The common shaded part is the answer to the problem.</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gn="just">
              <a:lnSpc>
                <a:spcPct val="100000"/>
              </a:lnSpc>
              <a:spcBef>
                <a:spcPts val="794"/>
              </a:spcBef>
              <a:buNone/>
            </a:pPr>
            <a:r>
              <a:rPr b="0" lang="en-PH" sz="1800" spc="-1" strike="noStrike">
                <a:latin typeface="Lato"/>
              </a:rPr>
              <a:t> </a:t>
            </a:r>
            <a:endParaRPr b="0" lang="en-PH" sz="1800" spc="-1" strike="noStrike">
              <a:latin typeface="Arial"/>
            </a:endParaRPr>
          </a:p>
        </p:txBody>
      </p:sp>
      <p:sp>
        <p:nvSpPr>
          <p:cNvPr id="150" name=""/>
          <p:cNvSpPr/>
          <p:nvPr/>
        </p:nvSpPr>
        <p:spPr>
          <a:xfrm>
            <a:off x="-1377720" y="983160"/>
            <a:ext cx="5511960" cy="22510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505</TotalTime>
  <Application>LibreOffice/7.2.5.2$MacOSX_X86_64 LibreOffice_project/499f9727c189e6ef3471021d6132d4c694f357e5</Application>
  <AppVersion>15.0000</AppVersion>
  <Words>71</Words>
  <Paragraphs>6</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2019-04-16T02:10:14Z</dcterms:created>
  <dc:creator>Microsoft Office User</dc:creator>
  <dc:description/>
  <dc:language>en-PH</dc:language>
  <cp:lastModifiedBy/>
  <dcterms:modified xsi:type="dcterms:W3CDTF">2023-04-04T11:04:55Z</dcterms:modified>
  <cp:revision>53</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i4>7</vt:i4>
  </property>
</Properties>
</file>