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8360" cy="68342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5240" cy="27752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0680" cy="38386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0680" cy="360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8360" cy="6112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6800" cy="9468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0880" cy="10108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8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9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2680" cy="33609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755800"/>
            <a:ext cx="827676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Maganda ang Bayan Ko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(Magagalang na Pananalita sa Paghingi ng Pahintulot)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360000" y="1120320"/>
            <a:ext cx="11339640" cy="2087640"/>
          </a:xfrm>
          <a:prstGeom prst="rect">
            <a:avLst/>
          </a:prstGeom>
          <a:solidFill>
            <a:srgbClr val="fff9c4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PH" sz="2800" spc="-1" strike="noStrike">
                <a:latin typeface="Lato"/>
              </a:rPr>
              <a:t>Isulat kung ano ang salitang-ugat sa sumusunod na mga salita.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en-PH" sz="2800" spc="-1" strike="noStrike">
                <a:latin typeface="Lato"/>
              </a:rPr>
              <a:t>Tingnan ang halimbawa.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en-PH" sz="2800" spc="-1" strike="noStrike">
                <a:latin typeface="Lato"/>
              </a:rPr>
              <a:t>pumasok </a:t>
            </a:r>
            <a:r>
              <a:rPr b="1" lang="en-PH" sz="2800" spc="-1" strike="noStrike">
                <a:latin typeface="Lato"/>
              </a:rPr>
              <a:t>	</a:t>
            </a:r>
            <a:r>
              <a:rPr b="1" lang="en-PH" sz="2800" spc="-1" strike="noStrike">
                <a:latin typeface="Lato"/>
              </a:rPr>
              <a:t>	</a:t>
            </a:r>
            <a:r>
              <a:rPr b="1" lang="en-PH" sz="2800" spc="-1" strike="noStrike" u="sng">
                <a:uFillTx/>
                <a:latin typeface="Lato"/>
              </a:rPr>
              <a:t>pasok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720000" y="3424320"/>
            <a:ext cx="10439640" cy="2619720"/>
          </a:xfrm>
          <a:prstGeom prst="rect">
            <a:avLst/>
          </a:prstGeom>
          <a:solidFill>
            <a:srgbClr val="fbe9e7"/>
          </a:solidFill>
          <a:ln w="76320">
            <a:solidFill>
              <a:srgbClr val="3f51b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800" spc="-1" strike="noStrike">
                <a:latin typeface="Lato"/>
              </a:rPr>
              <a:t>1. nakapaskil</a:t>
            </a: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_____________________________________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800" spc="-1" strike="noStrike">
                <a:latin typeface="Lato"/>
                <a:ea typeface="PingFang SC"/>
              </a:rPr>
              <a:t>2. pagguhit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_____________________________________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800" spc="-1" strike="noStrike">
                <a:latin typeface="Lato"/>
                <a:ea typeface="PingFang SC"/>
              </a:rPr>
              <a:t>3. nakangiti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_____________________________________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800" spc="-1" strike="noStrike">
                <a:latin typeface="Lato"/>
                <a:ea typeface="PingFang SC"/>
              </a:rPr>
              <a:t>4. mag-aaral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_____________________________________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800" spc="-1" strike="noStrike">
                <a:latin typeface="Lato"/>
                <a:ea typeface="PingFang SC"/>
              </a:rPr>
              <a:t>5. nabasa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	</a:t>
            </a:r>
            <a:r>
              <a:rPr b="0" lang="en-PH" sz="2800" spc="-1" strike="noStrike">
                <a:latin typeface="Lato"/>
                <a:ea typeface="PingFang SC"/>
              </a:rPr>
              <a:t>_____________________________________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360000" y="2160000"/>
            <a:ext cx="11339640" cy="1155960"/>
          </a:xfrm>
          <a:prstGeom prst="rect">
            <a:avLst/>
          </a:prstGeom>
          <a:solidFill>
            <a:srgbClr val="e0f2f1"/>
          </a:solidFill>
          <a:ln w="76320">
            <a:solidFill>
              <a:srgbClr val="651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PH" sz="3600" spc="-1" strike="noStrike">
                <a:latin typeface="Lato"/>
              </a:rPr>
              <a:t>Magagalang na Pananalita sa Paghingi ng Pahintulot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360000" y="1843560"/>
            <a:ext cx="11339640" cy="3272400"/>
          </a:xfrm>
          <a:prstGeom prst="rect">
            <a:avLst/>
          </a:prstGeom>
          <a:solidFill>
            <a:srgbClr val="f8bbd0"/>
          </a:solidFill>
          <a:ln w="76320">
            <a:solidFill>
              <a:srgbClr val="31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Pansinin ang sumusunod na mga pangungusap.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	</a:t>
            </a:r>
            <a:r>
              <a:rPr b="0" lang="en-PH" sz="3200" spc="-1" strike="noStrike">
                <a:latin typeface="Lato"/>
              </a:rPr>
              <a:t>“</a:t>
            </a:r>
            <a:r>
              <a:rPr b="0" lang="en-PH" sz="3200" spc="-1" strike="noStrike">
                <a:latin typeface="Lato"/>
              </a:rPr>
              <a:t>Maaari po ba akong sumali?”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	</a:t>
            </a:r>
            <a:r>
              <a:rPr b="0" lang="en-PH" sz="3200" spc="-1" strike="noStrike">
                <a:latin typeface="Lato"/>
              </a:rPr>
              <a:t>“</a:t>
            </a:r>
            <a:r>
              <a:rPr b="0" lang="en-PH" sz="3200" spc="-1" strike="noStrike">
                <a:latin typeface="Lato"/>
              </a:rPr>
              <a:t>Puwede po ba ninyo akong ibili ng mga gamit para sa pagguhit at pagpinta?”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360000" y="1843560"/>
            <a:ext cx="11339640" cy="3196080"/>
          </a:xfrm>
          <a:prstGeom prst="rect">
            <a:avLst/>
          </a:prstGeom>
          <a:solidFill>
            <a:srgbClr val="f8bbd0"/>
          </a:solidFill>
          <a:ln w="76320">
            <a:solidFill>
              <a:srgbClr val="31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	</a:t>
            </a:r>
            <a:r>
              <a:rPr b="0" lang="en-PH" sz="3200" spc="-1" strike="noStrike">
                <a:latin typeface="Lato"/>
              </a:rPr>
              <a:t>Ang mga ito ay halimbawa ng mga pangungusap na ginagamit upang humingi ng pahintulot. Mahalagang gumamit ng magagalang na pananalita sapagkat nagpapakita ito ng paggalang sa kausap. 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720000" y="1652040"/>
            <a:ext cx="10259640" cy="3823920"/>
          </a:xfrm>
          <a:prstGeom prst="rect">
            <a:avLst/>
          </a:prstGeom>
          <a:solidFill>
            <a:srgbClr val="f8bbd0"/>
          </a:solidFill>
          <a:ln w="76320">
            <a:solidFill>
              <a:srgbClr val="31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“</a:t>
            </a:r>
            <a:r>
              <a:rPr b="0" lang="en-PH" sz="3200" spc="-1" strike="noStrike">
                <a:latin typeface="Lato"/>
              </a:rPr>
              <a:t>Maaari po ba…”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“</a:t>
            </a:r>
            <a:r>
              <a:rPr b="0" lang="en-PH" sz="3200" spc="-1" strike="noStrike">
                <a:latin typeface="Lato"/>
              </a:rPr>
              <a:t>Pahiram po…”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“</a:t>
            </a:r>
            <a:r>
              <a:rPr b="0" lang="en-PH" sz="3200" spc="-1" strike="noStrike">
                <a:latin typeface="Lato"/>
              </a:rPr>
              <a:t>Makikiraan po…”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“</a:t>
            </a:r>
            <a:r>
              <a:rPr b="0" lang="en-PH" sz="3200" spc="-1" strike="noStrike">
                <a:latin typeface="Lato"/>
              </a:rPr>
              <a:t>Puwede po bang…”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“</a:t>
            </a:r>
            <a:r>
              <a:rPr b="0" lang="en-PH" sz="3200" spc="-1" strike="noStrike">
                <a:latin typeface="Lato"/>
              </a:rPr>
              <a:t>Kung maaari po sana…”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648000" y="2192040"/>
            <a:ext cx="10799640" cy="2023920"/>
          </a:xfrm>
          <a:prstGeom prst="rect">
            <a:avLst/>
          </a:prstGeom>
          <a:solidFill>
            <a:srgbClr val="f8bbd0"/>
          </a:solidFill>
          <a:ln w="76320">
            <a:solidFill>
              <a:srgbClr val="31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3200" spc="-1" strike="noStrike">
                <a:latin typeface="Lato"/>
              </a:rPr>
              <a:t>	</a:t>
            </a:r>
            <a:r>
              <a:rPr b="0" lang="en-PH" sz="3200" spc="-1" strike="noStrike">
                <a:latin typeface="Lato"/>
              </a:rPr>
              <a:t>Sa pamamagitan ng mga ito, lalo mo pang ipinakikilala ang magandang katangian ng mga Pilipino.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540000" y="2192040"/>
            <a:ext cx="10799640" cy="2023920"/>
          </a:xfrm>
          <a:prstGeom prst="rect">
            <a:avLst/>
          </a:prstGeom>
          <a:solidFill>
            <a:srgbClr val="ffc400"/>
          </a:solidFill>
          <a:ln w="76320">
            <a:solidFill>
              <a:srgbClr val="9c27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3200" spc="-1" strike="noStrike">
                <a:latin typeface="Lato"/>
              </a:rPr>
              <a:t>Panuto: </a:t>
            </a:r>
            <a:r>
              <a:rPr b="0" lang="en-PH" sz="3200" spc="-1" strike="noStrike">
                <a:latin typeface="Lato"/>
              </a:rPr>
              <a:t>Gumamit ng magagalang na salita sa paghingi ng pahintulot. Lagyan ng tsek (✓) ang iyong sagot.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576000" y="1440000"/>
            <a:ext cx="10943640" cy="4038480"/>
          </a:xfrm>
          <a:prstGeom prst="rect">
            <a:avLst/>
          </a:prstGeom>
          <a:solidFill>
            <a:srgbClr val="f1f8e9"/>
          </a:solidFill>
          <a:ln w="76320">
            <a:solidFill>
              <a:srgbClr val="9c27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1. Gusto mong sumama sa gaganaping lakbay-aral ng inyong klase.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Paano ka magpapaalam sa iyong mga magulang?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___ a. Sasama ako sa lakbay-aral ng aming klase.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___ b. Maaari po ba akong sumama sa lakbay-aral ng aming klase?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___ c. Dapat kayong pumayag na sumama ako sa lakbay-aral ng aming klase.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648000" y="1224000"/>
            <a:ext cx="10943640" cy="4485600"/>
          </a:xfrm>
          <a:prstGeom prst="rect">
            <a:avLst/>
          </a:prstGeom>
          <a:solidFill>
            <a:srgbClr val="f1f8e9"/>
          </a:solidFill>
          <a:ln w="76320">
            <a:solidFill>
              <a:srgbClr val="9c27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700" spc="-1" strike="noStrike">
                <a:latin typeface="Lato"/>
              </a:rPr>
              <a:t>2. Kaarawan ng kaibigan mong si Ishi. Gaganapin ang isang </a:t>
            </a:r>
            <a:r>
              <a:rPr b="0" i="1" lang="en-PH" sz="2700" spc="-1" strike="noStrike">
                <a:latin typeface="Lato"/>
              </a:rPr>
              <a:t>swimming party</a:t>
            </a:r>
            <a:r>
              <a:rPr b="0" lang="en-PH" sz="2700" spc="-1" strike="noStrike">
                <a:latin typeface="Lato"/>
              </a:rPr>
              <a:t> para sa kaniya. Paano ka magpapaalam na gusto mong pumunta?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700" spc="-1" strike="noStrike">
                <a:latin typeface="Lato"/>
              </a:rPr>
              <a:t>___ a. Kaibigan ko po si Ishi kaya dapat akong pumunta sa </a:t>
            </a:r>
            <a:r>
              <a:rPr b="0" i="1" lang="en-PH" sz="2700" spc="-1" strike="noStrike">
                <a:latin typeface="Lato"/>
              </a:rPr>
              <a:t>swimming party</a:t>
            </a:r>
            <a:r>
              <a:rPr b="0" lang="en-PH" sz="2700" spc="-1" strike="noStrike">
                <a:latin typeface="Lato"/>
              </a:rPr>
              <a:t>.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700" spc="-1" strike="noStrike">
                <a:latin typeface="Lato"/>
              </a:rPr>
              <a:t>___ b. Magagalit si Ishi kaya payagan na ninyo ako.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700" spc="-1" strike="noStrike">
                <a:latin typeface="Lato"/>
              </a:rPr>
              <a:t>___ c. Kaibigan ko po si Ishi, puwede po ba akong dumalo sa </a:t>
            </a:r>
            <a:r>
              <a:rPr b="0" i="1" lang="en-PH" sz="2700" spc="-1" strike="noStrike">
                <a:latin typeface="Lato"/>
              </a:rPr>
              <a:t>swimming party</a:t>
            </a:r>
            <a:r>
              <a:rPr b="0" lang="en-PH" sz="2700" spc="-1" strike="noStrike">
                <a:latin typeface="Lato"/>
              </a:rPr>
              <a:t> niya?</a:t>
            </a:r>
            <a:endParaRPr b="0" lang="en-PH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576000" y="1440000"/>
            <a:ext cx="10943640" cy="4038480"/>
          </a:xfrm>
          <a:prstGeom prst="rect">
            <a:avLst/>
          </a:prstGeom>
          <a:solidFill>
            <a:srgbClr val="f1f8e9"/>
          </a:solidFill>
          <a:ln w="76320">
            <a:solidFill>
              <a:srgbClr val="9c27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3. Nais mong hiramin ang pantasa ng iyong katabi. Paano mo ito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sasabihin sa kaniya?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___ a. Maaari ko bang hiramin ang pantasa mo?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___ b. Ipahiram mo sa akin ang pantasa mo.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___ c. Hihiramin ko muna ang pantasa mo.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7380000" y="2520000"/>
            <a:ext cx="4319640" cy="1079640"/>
          </a:xfrm>
          <a:prstGeom prst="rect">
            <a:avLst/>
          </a:prstGeom>
          <a:solidFill>
            <a:srgbClr val="e8eaf6"/>
          </a:solidFill>
          <a:ln w="76320">
            <a:solidFill>
              <a:srgbClr val="4a148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latin typeface="Arial"/>
              </a:rPr>
              <a:t>Maganda ang Bayan Ko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latin typeface="Arial"/>
              </a:rPr>
              <a:t>May L. Mojica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363960" y="453960"/>
            <a:ext cx="6835680" cy="519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576000" y="1116000"/>
            <a:ext cx="10943640" cy="4921200"/>
          </a:xfrm>
          <a:prstGeom prst="rect">
            <a:avLst/>
          </a:prstGeom>
          <a:solidFill>
            <a:srgbClr val="f1f8e9"/>
          </a:solidFill>
          <a:ln w="76320">
            <a:solidFill>
              <a:srgbClr val="9c27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600" spc="-1" strike="noStrike">
                <a:latin typeface="Lato"/>
              </a:rPr>
              <a:t>4. Nasunugan ng bahay ang isa sa mga kaklase mo. Nais mo siyang bigyan ng damit upang may magamit siya. Paano mo ito sasabihin sa iyong mga magulang?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600" spc="-1" strike="noStrike">
                <a:latin typeface="Lato"/>
              </a:rPr>
              <a:t>___ a. Kung maaari po sana, ibibigay ko sa kaklase kong nasunugan ang ilan sa aking mga damit.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600" spc="-1" strike="noStrike">
                <a:latin typeface="Lato"/>
              </a:rPr>
              <a:t>___ b. Kailangan kong ibigay ang ilan sa aking mga damit sa kaklase kong nasunugan.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600" spc="-1" strike="noStrike">
                <a:latin typeface="Lato"/>
              </a:rPr>
              <a:t>___ c. Ibibigay ko sa kaklase kong nasunugan ang ilan sa aking mga damit.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576000" y="1116000"/>
            <a:ext cx="10943640" cy="4038480"/>
          </a:xfrm>
          <a:prstGeom prst="rect">
            <a:avLst/>
          </a:prstGeom>
          <a:solidFill>
            <a:srgbClr val="f1f8e9"/>
          </a:solidFill>
          <a:ln w="76320">
            <a:solidFill>
              <a:srgbClr val="9c27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600" spc="-1" strike="noStrike">
                <a:latin typeface="Lato"/>
              </a:rPr>
              <a:t>5. Hindi pumapayag ang nanay mo na pumunta ka sa ilog kasama ang iyong mga kaibigan. Ano ang isasagot mo sa kaniya?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600" spc="-1" strike="noStrike">
                <a:latin typeface="Lato"/>
              </a:rPr>
              <a:t>___ a. Sige na po, payagan na ninyo ako. Mag-iingat na lang po ako.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600" spc="-1" strike="noStrike">
                <a:latin typeface="Lato"/>
              </a:rPr>
              <a:t>___ b. Ah, basta, sasama po ako sa kanila sa ilog!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600" spc="-1" strike="noStrike">
                <a:latin typeface="Lato"/>
              </a:rPr>
              <a:t>___ c. Sige po. Sasabihin kong sa susunod na lamang ako sasama sa kanila.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611280" y="1353960"/>
            <a:ext cx="10728360" cy="40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Nang pumasok sa paaralan si Arthur, nabasa niya ang anunsiyo na nakapaskil sa </a:t>
            </a:r>
            <a:r>
              <a:rPr b="0" i="1" lang="en-PH" sz="2800" spc="-1" strike="noStrike">
                <a:latin typeface="Lato"/>
              </a:rPr>
              <a:t>bulletin board</a:t>
            </a:r>
            <a:r>
              <a:rPr b="0" lang="en-PH" sz="2800" spc="-1" strike="noStrike">
                <a:latin typeface="Lato"/>
              </a:rPr>
              <a:t> ng kanilang paaralan.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Nang pumasok siya sa silid-aralan, kinausap niya ang kaniyang guro.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“</a:t>
            </a:r>
            <a:r>
              <a:rPr b="0" lang="en-PH" sz="2800" spc="-1" strike="noStrike">
                <a:latin typeface="Lato"/>
              </a:rPr>
              <a:t>Bb. Palomares, nabasa ko po na may patimpalak ang paaralan sa paggawa ng likhang-sining. Maaari po ba akong sumali?” ang masayang tanong ni Arthur.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611280" y="1353960"/>
            <a:ext cx="10728360" cy="34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“</a:t>
            </a:r>
            <a:r>
              <a:rPr b="0" lang="en-PH" sz="2800" spc="-1" strike="noStrike">
                <a:latin typeface="Lato"/>
              </a:rPr>
              <a:t>Oo Arthur, bukas ito para sa lahat ng antas. Kaya kahit grade 2 ka, maaari kang magpasa ng iyong likhang sining,” ang nakangiting sagot ni Bb. Palomares.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“</a:t>
            </a:r>
            <a:r>
              <a:rPr b="0" lang="en-PH" sz="2800" spc="-1" strike="noStrike">
                <a:latin typeface="Lato"/>
              </a:rPr>
              <a:t>Salamat po.”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Pagdating sa bahay, kinausap ni Arthur ang kaniyang nanay na si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Aling Clarita.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611280" y="1353960"/>
            <a:ext cx="10728360" cy="457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“</a:t>
            </a:r>
            <a:r>
              <a:rPr b="0" lang="en-PH" sz="2800" spc="-1" strike="noStrike">
                <a:latin typeface="Lato"/>
              </a:rPr>
              <a:t>Nanay, may patimpalak po kami sa paaralan para sa paggawa ng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likhang sining tungkol sa magandang Pilipinas. Sasali po ako. Puwede po ba ninyo akong ibili ng mga gamit para sa pagguhit at pagpinta?”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“</a:t>
            </a:r>
            <a:r>
              <a:rPr b="0" lang="en-PH" sz="2800" spc="-1" strike="noStrike">
                <a:latin typeface="Lato"/>
              </a:rPr>
              <a:t>Sige, anak. Ibibili kita. Kayang-kaya mong gawin ‘yun. Basta isipin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mo kung bakit masaya ka na sa Pilipinas ka nakatira at isa kang Pilipino,” ang nakangiting sagot ni Aling Clarita.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“</a:t>
            </a:r>
            <a:r>
              <a:rPr b="0" lang="en-PH" sz="2800" spc="-1" strike="noStrike">
                <a:latin typeface="Lato"/>
              </a:rPr>
              <a:t>Salamat po, Nanay.”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540000" y="720000"/>
            <a:ext cx="5579640" cy="52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Natuwa rin si Arthur nang mamili sila ng kaniyang nanay ng mga gamit para sa patimpalak. Marami siyang napiling gamit para dito.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Masaya siyang umuwi para maumpisahan na ang kaniyang gagawing sining.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6337800" y="1440000"/>
            <a:ext cx="5361840" cy="37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360000" y="1620000"/>
            <a:ext cx="11339640" cy="4008960"/>
          </a:xfrm>
          <a:prstGeom prst="rect">
            <a:avLst/>
          </a:prstGeom>
          <a:solidFill>
            <a:srgbClr val="e0f2f1"/>
          </a:solidFill>
          <a:ln w="76320">
            <a:solidFill>
              <a:srgbClr val="9c27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highlight>
                  <a:srgbClr val="ffff00"/>
                </a:highlight>
                <a:latin typeface="Lato"/>
              </a:rPr>
              <a:t>Panuto: Sagutin ang mga tanong batay sa nabasa.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1. Tungkol saan ang mga nabasang patalastas ni Arthur?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2. Ipaliwanag ang magandang ugali ni Arthur na ipinakita sa binasa?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3. Sa paanong paraan nakatulong kay Arthur ang pagkakaroon ng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25% na diskuwento sa kaniyang mga gamit na binili?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360000" y="1620000"/>
            <a:ext cx="11339640" cy="3752280"/>
          </a:xfrm>
          <a:prstGeom prst="rect">
            <a:avLst/>
          </a:prstGeom>
          <a:solidFill>
            <a:srgbClr val="e0f2f1"/>
          </a:solidFill>
          <a:ln w="76320">
            <a:solidFill>
              <a:srgbClr val="9c27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4. Paano makatutulong kay Arthur ang sinabi ni Aling Clarita na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“</a:t>
            </a:r>
            <a:r>
              <a:rPr b="0" lang="en-PH" sz="2800" spc="-1" strike="noStrike">
                <a:latin typeface="Lato"/>
              </a:rPr>
              <a:t>Basta isipin mo kung bakit masaya ka na sa Pilipinas ka nakatira at isa kang Pilipino”?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5. Bakit mahalaga ang mga patalastas?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684000" y="2083680"/>
            <a:ext cx="10799640" cy="2416320"/>
          </a:xfrm>
          <a:prstGeom prst="rect">
            <a:avLst/>
          </a:prstGeom>
          <a:solidFill>
            <a:srgbClr val="f3e5f5"/>
          </a:solidFill>
          <a:ln w="76320">
            <a:solidFill>
              <a:srgbClr val="31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PH" sz="3000" spc="-1" strike="noStrike">
                <a:latin typeface="Lato"/>
              </a:rPr>
              <a:t>Pagbubuo ng mga bagong salita mula sa salitang-ugat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Ang mga salitang-ugat ay mga salitang walang dagdag na panlapi. 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2023-09-05T16:55:11Z</dcterms:modified>
  <cp:revision>268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