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200" cy="684108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2080" cy="2782080"/>
          </a:xfrm>
          <a:prstGeom prst="rect">
            <a:avLst/>
          </a:prstGeom>
          <a:ln w="0">
            <a:noFill/>
          </a:ln>
        </p:spPr>
      </p:pic>
      <p:sp>
        <p:nvSpPr>
          <p:cNvPr id="2" name="Rectangle 5"/>
          <p:cNvSpPr/>
          <p:nvPr/>
        </p:nvSpPr>
        <p:spPr>
          <a:xfrm>
            <a:off x="3487320" y="1475280"/>
            <a:ext cx="8687520" cy="384552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7520" cy="36720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5200" cy="618120"/>
          </a:xfrm>
          <a:prstGeom prst="rect">
            <a:avLst/>
          </a:prstGeom>
          <a:ln w="0">
            <a:noFill/>
          </a:ln>
        </p:spPr>
      </p:pic>
      <p:sp>
        <p:nvSpPr>
          <p:cNvPr id="43" name="Rectangle 7"/>
          <p:cNvSpPr/>
          <p:nvPr/>
        </p:nvSpPr>
        <p:spPr>
          <a:xfrm>
            <a:off x="10868760" y="0"/>
            <a:ext cx="953640" cy="95364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7720" cy="1017720"/>
          </a:xfrm>
          <a:prstGeom prst="rect">
            <a:avLst/>
          </a:prstGeom>
          <a:ln w="0">
            <a:noFill/>
          </a:ln>
        </p:spPr>
      </p:pic>
      <p:sp>
        <p:nvSpPr>
          <p:cNvPr id="45" name="TextBox 9"/>
          <p:cNvSpPr/>
          <p:nvPr/>
        </p:nvSpPr>
        <p:spPr>
          <a:xfrm>
            <a:off x="185400" y="6362280"/>
            <a:ext cx="4674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6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9520" cy="33678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32000" y="2881080"/>
            <a:ext cx="808344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Understanding Themes and Meanings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
          <p:cNvSpPr/>
          <p:nvPr/>
        </p:nvSpPr>
        <p:spPr>
          <a:xfrm>
            <a:off x="540000" y="373680"/>
            <a:ext cx="9719280" cy="734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Understanding Themes and Meanings</a:t>
            </a:r>
            <a:endParaRPr b="0" lang="en-PH" sz="3600" spc="-1" strike="noStrike">
              <a:latin typeface="Arial"/>
            </a:endParaRPr>
          </a:p>
        </p:txBody>
      </p:sp>
      <p:sp>
        <p:nvSpPr>
          <p:cNvPr id="154" name=""/>
          <p:cNvSpPr/>
          <p:nvPr/>
        </p:nvSpPr>
        <p:spPr>
          <a:xfrm>
            <a:off x="720000" y="1260000"/>
            <a:ext cx="10799280" cy="485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Example:</a:t>
            </a:r>
            <a:endParaRPr b="0" lang="en-PH" sz="1800" spc="-1" strike="noStrike">
              <a:latin typeface="Arial"/>
            </a:endParaRPr>
          </a:p>
        </p:txBody>
      </p:sp>
      <p:sp>
        <p:nvSpPr>
          <p:cNvPr id="155" name=""/>
          <p:cNvSpPr/>
          <p:nvPr/>
        </p:nvSpPr>
        <p:spPr>
          <a:xfrm>
            <a:off x="900000" y="2160000"/>
            <a:ext cx="899280" cy="899280"/>
          </a:xfrm>
          <a:prstGeom prst="rect">
            <a:avLst/>
          </a:prstGeom>
          <a:noFill/>
          <a:ln w="12600">
            <a:solidFill>
              <a:srgbClr val="000000"/>
            </a:solidFill>
            <a:round/>
          </a:ln>
        </p:spPr>
        <p:style>
          <a:lnRef idx="0"/>
          <a:fillRef idx="0"/>
          <a:effectRef idx="0"/>
          <a:fontRef idx="minor"/>
        </p:style>
      </p:sp>
      <p:sp>
        <p:nvSpPr>
          <p:cNvPr id="156" name=""/>
          <p:cNvSpPr/>
          <p:nvPr/>
        </p:nvSpPr>
        <p:spPr>
          <a:xfrm>
            <a:off x="5040000" y="3528000"/>
            <a:ext cx="899280" cy="899280"/>
          </a:xfrm>
          <a:prstGeom prst="rect">
            <a:avLst/>
          </a:prstGeom>
          <a:noFill/>
          <a:ln w="12600">
            <a:solidFill>
              <a:srgbClr val="000000"/>
            </a:solidFill>
            <a:round/>
          </a:ln>
        </p:spPr>
        <p:style>
          <a:lnRef idx="0"/>
          <a:fillRef idx="0"/>
          <a:effectRef idx="0"/>
          <a:fontRef idx="minor"/>
        </p:style>
      </p:sp>
      <p:sp>
        <p:nvSpPr>
          <p:cNvPr id="157" name=""/>
          <p:cNvSpPr/>
          <p:nvPr/>
        </p:nvSpPr>
        <p:spPr>
          <a:xfrm>
            <a:off x="3636000" y="3528000"/>
            <a:ext cx="899280" cy="899280"/>
          </a:xfrm>
          <a:prstGeom prst="rect">
            <a:avLst/>
          </a:prstGeom>
          <a:noFill/>
          <a:ln w="12600">
            <a:solidFill>
              <a:srgbClr val="000000"/>
            </a:solidFill>
            <a:round/>
          </a:ln>
        </p:spPr>
        <p:style>
          <a:lnRef idx="0"/>
          <a:fillRef idx="0"/>
          <a:effectRef idx="0"/>
          <a:fontRef idx="minor"/>
        </p:style>
      </p:sp>
      <p:sp>
        <p:nvSpPr>
          <p:cNvPr id="158" name=""/>
          <p:cNvSpPr/>
          <p:nvPr/>
        </p:nvSpPr>
        <p:spPr>
          <a:xfrm>
            <a:off x="2232000" y="3528000"/>
            <a:ext cx="899280" cy="899280"/>
          </a:xfrm>
          <a:prstGeom prst="rect">
            <a:avLst/>
          </a:prstGeom>
          <a:noFill/>
          <a:ln w="12600">
            <a:solidFill>
              <a:srgbClr val="000000"/>
            </a:solidFill>
            <a:round/>
          </a:ln>
        </p:spPr>
        <p:style>
          <a:lnRef idx="0"/>
          <a:fillRef idx="0"/>
          <a:effectRef idx="0"/>
          <a:fontRef idx="minor"/>
        </p:style>
      </p:sp>
      <p:sp>
        <p:nvSpPr>
          <p:cNvPr id="159" name=""/>
          <p:cNvSpPr/>
          <p:nvPr/>
        </p:nvSpPr>
        <p:spPr>
          <a:xfrm>
            <a:off x="936000" y="3492000"/>
            <a:ext cx="899280" cy="899280"/>
          </a:xfrm>
          <a:prstGeom prst="rect">
            <a:avLst/>
          </a:prstGeom>
          <a:noFill/>
          <a:ln w="12600">
            <a:solidFill>
              <a:srgbClr val="000000"/>
            </a:solidFill>
            <a:round/>
          </a:ln>
        </p:spPr>
        <p:style>
          <a:lnRef idx="0"/>
          <a:fillRef idx="0"/>
          <a:effectRef idx="0"/>
          <a:fontRef idx="minor"/>
        </p:style>
      </p:sp>
      <p:sp>
        <p:nvSpPr>
          <p:cNvPr id="160" name=""/>
          <p:cNvSpPr/>
          <p:nvPr/>
        </p:nvSpPr>
        <p:spPr>
          <a:xfrm>
            <a:off x="4968000" y="2160000"/>
            <a:ext cx="899280" cy="899280"/>
          </a:xfrm>
          <a:prstGeom prst="rect">
            <a:avLst/>
          </a:prstGeom>
          <a:noFill/>
          <a:ln w="12600">
            <a:solidFill>
              <a:srgbClr val="000000"/>
            </a:solidFill>
            <a:round/>
          </a:ln>
        </p:spPr>
        <p:style>
          <a:lnRef idx="0"/>
          <a:fillRef idx="0"/>
          <a:effectRef idx="0"/>
          <a:fontRef idx="minor"/>
        </p:style>
      </p:sp>
      <p:sp>
        <p:nvSpPr>
          <p:cNvPr id="161" name=""/>
          <p:cNvSpPr/>
          <p:nvPr/>
        </p:nvSpPr>
        <p:spPr>
          <a:xfrm>
            <a:off x="3613680" y="2178360"/>
            <a:ext cx="899280" cy="899280"/>
          </a:xfrm>
          <a:prstGeom prst="rect">
            <a:avLst/>
          </a:prstGeom>
          <a:noFill/>
          <a:ln w="12600">
            <a:solidFill>
              <a:srgbClr val="000000"/>
            </a:solidFill>
            <a:round/>
          </a:ln>
        </p:spPr>
        <p:style>
          <a:lnRef idx="0"/>
          <a:fillRef idx="0"/>
          <a:effectRef idx="0"/>
          <a:fontRef idx="minor"/>
        </p:style>
      </p:sp>
      <p:sp>
        <p:nvSpPr>
          <p:cNvPr id="162" name=""/>
          <p:cNvSpPr/>
          <p:nvPr/>
        </p:nvSpPr>
        <p:spPr>
          <a:xfrm>
            <a:off x="2268000" y="2160000"/>
            <a:ext cx="899280" cy="899280"/>
          </a:xfrm>
          <a:prstGeom prst="rect">
            <a:avLst/>
          </a:prstGeom>
          <a:noFill/>
          <a:ln w="12600">
            <a:solidFill>
              <a:srgbClr val="000000"/>
            </a:solidFill>
            <a:round/>
          </a:ln>
        </p:spPr>
        <p:style>
          <a:lnRef idx="0"/>
          <a:fillRef idx="0"/>
          <a:effectRef idx="0"/>
          <a:fontRef idx="minor"/>
        </p:style>
      </p:sp>
      <p:sp>
        <p:nvSpPr>
          <p:cNvPr id="163" name=""/>
          <p:cNvSpPr/>
          <p:nvPr/>
        </p:nvSpPr>
        <p:spPr>
          <a:xfrm>
            <a:off x="1836000" y="2520000"/>
            <a:ext cx="395280" cy="179280"/>
          </a:xfrm>
          <a:custGeom>
            <a:avLst/>
            <a:gdLst/>
            <a:ahLst/>
            <a:rect l="l" t="t" r="r" b="b"/>
            <a:pathLst>
              <a:path w="1102" h="502">
                <a:moveTo>
                  <a:pt x="0" y="125"/>
                </a:moveTo>
                <a:lnTo>
                  <a:pt x="825" y="125"/>
                </a:lnTo>
                <a:lnTo>
                  <a:pt x="825" y="0"/>
                </a:lnTo>
                <a:lnTo>
                  <a:pt x="1101" y="250"/>
                </a:lnTo>
                <a:lnTo>
                  <a:pt x="825" y="501"/>
                </a:lnTo>
                <a:lnTo>
                  <a:pt x="825" y="375"/>
                </a:lnTo>
                <a:lnTo>
                  <a:pt x="0" y="375"/>
                </a:lnTo>
                <a:lnTo>
                  <a:pt x="0" y="125"/>
                </a:lnTo>
              </a:path>
            </a:pathLst>
          </a:custGeom>
          <a:solidFill>
            <a:srgbClr val="000000"/>
          </a:solidFill>
          <a:ln w="0">
            <a:solidFill>
              <a:srgbClr val="000000"/>
            </a:solidFill>
          </a:ln>
        </p:spPr>
        <p:style>
          <a:lnRef idx="0"/>
          <a:fillRef idx="0"/>
          <a:effectRef idx="0"/>
          <a:fontRef idx="minor"/>
        </p:style>
      </p:sp>
      <p:sp>
        <p:nvSpPr>
          <p:cNvPr id="164" name=""/>
          <p:cNvSpPr/>
          <p:nvPr/>
        </p:nvSpPr>
        <p:spPr>
          <a:xfrm>
            <a:off x="4572360" y="2520360"/>
            <a:ext cx="395280" cy="179280"/>
          </a:xfrm>
          <a:custGeom>
            <a:avLst/>
            <a:gdLst/>
            <a:ahLst/>
            <a:rect l="l" t="t" r="r" b="b"/>
            <a:pathLst>
              <a:path w="1102" h="502">
                <a:moveTo>
                  <a:pt x="0" y="125"/>
                </a:moveTo>
                <a:lnTo>
                  <a:pt x="825" y="125"/>
                </a:lnTo>
                <a:lnTo>
                  <a:pt x="825" y="0"/>
                </a:lnTo>
                <a:lnTo>
                  <a:pt x="1101" y="250"/>
                </a:lnTo>
                <a:lnTo>
                  <a:pt x="825" y="501"/>
                </a:lnTo>
                <a:lnTo>
                  <a:pt x="825" y="375"/>
                </a:lnTo>
                <a:lnTo>
                  <a:pt x="0" y="375"/>
                </a:lnTo>
                <a:lnTo>
                  <a:pt x="0" y="125"/>
                </a:lnTo>
              </a:path>
            </a:pathLst>
          </a:custGeom>
          <a:solidFill>
            <a:srgbClr val="000000"/>
          </a:solidFill>
          <a:ln w="0">
            <a:solidFill>
              <a:srgbClr val="3465a4"/>
            </a:solidFill>
          </a:ln>
        </p:spPr>
        <p:style>
          <a:lnRef idx="0"/>
          <a:fillRef idx="0"/>
          <a:effectRef idx="0"/>
          <a:fontRef idx="minor"/>
        </p:style>
      </p:sp>
      <p:sp>
        <p:nvSpPr>
          <p:cNvPr id="165" name=""/>
          <p:cNvSpPr/>
          <p:nvPr/>
        </p:nvSpPr>
        <p:spPr>
          <a:xfrm>
            <a:off x="3168000" y="2520000"/>
            <a:ext cx="395280" cy="179280"/>
          </a:xfrm>
          <a:custGeom>
            <a:avLst/>
            <a:gdLst/>
            <a:ahLst/>
            <a:rect l="l" t="t" r="r" b="b"/>
            <a:pathLst>
              <a:path w="1102" h="502">
                <a:moveTo>
                  <a:pt x="0" y="125"/>
                </a:moveTo>
                <a:lnTo>
                  <a:pt x="825" y="125"/>
                </a:lnTo>
                <a:lnTo>
                  <a:pt x="825" y="0"/>
                </a:lnTo>
                <a:lnTo>
                  <a:pt x="1101" y="250"/>
                </a:lnTo>
                <a:lnTo>
                  <a:pt x="825" y="501"/>
                </a:lnTo>
                <a:lnTo>
                  <a:pt x="825" y="375"/>
                </a:lnTo>
                <a:lnTo>
                  <a:pt x="0" y="375"/>
                </a:lnTo>
                <a:lnTo>
                  <a:pt x="0" y="125"/>
                </a:lnTo>
              </a:path>
            </a:pathLst>
          </a:custGeom>
          <a:solidFill>
            <a:srgbClr val="000000"/>
          </a:solidFill>
          <a:ln w="0">
            <a:solidFill>
              <a:srgbClr val="3465a4"/>
            </a:solidFill>
          </a:ln>
        </p:spPr>
        <p:style>
          <a:lnRef idx="0"/>
          <a:fillRef idx="0"/>
          <a:effectRef idx="0"/>
          <a:fontRef idx="minor"/>
        </p:style>
      </p:sp>
      <p:sp>
        <p:nvSpPr>
          <p:cNvPr id="166" name=""/>
          <p:cNvSpPr/>
          <p:nvPr/>
        </p:nvSpPr>
        <p:spPr>
          <a:xfrm>
            <a:off x="5400000" y="3060000"/>
            <a:ext cx="179280" cy="467280"/>
          </a:xfrm>
          <a:custGeom>
            <a:avLst/>
            <a:gdLst/>
            <a:ahLst/>
            <a:rect l="l" t="t" r="r" b="b"/>
            <a:pathLst>
              <a:path w="502" h="1302">
                <a:moveTo>
                  <a:pt x="125" y="0"/>
                </a:moveTo>
                <a:lnTo>
                  <a:pt x="125" y="975"/>
                </a:lnTo>
                <a:lnTo>
                  <a:pt x="0" y="975"/>
                </a:lnTo>
                <a:lnTo>
                  <a:pt x="250" y="1301"/>
                </a:lnTo>
                <a:lnTo>
                  <a:pt x="501" y="975"/>
                </a:lnTo>
                <a:lnTo>
                  <a:pt x="375" y="975"/>
                </a:lnTo>
                <a:lnTo>
                  <a:pt x="375" y="0"/>
                </a:lnTo>
                <a:lnTo>
                  <a:pt x="125" y="0"/>
                </a:lnTo>
              </a:path>
            </a:pathLst>
          </a:custGeom>
          <a:solidFill>
            <a:srgbClr val="000000"/>
          </a:solidFill>
          <a:ln w="0">
            <a:solidFill>
              <a:srgbClr val="3465a4"/>
            </a:solidFill>
          </a:ln>
        </p:spPr>
        <p:style>
          <a:lnRef idx="0"/>
          <a:fillRef idx="0"/>
          <a:effectRef idx="0"/>
          <a:fontRef idx="minor"/>
        </p:style>
      </p:sp>
      <p:sp>
        <p:nvSpPr>
          <p:cNvPr id="167" name=""/>
          <p:cNvSpPr/>
          <p:nvPr/>
        </p:nvSpPr>
        <p:spPr>
          <a:xfrm>
            <a:off x="4536000" y="3960000"/>
            <a:ext cx="503280" cy="179280"/>
          </a:xfrm>
          <a:custGeom>
            <a:avLst/>
            <a:gdLst/>
            <a:ahLst/>
            <a:rect l="l" t="t" r="r" b="b"/>
            <a:pathLst>
              <a:path w="1401" h="502">
                <a:moveTo>
                  <a:pt x="1400" y="125"/>
                </a:moveTo>
                <a:lnTo>
                  <a:pt x="350" y="125"/>
                </a:lnTo>
                <a:lnTo>
                  <a:pt x="350" y="0"/>
                </a:lnTo>
                <a:lnTo>
                  <a:pt x="0" y="250"/>
                </a:lnTo>
                <a:lnTo>
                  <a:pt x="350" y="501"/>
                </a:lnTo>
                <a:lnTo>
                  <a:pt x="350" y="375"/>
                </a:lnTo>
                <a:lnTo>
                  <a:pt x="1400" y="375"/>
                </a:lnTo>
                <a:lnTo>
                  <a:pt x="1400" y="125"/>
                </a:lnTo>
              </a:path>
            </a:pathLst>
          </a:custGeom>
          <a:solidFill>
            <a:srgbClr val="000000"/>
          </a:solidFill>
          <a:ln w="0">
            <a:solidFill>
              <a:srgbClr val="3465a4"/>
            </a:solidFill>
          </a:ln>
        </p:spPr>
        <p:style>
          <a:lnRef idx="0"/>
          <a:fillRef idx="0"/>
          <a:effectRef idx="0"/>
          <a:fontRef idx="minor"/>
        </p:style>
      </p:sp>
      <p:sp>
        <p:nvSpPr>
          <p:cNvPr id="168" name=""/>
          <p:cNvSpPr/>
          <p:nvPr/>
        </p:nvSpPr>
        <p:spPr>
          <a:xfrm>
            <a:off x="1836000" y="3960360"/>
            <a:ext cx="395280" cy="179280"/>
          </a:xfrm>
          <a:custGeom>
            <a:avLst/>
            <a:gdLst/>
            <a:ahLst/>
            <a:rect l="l" t="t" r="r" b="b"/>
            <a:pathLst>
              <a:path w="1102" h="502">
                <a:moveTo>
                  <a:pt x="1101" y="125"/>
                </a:moveTo>
                <a:lnTo>
                  <a:pt x="275" y="125"/>
                </a:lnTo>
                <a:lnTo>
                  <a:pt x="275" y="0"/>
                </a:lnTo>
                <a:lnTo>
                  <a:pt x="0" y="250"/>
                </a:lnTo>
                <a:lnTo>
                  <a:pt x="275" y="501"/>
                </a:lnTo>
                <a:lnTo>
                  <a:pt x="275" y="375"/>
                </a:lnTo>
                <a:lnTo>
                  <a:pt x="1101" y="375"/>
                </a:lnTo>
                <a:lnTo>
                  <a:pt x="1101" y="125"/>
                </a:lnTo>
              </a:path>
            </a:pathLst>
          </a:custGeom>
          <a:solidFill>
            <a:srgbClr val="000000"/>
          </a:solidFill>
          <a:ln w="0">
            <a:solidFill>
              <a:srgbClr val="3465a4"/>
            </a:solidFill>
          </a:ln>
        </p:spPr>
        <p:style>
          <a:lnRef idx="0"/>
          <a:fillRef idx="0"/>
          <a:effectRef idx="0"/>
          <a:fontRef idx="minor"/>
        </p:style>
      </p:sp>
      <p:sp>
        <p:nvSpPr>
          <p:cNvPr id="169" name=""/>
          <p:cNvSpPr/>
          <p:nvPr/>
        </p:nvSpPr>
        <p:spPr>
          <a:xfrm>
            <a:off x="3132000" y="3960360"/>
            <a:ext cx="503280" cy="179280"/>
          </a:xfrm>
          <a:custGeom>
            <a:avLst/>
            <a:gdLst/>
            <a:ahLst/>
            <a:rect l="l" t="t" r="r" b="b"/>
            <a:pathLst>
              <a:path w="1401" h="502">
                <a:moveTo>
                  <a:pt x="1400" y="125"/>
                </a:moveTo>
                <a:lnTo>
                  <a:pt x="350" y="125"/>
                </a:lnTo>
                <a:lnTo>
                  <a:pt x="350" y="0"/>
                </a:lnTo>
                <a:lnTo>
                  <a:pt x="0" y="250"/>
                </a:lnTo>
                <a:lnTo>
                  <a:pt x="350" y="501"/>
                </a:lnTo>
                <a:lnTo>
                  <a:pt x="350" y="375"/>
                </a:lnTo>
                <a:lnTo>
                  <a:pt x="1400" y="375"/>
                </a:lnTo>
                <a:lnTo>
                  <a:pt x="1400" y="125"/>
                </a:lnTo>
              </a:path>
            </a:pathLst>
          </a:custGeom>
          <a:solidFill>
            <a:srgbClr val="000000"/>
          </a:solidFill>
          <a:ln w="0">
            <a:solidFill>
              <a:srgbClr val="3465a4"/>
            </a:solidFill>
          </a:ln>
        </p:spPr>
        <p:style>
          <a:lnRef idx="0"/>
          <a:fillRef idx="0"/>
          <a:effectRef idx="0"/>
          <a:fontRef idx="minor"/>
        </p:style>
      </p:sp>
      <p:sp>
        <p:nvSpPr>
          <p:cNvPr id="170" name=""/>
          <p:cNvSpPr/>
          <p:nvPr/>
        </p:nvSpPr>
        <p:spPr>
          <a:xfrm>
            <a:off x="1944000" y="4788000"/>
            <a:ext cx="281664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Sequence/Flow Organizer</a:t>
            </a:r>
            <a:endParaRPr b="0" lang="en-PH" sz="1800" spc="-1" strike="noStrike">
              <a:latin typeface="Arial"/>
            </a:endParaRPr>
          </a:p>
        </p:txBody>
      </p:sp>
      <p:pic>
        <p:nvPicPr>
          <p:cNvPr id="171" name="" descr=""/>
          <p:cNvPicPr/>
          <p:nvPr/>
        </p:nvPicPr>
        <p:blipFill>
          <a:blip r:embed="rId1"/>
          <a:stretch/>
        </p:blipFill>
        <p:spPr>
          <a:xfrm>
            <a:off x="7051320" y="1620000"/>
            <a:ext cx="3747960" cy="372456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
          <p:cNvSpPr/>
          <p:nvPr/>
        </p:nvSpPr>
        <p:spPr>
          <a:xfrm>
            <a:off x="540000" y="373680"/>
            <a:ext cx="9719280" cy="734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Understanding Themes and Meanings</a:t>
            </a:r>
            <a:endParaRPr b="0" lang="en-PH" sz="3600" spc="-1" strike="noStrike">
              <a:latin typeface="Arial"/>
            </a:endParaRPr>
          </a:p>
        </p:txBody>
      </p:sp>
      <p:sp>
        <p:nvSpPr>
          <p:cNvPr id="173" name=""/>
          <p:cNvSpPr/>
          <p:nvPr/>
        </p:nvSpPr>
        <p:spPr>
          <a:xfrm>
            <a:off x="576000" y="1044000"/>
            <a:ext cx="11519640" cy="46792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2000" spc="-1" strike="noStrike">
                <a:solidFill>
                  <a:srgbClr val="000000"/>
                </a:solidFill>
                <a:latin typeface="Lato"/>
                <a:ea typeface="DejaVu Sans"/>
              </a:rPr>
              <a:t>Activity:</a:t>
            </a:r>
            <a:r>
              <a:rPr b="0" lang="en-PH" sz="1800" spc="-1" strike="noStrike">
                <a:solidFill>
                  <a:srgbClr val="000000"/>
                </a:solidFill>
                <a:latin typeface="Lato"/>
                <a:ea typeface="DejaVu Sans"/>
              </a:rPr>
              <a:t> Choose the letter of the correct answer.</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1.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poetic style wherein the author normally introduces an idea like an event or an object and uses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sensory images or details rather than giving information.  </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Descriptive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Persuasive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Technique</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2.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To ________ is to amuse the readers or provide enjoyment in reading.</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entertain</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persuade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expose</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3.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To ________ is to convince and to compel the readers to take an action.</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entertain</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persuade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expose</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4.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writing style that is subject-oriented which means that the author tells the readers about a specific topic.</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Expository</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Persuasive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Narrative</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5.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To _______ is to enlighten or provide the readers with information about a topic.</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inform</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expose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narrate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
          <p:cNvSpPr/>
          <p:nvPr/>
        </p:nvSpPr>
        <p:spPr>
          <a:xfrm>
            <a:off x="540000" y="373680"/>
            <a:ext cx="9719280" cy="734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Understanding Themes and Meanings</a:t>
            </a:r>
            <a:endParaRPr b="0" lang="en-PH" sz="3600" spc="-1" strike="noStrike">
              <a:latin typeface="Arial"/>
            </a:endParaRPr>
          </a:p>
        </p:txBody>
      </p:sp>
      <p:sp>
        <p:nvSpPr>
          <p:cNvPr id="175" name=""/>
          <p:cNvSpPr/>
          <p:nvPr/>
        </p:nvSpPr>
        <p:spPr>
          <a:xfrm>
            <a:off x="576000" y="1044000"/>
            <a:ext cx="11519640" cy="46792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2000" spc="-1" strike="noStrike">
                <a:solidFill>
                  <a:srgbClr val="c9211e"/>
                </a:solidFill>
                <a:latin typeface="Lato"/>
                <a:ea typeface="DejaVu Sans"/>
              </a:rPr>
              <a:t>Answer:</a:t>
            </a:r>
            <a:r>
              <a:rPr b="0" lang="en-PH" sz="1800" spc="-1" strike="noStrike">
                <a:solidFill>
                  <a:srgbClr val="000000"/>
                </a:solidFill>
                <a:latin typeface="Lato"/>
                <a:ea typeface="DejaVu Sans"/>
              </a:rPr>
              <a:t> Choose the letter of the correct answer.</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1.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poetic style wherein the author normally introduces an idea like an event or an object and uses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sensory images or details rather than giving information.  </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c9211e"/>
                </a:solidFill>
                <a:latin typeface="Lato"/>
                <a:ea typeface="DejaVu Sans"/>
              </a:rPr>
              <a:t>A</a:t>
            </a:r>
            <a:r>
              <a:rPr b="0" lang="en-PH" sz="1800" spc="-1" strike="noStrike">
                <a:solidFill>
                  <a:srgbClr val="000000"/>
                </a:solidFill>
                <a:latin typeface="Lato"/>
                <a:ea typeface="DejaVu Sans"/>
              </a:rPr>
              <a:t>. Descriptive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Persuasive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Technique</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2.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To ________ is to amuse the readers or provide enjoyment in reading.</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c9211e"/>
                </a:solidFill>
                <a:latin typeface="Lato"/>
                <a:ea typeface="DejaVu Sans"/>
              </a:rPr>
              <a:t>A</a:t>
            </a:r>
            <a:r>
              <a:rPr b="0" lang="en-PH" sz="1800" spc="-1" strike="noStrike">
                <a:solidFill>
                  <a:srgbClr val="000000"/>
                </a:solidFill>
                <a:latin typeface="Lato"/>
                <a:ea typeface="DejaVu Sans"/>
              </a:rPr>
              <a:t>. entertain</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persuade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expose</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3.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To ________ is to convince and to compel the readers to take an action.</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entertain</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c9211e"/>
                </a:solidFill>
                <a:latin typeface="Lato"/>
                <a:ea typeface="DejaVu Sans"/>
              </a:rPr>
              <a:t>B</a:t>
            </a:r>
            <a:r>
              <a:rPr b="0" lang="en-PH" sz="1800" spc="-1" strike="noStrike">
                <a:solidFill>
                  <a:srgbClr val="000000"/>
                </a:solidFill>
                <a:latin typeface="Lato"/>
                <a:ea typeface="DejaVu Sans"/>
              </a:rPr>
              <a:t>. persuade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expose</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4.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writing style that is subject-oriented which means that the author tells the readers about a specific topic.</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c9211e"/>
                </a:solidFill>
                <a:latin typeface="Lato"/>
                <a:ea typeface="DejaVu Sans"/>
              </a:rPr>
              <a:t>A</a:t>
            </a:r>
            <a:r>
              <a:rPr b="0" lang="en-PH" sz="1800" spc="-1" strike="noStrike">
                <a:solidFill>
                  <a:srgbClr val="000000"/>
                </a:solidFill>
                <a:latin typeface="Lato"/>
                <a:ea typeface="DejaVu Sans"/>
              </a:rPr>
              <a:t>. Expository</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Persuasive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Narrative</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5.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To _______ is to enlighten or provide the readers with information about a topic.</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c9211e"/>
                </a:solidFill>
                <a:latin typeface="Lato"/>
                <a:ea typeface="DejaVu Sans"/>
              </a:rPr>
              <a:t>A</a:t>
            </a:r>
            <a:r>
              <a:rPr b="0" lang="en-PH" sz="1800" spc="-1" strike="noStrike">
                <a:solidFill>
                  <a:srgbClr val="000000"/>
                </a:solidFill>
                <a:latin typeface="Lato"/>
                <a:ea typeface="DejaVu Sans"/>
              </a:rPr>
              <a:t>. inform</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expose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narrate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540000" y="373680"/>
            <a:ext cx="9719280" cy="734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Understanding Themes and Meanings</a:t>
            </a:r>
            <a:endParaRPr b="0" lang="en-PH" sz="3600" spc="-1" strike="noStrike">
              <a:latin typeface="Arial"/>
            </a:endParaRPr>
          </a:p>
        </p:txBody>
      </p:sp>
      <p:sp>
        <p:nvSpPr>
          <p:cNvPr id="126" name=""/>
          <p:cNvSpPr/>
          <p:nvPr/>
        </p:nvSpPr>
        <p:spPr>
          <a:xfrm>
            <a:off x="900000" y="1404000"/>
            <a:ext cx="10439280" cy="4800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Tone, Mood, Technique, and Purpose of the Author</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Identifying the author’s tone, mood, technique, and purpose is a big help in understanding</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a text or reading material. The </a:t>
            </a:r>
            <a:r>
              <a:rPr b="1" lang="en-PH" sz="1800" spc="-1" strike="noStrike">
                <a:solidFill>
                  <a:srgbClr val="000000"/>
                </a:solidFill>
                <a:latin typeface="LaTO"/>
                <a:ea typeface="DejaVu Sans"/>
              </a:rPr>
              <a:t>tone</a:t>
            </a:r>
            <a:r>
              <a:rPr b="0" lang="en-PH" sz="1800" spc="-1" strike="noStrike">
                <a:solidFill>
                  <a:srgbClr val="000000"/>
                </a:solidFill>
                <a:latin typeface="LaTO"/>
                <a:ea typeface="DejaVu Sans"/>
              </a:rPr>
              <a:t> is the attitude of the narrator or viewpoint character toward the story events and other characters. This is achieved through the author’s choice of words and the order of the word. For example, serious, playful, ironic, optimistic, etc. The </a:t>
            </a:r>
            <a:r>
              <a:rPr b="1" lang="en-PH" sz="1800" spc="-1" strike="noStrike">
                <a:solidFill>
                  <a:srgbClr val="000000"/>
                </a:solidFill>
                <a:latin typeface="LaTO"/>
                <a:ea typeface="DejaVu Sans"/>
              </a:rPr>
              <a:t>mood</a:t>
            </a:r>
            <a:r>
              <a:rPr b="0" lang="en-PH" sz="1800" spc="-1" strike="noStrike">
                <a:solidFill>
                  <a:srgbClr val="000000"/>
                </a:solidFill>
                <a:latin typeface="LaTO"/>
                <a:ea typeface="DejaVu Sans"/>
              </a:rPr>
              <a:t> is the reader’s feelings while reading the text. It does not directly refer to the reader’s emotions but the atmosphere or the vibe that the reader feels or notices. Some examples of emotions include relaxed, suspenseful, hopeful, oppressive, warm, etc.</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540000" y="373680"/>
            <a:ext cx="9719280" cy="734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Understanding Themes and Meanings</a:t>
            </a:r>
            <a:endParaRPr b="0" lang="en-PH" sz="3600" spc="-1" strike="noStrike">
              <a:latin typeface="Arial"/>
            </a:endParaRPr>
          </a:p>
        </p:txBody>
      </p:sp>
      <p:sp>
        <p:nvSpPr>
          <p:cNvPr id="128" name=""/>
          <p:cNvSpPr/>
          <p:nvPr/>
        </p:nvSpPr>
        <p:spPr>
          <a:xfrm>
            <a:off x="900000" y="1404000"/>
            <a:ext cx="10439280" cy="4862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Tone, Mood, Technique, and Purpose of the Author</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a:t>
            </a:r>
            <a:r>
              <a:rPr b="1" lang="en-PH" sz="1800" spc="-1" strike="noStrike">
                <a:solidFill>
                  <a:srgbClr val="000000"/>
                </a:solidFill>
                <a:latin typeface="LaTO"/>
                <a:ea typeface="DejaVu Sans"/>
              </a:rPr>
              <a:t>technique</a:t>
            </a:r>
            <a:r>
              <a:rPr b="0" lang="en-PH" sz="1800" spc="-1" strike="noStrike">
                <a:solidFill>
                  <a:srgbClr val="000000"/>
                </a:solidFill>
                <a:latin typeface="LaTO"/>
                <a:ea typeface="DejaVu Sans"/>
              </a:rPr>
              <a:t> refers to the author’s style used in writing. There are four basic literary styles used in writing. The expository writing style is subject-oriented which means that the </a:t>
            </a:r>
            <a:r>
              <a:rPr b="0" lang="en-PH" sz="1800" spc="-1" strike="noStrike">
                <a:solidFill>
                  <a:srgbClr val="000000"/>
                </a:solidFill>
                <a:latin typeface="LaTO"/>
                <a:ea typeface="€¾Ð'E1þ"/>
              </a:rPr>
              <a:t>author tells the readers about a specific topic. The </a:t>
            </a:r>
            <a:r>
              <a:rPr b="1" lang="en-PH" sz="1800" spc="-1" strike="noStrike">
                <a:solidFill>
                  <a:srgbClr val="000000"/>
                </a:solidFill>
                <a:latin typeface="LaTO"/>
                <a:ea typeface="€¾Ð'E1þ"/>
              </a:rPr>
              <a:t>descriptive</a:t>
            </a:r>
            <a:r>
              <a:rPr b="0" lang="en-PH" sz="1800" spc="-1" strike="noStrike">
                <a:solidFill>
                  <a:srgbClr val="000000"/>
                </a:solidFill>
                <a:latin typeface="LaTO"/>
                <a:ea typeface="€¾Ð'E1þ"/>
              </a:rPr>
              <a:t> style is poetic wherein the author normally introduces an idea like an event or an object and uses sensory images or details rather than giving information. The </a:t>
            </a:r>
            <a:r>
              <a:rPr b="1" lang="en-PH" sz="1800" spc="-1" strike="noStrike">
                <a:solidFill>
                  <a:srgbClr val="000000"/>
                </a:solidFill>
                <a:latin typeface="LaTO"/>
                <a:ea typeface="€¾Ð'E1þ"/>
              </a:rPr>
              <a:t>persuasive</a:t>
            </a:r>
            <a:r>
              <a:rPr b="0" lang="en-PH" sz="1800" spc="-1" strike="noStrike">
                <a:solidFill>
                  <a:srgbClr val="000000"/>
                </a:solidFill>
                <a:latin typeface="LaTO"/>
                <a:ea typeface="€¾Ð'E1þ"/>
              </a:rPr>
              <a:t> style uses reasons and justifications to persuade and convince the readers about the author’s point of view. The </a:t>
            </a:r>
            <a:r>
              <a:rPr b="1" lang="en-PH" sz="1800" spc="-1" strike="noStrike">
                <a:solidFill>
                  <a:srgbClr val="000000"/>
                </a:solidFill>
                <a:latin typeface="LaTO"/>
                <a:ea typeface="€¾Ð'E1þ"/>
              </a:rPr>
              <a:t>narrative</a:t>
            </a:r>
            <a:r>
              <a:rPr b="0" lang="en-PH" sz="1800" spc="-1" strike="noStrike">
                <a:solidFill>
                  <a:srgbClr val="000000"/>
                </a:solidFill>
                <a:latin typeface="LaTO"/>
                <a:ea typeface="€¾Ð'E1þ"/>
              </a:rPr>
              <a:t> style includes short stories, novels, biographies, and poetry wherein the author is narrating a story.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540000" y="373680"/>
            <a:ext cx="9719280" cy="734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Understanding Themes and Meanings</a:t>
            </a:r>
            <a:endParaRPr b="0" lang="en-PH" sz="3600" spc="-1" strike="noStrike">
              <a:latin typeface="Arial"/>
            </a:endParaRPr>
          </a:p>
        </p:txBody>
      </p:sp>
      <p:sp>
        <p:nvSpPr>
          <p:cNvPr id="130" name=""/>
          <p:cNvSpPr/>
          <p:nvPr/>
        </p:nvSpPr>
        <p:spPr>
          <a:xfrm>
            <a:off x="900000" y="1800000"/>
            <a:ext cx="10799280" cy="467928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850"/>
              </a:spcBef>
              <a:spcAft>
                <a:spcPts val="850"/>
              </a:spcAft>
              <a:buNone/>
            </a:pPr>
            <a:r>
              <a:rPr b="1" lang="en-PH" sz="1800" spc="-1" strike="noStrike">
                <a:solidFill>
                  <a:srgbClr val="000000"/>
                </a:solidFill>
                <a:latin typeface="LaTO"/>
                <a:ea typeface="DejaVu Sans"/>
              </a:rPr>
              <a:t>Tone, Mood, Technique, and Purpose of the Author</a:t>
            </a:r>
            <a:endParaRPr b="0" lang="en-PH" sz="1800" spc="-1" strike="noStrike">
              <a:latin typeface="Arial"/>
              <a:ea typeface="PingFang SC"/>
            </a:endParaRPr>
          </a:p>
          <a:p>
            <a:pPr algn="just">
              <a:lnSpc>
                <a:spcPct val="200000"/>
              </a:lnSpc>
              <a:spcBef>
                <a:spcPts val="850"/>
              </a:spcBef>
              <a:spcAft>
                <a:spcPts val="850"/>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a:t>
            </a:r>
            <a:r>
              <a:rPr b="1" lang="en-PH" sz="1800" spc="-1" strike="noStrike">
                <a:solidFill>
                  <a:srgbClr val="000000"/>
                </a:solidFill>
                <a:latin typeface="LaTO"/>
                <a:ea typeface="DejaVu Sans"/>
              </a:rPr>
              <a:t>purpose</a:t>
            </a:r>
            <a:r>
              <a:rPr b="0" lang="en-PH" sz="1800" spc="-1" strike="noStrike">
                <a:solidFill>
                  <a:srgbClr val="000000"/>
                </a:solidFill>
                <a:latin typeface="LaTO"/>
                <a:ea typeface="DejaVu Sans"/>
              </a:rPr>
              <a:t> refers to the author’s reason for writing. There are three main purposes for writing—to entertain, to inform, and to persuade. To </a:t>
            </a:r>
            <a:r>
              <a:rPr b="1" lang="en-PH" sz="1800" spc="-1" strike="noStrike">
                <a:solidFill>
                  <a:srgbClr val="000000"/>
                </a:solidFill>
                <a:latin typeface="LaTO"/>
                <a:ea typeface="DejaVu Sans"/>
              </a:rPr>
              <a:t>inform</a:t>
            </a:r>
            <a:r>
              <a:rPr b="0" lang="en-PH" sz="1800" spc="-1" strike="noStrike">
                <a:solidFill>
                  <a:srgbClr val="000000"/>
                </a:solidFill>
                <a:latin typeface="LaTO"/>
                <a:ea typeface="DejaVu Sans"/>
              </a:rPr>
              <a:t> is to enlighten or provide the readers with information about a topic. To </a:t>
            </a:r>
            <a:r>
              <a:rPr b="1" lang="en-PH" sz="1800" spc="-1" strike="noStrike">
                <a:solidFill>
                  <a:srgbClr val="000000"/>
                </a:solidFill>
                <a:latin typeface="LaTO"/>
                <a:ea typeface="DejaVu Sans"/>
              </a:rPr>
              <a:t>entertain</a:t>
            </a:r>
            <a:r>
              <a:rPr b="0" lang="en-PH" sz="1800" spc="-1" strike="noStrike">
                <a:solidFill>
                  <a:srgbClr val="000000"/>
                </a:solidFill>
                <a:latin typeface="LaTO"/>
                <a:ea typeface="DejaVu Sans"/>
              </a:rPr>
              <a:t> is to amuse the readers or provide enjoyment in reading. To </a:t>
            </a:r>
            <a:r>
              <a:rPr b="1" lang="en-PH" sz="1800" spc="-1" strike="noStrike">
                <a:solidFill>
                  <a:srgbClr val="000000"/>
                </a:solidFill>
                <a:latin typeface="LaTO"/>
                <a:ea typeface="DejaVu Sans"/>
              </a:rPr>
              <a:t>persuade</a:t>
            </a:r>
            <a:r>
              <a:rPr b="0" lang="en-PH" sz="1800" spc="-1" strike="noStrike">
                <a:solidFill>
                  <a:srgbClr val="000000"/>
                </a:solidFill>
                <a:latin typeface="LaTO"/>
                <a:ea typeface="DejaVu Sans"/>
              </a:rPr>
              <a:t> is to convince and to compel the readers to take an action.</a:t>
            </a:r>
            <a:endParaRPr b="0" lang="en-PH" sz="1800" spc="-1" strike="noStrike">
              <a:latin typeface="Arial"/>
              <a:ea typeface="PingFang SC"/>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540000" y="373680"/>
            <a:ext cx="9719280" cy="734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Understanding Themes and Meanings</a:t>
            </a:r>
            <a:endParaRPr b="0" lang="en-PH" sz="3600" spc="-1" strike="noStrike">
              <a:latin typeface="Arial"/>
            </a:endParaRPr>
          </a:p>
        </p:txBody>
      </p:sp>
      <p:sp>
        <p:nvSpPr>
          <p:cNvPr id="132" name=""/>
          <p:cNvSpPr/>
          <p:nvPr/>
        </p:nvSpPr>
        <p:spPr>
          <a:xfrm>
            <a:off x="540000" y="1044000"/>
            <a:ext cx="11375280" cy="56487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850"/>
              </a:spcBef>
              <a:spcAft>
                <a:spcPts val="850"/>
              </a:spcAft>
              <a:buNone/>
            </a:pPr>
            <a:r>
              <a:rPr b="1" lang="en-PH" sz="1800" spc="-1" strike="noStrike">
                <a:solidFill>
                  <a:srgbClr val="000000"/>
                </a:solidFill>
                <a:latin typeface="LaTO"/>
                <a:ea typeface="DejaVu Sans"/>
              </a:rPr>
              <a:t>Formal Definitions of a Word</a:t>
            </a:r>
            <a:endParaRPr b="0" lang="en-PH" sz="1800" spc="-1" strike="noStrike">
              <a:latin typeface="Arial"/>
              <a:ea typeface="PingFang SC"/>
            </a:endParaRPr>
          </a:p>
          <a:p>
            <a:pPr algn="just">
              <a:lnSpc>
                <a:spcPct val="150000"/>
              </a:lnSpc>
              <a:spcBef>
                <a:spcPts val="850"/>
              </a:spcBef>
              <a:spcAft>
                <a:spcPts val="850"/>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One way to enrich your vocabulary skills is to learn about the formal definitions of words. In some situations, you need to define a concept, an idea, or any term in a writing task because this will be very helpful especially to your audience or the listeners or readers of a paper you are writing. One way of defining a term is through formal definition.</a:t>
            </a:r>
            <a:endParaRPr b="0" lang="en-PH" sz="1800" spc="-1" strike="noStrike">
              <a:latin typeface="Arial"/>
              <a:ea typeface="PingFang SC"/>
            </a:endParaRPr>
          </a:p>
          <a:p>
            <a:pPr algn="just">
              <a:lnSpc>
                <a:spcPct val="150000"/>
              </a:lnSpc>
              <a:spcBef>
                <a:spcPts val="850"/>
              </a:spcBef>
              <a:spcAft>
                <a:spcPts val="850"/>
              </a:spcAft>
              <a:buNone/>
            </a:pPr>
            <a:r>
              <a:rPr b="1" lang="en-PH" sz="1800" spc="-1" strike="noStrike">
                <a:solidFill>
                  <a:srgbClr val="000000"/>
                </a:solidFill>
                <a:latin typeface="LaTO"/>
                <a:ea typeface="€¾Ð'E1þ"/>
              </a:rPr>
              <a:t>	</a:t>
            </a:r>
            <a:r>
              <a:rPr b="1" lang="en-PH" sz="1800" spc="-1" strike="noStrike">
                <a:solidFill>
                  <a:srgbClr val="000000"/>
                </a:solidFill>
                <a:latin typeface="LaTO"/>
                <a:ea typeface="€¾Ð'E1þ"/>
              </a:rPr>
              <a:t>	</a:t>
            </a:r>
            <a:r>
              <a:rPr b="1" lang="en-PH" sz="1800" spc="-1" strike="noStrike">
                <a:solidFill>
                  <a:srgbClr val="000000"/>
                </a:solidFill>
                <a:latin typeface="LaTO"/>
                <a:ea typeface="€¾Ð'E1þ"/>
              </a:rPr>
              <a:t>	</a:t>
            </a:r>
            <a:r>
              <a:rPr b="1" lang="en-PH" sz="1800" spc="-1" strike="noStrike">
                <a:solidFill>
                  <a:srgbClr val="000000"/>
                </a:solidFill>
                <a:latin typeface="LaTO"/>
                <a:ea typeface="€¾Ð'E1þ"/>
              </a:rPr>
              <a:t>Formal definition</a:t>
            </a:r>
            <a:r>
              <a:rPr b="0" lang="en-PH" sz="1800" spc="-1" strike="noStrike">
                <a:solidFill>
                  <a:srgbClr val="000000"/>
                </a:solidFill>
                <a:latin typeface="LaTO"/>
                <a:ea typeface="€¾Ð'E1þ"/>
              </a:rPr>
              <a:t> (or definition by classification) explains a term by giving explanatory examples of its use. Writing </a:t>
            </a:r>
            <a:r>
              <a:rPr b="0" lang="en-PH" sz="1800" spc="-1" strike="noStrike">
                <a:solidFill>
                  <a:srgbClr val="000000"/>
                </a:solidFill>
                <a:latin typeface="LaTO"/>
                <a:ea typeface="€©Ð'E1þ"/>
              </a:rPr>
              <a:t>formal definitions or definition by classification enriches our vocabulary </a:t>
            </a:r>
            <a:r>
              <a:rPr b="0" lang="en-PH" sz="1800" spc="-1" strike="noStrike">
                <a:solidFill>
                  <a:srgbClr val="000000"/>
                </a:solidFill>
                <a:latin typeface="LaTO"/>
                <a:ea typeface="€¾Ð'E1þ"/>
              </a:rPr>
              <a:t>skills. It explains a term by giving explanatory examples of its use. It has three important parts—term, class, and differentiation. A definition by classification contains three parts:</a:t>
            </a:r>
            <a:endParaRPr b="0" lang="en-PH" sz="1800" spc="-1" strike="noStrike">
              <a:latin typeface="Arial"/>
              <a:ea typeface="PingFang SC"/>
            </a:endParaRPr>
          </a:p>
          <a:p>
            <a:pPr algn="just">
              <a:lnSpc>
                <a:spcPct val="150000"/>
              </a:lnSpc>
              <a:spcBef>
                <a:spcPts val="850"/>
              </a:spcBef>
              <a:spcAft>
                <a:spcPts val="850"/>
              </a:spcAft>
              <a:buNone/>
            </a:pPr>
            <a:r>
              <a:rPr b="0" lang="en-PH" sz="1800" spc="-1" strike="noStrike">
                <a:solidFill>
                  <a:srgbClr val="000000"/>
                </a:solidFill>
                <a:latin typeface="LaTO"/>
                <a:ea typeface="€¾Ð'E1þ"/>
              </a:rPr>
              <a:t>1. </a:t>
            </a:r>
            <a:r>
              <a:rPr b="0" lang="en-PH" sz="1800" spc="-1" strike="noStrike">
                <a:solidFill>
                  <a:srgbClr val="000000"/>
                </a:solidFill>
                <a:latin typeface="LaTO"/>
                <a:ea typeface="€¾Ð'E1þ"/>
              </a:rPr>
              <a:t>	</a:t>
            </a:r>
            <a:r>
              <a:rPr b="0" lang="en-PH" sz="1800" spc="-1" strike="noStrike">
                <a:solidFill>
                  <a:srgbClr val="000000"/>
                </a:solidFill>
                <a:latin typeface="LaTO"/>
                <a:ea typeface="€¾Ð'E1þ"/>
              </a:rPr>
              <a:t>First, identify the term to be defined. Sample term: modem</a:t>
            </a:r>
            <a:endParaRPr b="0" lang="en-PH" sz="1800" spc="-1" strike="noStrike">
              <a:latin typeface="Arial"/>
              <a:ea typeface="PingFang SC"/>
            </a:endParaRPr>
          </a:p>
          <a:p>
            <a:pPr algn="just">
              <a:lnSpc>
                <a:spcPct val="150000"/>
              </a:lnSpc>
              <a:spcBef>
                <a:spcPts val="850"/>
              </a:spcBef>
              <a:spcAft>
                <a:spcPts val="850"/>
              </a:spcAft>
              <a:buNone/>
            </a:pPr>
            <a:endParaRPr b="0" lang="en-PH" sz="1800" spc="-1" strike="noStrike">
              <a:latin typeface="Arial"/>
              <a:ea typeface="PingFang SC"/>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540000" y="373680"/>
            <a:ext cx="9719280" cy="734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Understanding Themes and Meanings</a:t>
            </a:r>
            <a:endParaRPr b="0" lang="en-PH" sz="3600" spc="-1" strike="noStrike">
              <a:latin typeface="Arial"/>
            </a:endParaRPr>
          </a:p>
        </p:txBody>
      </p:sp>
      <p:sp>
        <p:nvSpPr>
          <p:cNvPr id="134" name=""/>
          <p:cNvSpPr/>
          <p:nvPr/>
        </p:nvSpPr>
        <p:spPr>
          <a:xfrm>
            <a:off x="720000" y="1260000"/>
            <a:ext cx="10799280" cy="48592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¾Ð'E1þ"/>
              </a:rPr>
              <a:t>2. </a:t>
            </a:r>
            <a:r>
              <a:rPr b="0" lang="en-PH" sz="1800" spc="-1" strike="noStrike">
                <a:solidFill>
                  <a:srgbClr val="000000"/>
                </a:solidFill>
                <a:latin typeface="LaTO"/>
                <a:ea typeface="€¾Ð'E1þ"/>
              </a:rPr>
              <a:t>	</a:t>
            </a:r>
            <a:r>
              <a:rPr b="0" lang="en-PH" sz="1800" spc="-1" strike="noStrike">
                <a:solidFill>
                  <a:srgbClr val="000000"/>
                </a:solidFill>
                <a:latin typeface="LaTO"/>
                <a:ea typeface="€¾Ð'E1þ"/>
              </a:rPr>
              <a:t>Next, to guide the readers in identifying the term, place it in the general class to which the term </a:t>
            </a:r>
            <a:r>
              <a:rPr b="0" lang="en-PH" sz="1800" spc="-1" strike="noStrike">
                <a:solidFill>
                  <a:srgbClr val="000000"/>
                </a:solidFill>
                <a:latin typeface="LaTO"/>
                <a:ea typeface="€¾Ð'E1þ"/>
              </a:rPr>
              <a:t>	</a:t>
            </a:r>
            <a:r>
              <a:rPr b="0" lang="en-PH" sz="1800" spc="-1" strike="noStrike">
                <a:solidFill>
                  <a:srgbClr val="000000"/>
                </a:solidFill>
                <a:latin typeface="LaTO"/>
                <a:ea typeface="€¾Ð'E1þ"/>
              </a:rPr>
              <a:t>	</a:t>
            </a:r>
            <a:r>
              <a:rPr b="0" lang="en-PH" sz="1800" spc="-1" strike="noStrike">
                <a:solidFill>
                  <a:srgbClr val="000000"/>
                </a:solidFill>
                <a:latin typeface="LaTO"/>
                <a:ea typeface="€¾Ð'E1þ"/>
              </a:rPr>
              <a:t>belongs.</a:t>
            </a:r>
            <a:endParaRPr b="0" lang="en-PH" sz="1800" spc="-1" strike="noStrike">
              <a:latin typeface="Arial"/>
            </a:endParaRPr>
          </a:p>
          <a:p>
            <a:pPr>
              <a:lnSpc>
                <a:spcPct val="150000"/>
              </a:lnSpc>
              <a:buNone/>
            </a:pPr>
            <a:r>
              <a:rPr b="0" lang="en-PH" sz="1800" spc="-1" strike="noStrike">
                <a:solidFill>
                  <a:srgbClr val="000000"/>
                </a:solidFill>
                <a:latin typeface="LaTO"/>
                <a:ea typeface="€¾Ð'E1þ"/>
              </a:rPr>
              <a:t>term: modem</a:t>
            </a:r>
            <a:endParaRPr b="0" lang="en-PH" sz="1800" spc="-1" strike="noStrike">
              <a:latin typeface="Arial"/>
            </a:endParaRPr>
          </a:p>
          <a:p>
            <a:pPr>
              <a:lnSpc>
                <a:spcPct val="150000"/>
              </a:lnSpc>
              <a:buNone/>
            </a:pPr>
            <a:r>
              <a:rPr b="0" lang="en-PH" sz="1800" spc="-1" strike="noStrike">
                <a:solidFill>
                  <a:srgbClr val="000000"/>
                </a:solidFill>
                <a:latin typeface="LaTO"/>
                <a:ea typeface="€¾Ð'E1þ"/>
              </a:rPr>
              <a:t>class: device</a:t>
            </a:r>
            <a:endParaRPr b="0" lang="en-PH" sz="1800" spc="-1" strike="noStrike">
              <a:latin typeface="Arial"/>
            </a:endParaRPr>
          </a:p>
          <a:p>
            <a:pPr>
              <a:lnSpc>
                <a:spcPct val="150000"/>
              </a:lnSpc>
              <a:buNone/>
            </a:pPr>
            <a:r>
              <a:rPr b="0" lang="en-PH" sz="1800" spc="-1" strike="noStrike">
                <a:solidFill>
                  <a:srgbClr val="000000"/>
                </a:solidFill>
                <a:latin typeface="LaTO"/>
                <a:ea typeface="€¾Ð'E1þ"/>
              </a:rPr>
              <a:t>3. </a:t>
            </a:r>
            <a:r>
              <a:rPr b="0" lang="en-PH" sz="1800" spc="-1" strike="noStrike">
                <a:solidFill>
                  <a:srgbClr val="000000"/>
                </a:solidFill>
                <a:latin typeface="LaTO"/>
                <a:ea typeface="€¾Ð'E1þ"/>
              </a:rPr>
              <a:t>	</a:t>
            </a:r>
            <a:r>
              <a:rPr b="0" lang="en-PH" sz="1800" spc="-1" strike="noStrike">
                <a:solidFill>
                  <a:srgbClr val="000000"/>
                </a:solidFill>
                <a:latin typeface="LaTO"/>
                <a:ea typeface="€¾Ð'E1þ"/>
              </a:rPr>
              <a:t>Lastly, you need to find the differences of the term from the general class to communicate an exact </a:t>
            </a:r>
            <a:r>
              <a:rPr b="0" lang="en-PH" sz="1800" spc="-1" strike="noStrike">
                <a:solidFill>
                  <a:srgbClr val="000000"/>
                </a:solidFill>
                <a:latin typeface="LaTO"/>
                <a:ea typeface="€¾Ð'E1þ"/>
              </a:rPr>
              <a:t>	</a:t>
            </a:r>
            <a:r>
              <a:rPr b="0" lang="en-PH" sz="1800" spc="-1" strike="noStrike">
                <a:solidFill>
                  <a:srgbClr val="000000"/>
                </a:solidFill>
                <a:latin typeface="LaTO"/>
                <a:ea typeface="€¾Ð'E1þ"/>
              </a:rPr>
              <a:t>meaning of the term.</a:t>
            </a:r>
            <a:endParaRPr b="0" lang="en-PH" sz="1800" spc="-1" strike="noStrike">
              <a:latin typeface="Arial"/>
            </a:endParaRPr>
          </a:p>
        </p:txBody>
      </p:sp>
      <p:graphicFrame>
        <p:nvGraphicFramePr>
          <p:cNvPr id="135" name=""/>
          <p:cNvGraphicFramePr/>
          <p:nvPr/>
        </p:nvGraphicFramePr>
        <p:xfrm>
          <a:off x="884160" y="3951360"/>
          <a:ext cx="10437120" cy="1916280"/>
        </p:xfrm>
        <a:graphic>
          <a:graphicData uri="http://schemas.openxmlformats.org/drawingml/2006/table">
            <a:tbl>
              <a:tblPr/>
              <a:tblGrid>
                <a:gridCol w="2036880"/>
                <a:gridCol w="8400600"/>
              </a:tblGrid>
              <a:tr h="614160">
                <a:tc>
                  <a:txBody>
                    <a:bodyPr lIns="90000" rIns="90000" anchor="ctr">
                      <a:noAutofit/>
                    </a:bodyPr>
                    <a:p>
                      <a:pPr>
                        <a:lnSpc>
                          <a:spcPct val="100000"/>
                        </a:lnSpc>
                        <a:buNone/>
                      </a:pPr>
                      <a:r>
                        <a:rPr b="0" lang="en-PH" sz="1800" spc="-1" strike="noStrike">
                          <a:latin typeface="LaTO"/>
                        </a:rPr>
                        <a:t>Term</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nSpc>
                          <a:spcPct val="100000"/>
                        </a:lnSpc>
                        <a:buNone/>
                      </a:pPr>
                      <a:r>
                        <a:rPr b="0" lang="en-PH" sz="1800" spc="-1" strike="noStrike">
                          <a:latin typeface="LaTO"/>
                        </a:rPr>
                        <a:t>Modem</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683640">
                <a:tc>
                  <a:txBody>
                    <a:bodyPr lIns="90000" rIns="90000" anchor="ctr">
                      <a:noAutofit/>
                    </a:bodyPr>
                    <a:p>
                      <a:pPr>
                        <a:lnSpc>
                          <a:spcPct val="100000"/>
                        </a:lnSpc>
                        <a:buNone/>
                      </a:pPr>
                      <a:r>
                        <a:rPr b="0" lang="en-PH" sz="1800" spc="-1" strike="noStrike">
                          <a:latin typeface="LaTO"/>
                        </a:rPr>
                        <a:t>Class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nSpc>
                          <a:spcPct val="100000"/>
                        </a:lnSpc>
                        <a:buNone/>
                      </a:pPr>
                      <a:r>
                        <a:rPr b="0" lang="en-PH" sz="1800" spc="-1" strike="noStrike">
                          <a:latin typeface="LaTO"/>
                        </a:rPr>
                        <a:t>Device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618840">
                <a:tc>
                  <a:txBody>
                    <a:bodyPr lIns="90000" rIns="90000" anchor="ctr">
                      <a:noAutofit/>
                    </a:bodyPr>
                    <a:p>
                      <a:pPr>
                        <a:lnSpc>
                          <a:spcPct val="100000"/>
                        </a:lnSpc>
                        <a:buNone/>
                      </a:pPr>
                      <a:r>
                        <a:rPr b="0" lang="en-PH" sz="1800" spc="-1" strike="noStrike">
                          <a:latin typeface="LaTO"/>
                        </a:rPr>
                        <a:t>Differentiation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nSpc>
                          <a:spcPct val="100000"/>
                        </a:lnSpc>
                        <a:buNone/>
                      </a:pPr>
                      <a:r>
                        <a:rPr b="0" lang="en-PH" sz="1800" spc="-1" strike="noStrike">
                          <a:latin typeface="LaTO"/>
                        </a:rPr>
                        <a:t>that makes possible the transmission of data to or from a computer via telephone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540000" y="373680"/>
            <a:ext cx="9719280" cy="734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Understanding Themes and Meanings</a:t>
            </a:r>
            <a:endParaRPr b="0" lang="en-PH" sz="3600" spc="-1" strike="noStrike">
              <a:latin typeface="Arial"/>
            </a:endParaRPr>
          </a:p>
        </p:txBody>
      </p:sp>
      <p:sp>
        <p:nvSpPr>
          <p:cNvPr id="137" name=""/>
          <p:cNvSpPr/>
          <p:nvPr/>
        </p:nvSpPr>
        <p:spPr>
          <a:xfrm>
            <a:off x="720000" y="1764000"/>
            <a:ext cx="10799280" cy="413928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1800" spc="-1" strike="noStrike">
                <a:solidFill>
                  <a:srgbClr val="000000"/>
                </a:solidFill>
                <a:latin typeface="LaTO"/>
                <a:ea typeface="DejaVu Sans"/>
              </a:rPr>
              <a:t>4.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Write the following pattern in this way: “A modem is a device that makes the transmission of data to or from a computer via telephone possible.” This definition by classification consists of three parts: term, class, and differentiation. </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the example, the term to be defined is first identified by including it in a general class with which the reader is expected to be familiar. Then, the term is distinguished from other members of that class by stating its difference; thus, specifying a particular meaning for the term in question.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540000" y="373680"/>
            <a:ext cx="9719280" cy="734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Understanding Themes and Meanings</a:t>
            </a:r>
            <a:endParaRPr b="0" lang="en-PH" sz="3600" spc="-1" strike="noStrike">
              <a:latin typeface="Arial"/>
            </a:endParaRPr>
          </a:p>
        </p:txBody>
      </p:sp>
      <p:sp>
        <p:nvSpPr>
          <p:cNvPr id="139" name=""/>
          <p:cNvSpPr/>
          <p:nvPr/>
        </p:nvSpPr>
        <p:spPr>
          <a:xfrm>
            <a:off x="720000" y="1764000"/>
            <a:ext cx="10799280" cy="413928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Advance organizer</a:t>
            </a:r>
            <a:r>
              <a:rPr b="0" lang="en-PH" sz="1800" spc="-1" strike="noStrike">
                <a:solidFill>
                  <a:srgbClr val="000000"/>
                </a:solidFill>
                <a:latin typeface="Lato"/>
                <a:ea typeface="DejaVu Sans"/>
              </a:rPr>
              <a:t> is used to present information so that you can understand and remember the information you are learning better. It is a tool used to introduce the topic of the lesson and to illustrate the relationship between what you are about to learn and the information that you have already learned. Examples of advance organizers are analogy and metaphor , as well as graphic organizer such as Frayer’s model and concept maps.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540000" y="373680"/>
            <a:ext cx="9719280" cy="734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Understanding Themes and Meanings</a:t>
            </a:r>
            <a:endParaRPr b="0" lang="en-PH" sz="3600" spc="-1" strike="noStrike">
              <a:latin typeface="Arial"/>
            </a:endParaRPr>
          </a:p>
        </p:txBody>
      </p:sp>
      <p:sp>
        <p:nvSpPr>
          <p:cNvPr id="141" name=""/>
          <p:cNvSpPr/>
          <p:nvPr/>
        </p:nvSpPr>
        <p:spPr>
          <a:xfrm>
            <a:off x="540000" y="1260000"/>
            <a:ext cx="10799280" cy="485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Example:</a:t>
            </a:r>
            <a:endParaRPr b="0" lang="en-PH" sz="1800" spc="-1" strike="noStrike">
              <a:latin typeface="Arial"/>
            </a:endParaRPr>
          </a:p>
        </p:txBody>
      </p:sp>
      <p:graphicFrame>
        <p:nvGraphicFramePr>
          <p:cNvPr id="142" name=""/>
          <p:cNvGraphicFramePr/>
          <p:nvPr/>
        </p:nvGraphicFramePr>
        <p:xfrm>
          <a:off x="755640" y="1897200"/>
          <a:ext cx="4392360" cy="3682440"/>
        </p:xfrm>
        <a:graphic>
          <a:graphicData uri="http://schemas.openxmlformats.org/drawingml/2006/table">
            <a:tbl>
              <a:tblPr/>
              <a:tblGrid>
                <a:gridCol w="1436400"/>
                <a:gridCol w="1468080"/>
                <a:gridCol w="1488240"/>
              </a:tblGrid>
              <a:tr h="851400">
                <a:tc>
                  <a:txBody>
                    <a:bodyPr lIns="90000" rIns="90000" anchor="b">
                      <a:noAutofit/>
                    </a:bodyPr>
                    <a:p>
                      <a:pPr>
                        <a:lnSpc>
                          <a:spcPct val="100000"/>
                        </a:lnSpc>
                        <a:buNone/>
                      </a:pPr>
                      <a:r>
                        <a:rPr b="0" lang="en-PH" sz="3200" spc="-1" strike="noStrike">
                          <a:latin typeface="LaTO"/>
                        </a:rPr>
                        <a:t> </a:t>
                      </a:r>
                      <a:r>
                        <a:rPr b="0" lang="en-PH" sz="3200" spc="-1" strike="noStrike">
                          <a:latin typeface="LaTO"/>
                        </a:rPr>
                        <a:t>K</a:t>
                      </a:r>
                      <a:endParaRPr b="0" lang="en-PH" sz="3200" spc="-1" strike="noStrike">
                        <a:latin typeface="Arial"/>
                      </a:endParaRPr>
                    </a:p>
                  </a:txBody>
                  <a:tcPr anchor="b"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b">
                      <a:noAutofit/>
                    </a:bodyPr>
                    <a:p>
                      <a:pPr>
                        <a:lnSpc>
                          <a:spcPct val="100000"/>
                        </a:lnSpc>
                        <a:buNone/>
                      </a:pPr>
                      <a:r>
                        <a:rPr b="0" lang="en-PH" sz="3200" spc="-1" strike="noStrike">
                          <a:latin typeface="Arial"/>
                        </a:rPr>
                        <a:t>W</a:t>
                      </a:r>
                      <a:endParaRPr b="0" lang="en-PH" sz="3200" spc="-1" strike="noStrike">
                        <a:latin typeface="Arial"/>
                      </a:endParaRPr>
                    </a:p>
                  </a:txBody>
                  <a:tcPr anchor="b"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b">
                      <a:noAutofit/>
                    </a:bodyPr>
                    <a:p>
                      <a:pPr>
                        <a:lnSpc>
                          <a:spcPct val="100000"/>
                        </a:lnSpc>
                        <a:buNone/>
                      </a:pPr>
                      <a:r>
                        <a:rPr b="0" lang="en-PH" sz="3200" spc="-1" strike="noStrike">
                          <a:latin typeface="Arial"/>
                        </a:rPr>
                        <a:t>L</a:t>
                      </a:r>
                      <a:endParaRPr b="0" lang="en-PH" sz="3200" spc="-1" strike="noStrike">
                        <a:latin typeface="Arial"/>
                      </a:endParaRPr>
                    </a:p>
                  </a:txBody>
                  <a:tcPr anchor="b"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2831400">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
        <p:nvSpPr>
          <p:cNvPr id="143" name=""/>
          <p:cNvSpPr/>
          <p:nvPr/>
        </p:nvSpPr>
        <p:spPr>
          <a:xfrm>
            <a:off x="1152000" y="1944000"/>
            <a:ext cx="841320" cy="7743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1800" spc="-1" strike="noStrike">
                <a:solidFill>
                  <a:srgbClr val="000000"/>
                </a:solidFill>
                <a:latin typeface="Lato"/>
                <a:ea typeface="DejaVu Sans"/>
              </a:rPr>
              <a:t>What I</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now</a:t>
            </a:r>
            <a:endParaRPr b="0" lang="en-PH" sz="1800" spc="-1" strike="noStrike">
              <a:latin typeface="Arial"/>
            </a:endParaRPr>
          </a:p>
        </p:txBody>
      </p:sp>
      <p:sp>
        <p:nvSpPr>
          <p:cNvPr id="144" name=""/>
          <p:cNvSpPr/>
          <p:nvPr/>
        </p:nvSpPr>
        <p:spPr>
          <a:xfrm>
            <a:off x="2585880" y="1969200"/>
            <a:ext cx="905400" cy="7743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1800" spc="-1" strike="noStrike">
                <a:solidFill>
                  <a:srgbClr val="000000"/>
                </a:solidFill>
                <a:latin typeface="Lato"/>
                <a:ea typeface="DejaVu Sans"/>
              </a:rPr>
              <a:t>What I </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ant</a:t>
            </a:r>
            <a:endParaRPr b="0" lang="en-PH" sz="1800" spc="-1" strike="noStrike">
              <a:latin typeface="Arial"/>
            </a:endParaRPr>
          </a:p>
        </p:txBody>
      </p:sp>
      <p:sp>
        <p:nvSpPr>
          <p:cNvPr id="145" name=""/>
          <p:cNvSpPr/>
          <p:nvPr/>
        </p:nvSpPr>
        <p:spPr>
          <a:xfrm>
            <a:off x="3924000" y="1969200"/>
            <a:ext cx="888840" cy="7743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1800" spc="-1" strike="noStrike">
                <a:solidFill>
                  <a:srgbClr val="000000"/>
                </a:solidFill>
                <a:latin typeface="Lato"/>
                <a:ea typeface="DejaVu Sans"/>
              </a:rPr>
              <a:t>What I</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earned</a:t>
            </a:r>
            <a:endParaRPr b="0" lang="en-PH" sz="1800" spc="-1" strike="noStrike">
              <a:latin typeface="Arial"/>
            </a:endParaRPr>
          </a:p>
        </p:txBody>
      </p:sp>
      <p:sp>
        <p:nvSpPr>
          <p:cNvPr id="146" name=""/>
          <p:cNvSpPr/>
          <p:nvPr/>
        </p:nvSpPr>
        <p:spPr>
          <a:xfrm>
            <a:off x="2160000" y="5760000"/>
            <a:ext cx="12970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KWL Chart</a:t>
            </a:r>
            <a:endParaRPr b="0" lang="en-PH" sz="1800" spc="-1" strike="noStrike">
              <a:latin typeface="Arial"/>
            </a:endParaRPr>
          </a:p>
        </p:txBody>
      </p:sp>
      <p:sp>
        <p:nvSpPr>
          <p:cNvPr id="147" name=""/>
          <p:cNvSpPr/>
          <p:nvPr/>
        </p:nvSpPr>
        <p:spPr>
          <a:xfrm>
            <a:off x="5760000" y="2520000"/>
            <a:ext cx="2879280" cy="2987280"/>
          </a:xfrm>
          <a:prstGeom prst="ellipse">
            <a:avLst/>
          </a:prstGeom>
          <a:noFill/>
          <a:ln w="12600">
            <a:solidFill>
              <a:srgbClr val="000000"/>
            </a:solidFill>
            <a:round/>
          </a:ln>
        </p:spPr>
        <p:style>
          <a:lnRef idx="0"/>
          <a:fillRef idx="0"/>
          <a:effectRef idx="0"/>
          <a:fontRef idx="minor"/>
        </p:style>
      </p:sp>
      <p:sp>
        <p:nvSpPr>
          <p:cNvPr id="148" name=""/>
          <p:cNvSpPr/>
          <p:nvPr/>
        </p:nvSpPr>
        <p:spPr>
          <a:xfrm>
            <a:off x="7740000" y="2520000"/>
            <a:ext cx="2880000" cy="2987280"/>
          </a:xfrm>
          <a:prstGeom prst="ellipse">
            <a:avLst/>
          </a:prstGeom>
          <a:noFill/>
          <a:ln w="12600">
            <a:solidFill>
              <a:srgbClr val="000000"/>
            </a:solidFill>
            <a:round/>
          </a:ln>
        </p:spPr>
        <p:style>
          <a:lnRef idx="0"/>
          <a:fillRef idx="0"/>
          <a:effectRef idx="0"/>
          <a:fontRef idx="minor"/>
        </p:style>
      </p:sp>
      <p:sp>
        <p:nvSpPr>
          <p:cNvPr id="149" name=""/>
          <p:cNvSpPr/>
          <p:nvPr/>
        </p:nvSpPr>
        <p:spPr>
          <a:xfrm>
            <a:off x="7020000" y="4142520"/>
            <a:ext cx="539280" cy="53676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r>
              <a:rPr b="0" lang="en-PH" sz="1800" spc="-1" strike="noStrike">
                <a:solidFill>
                  <a:srgbClr val="000000"/>
                </a:solidFill>
                <a:latin typeface="Arial"/>
                <a:ea typeface="DejaVu Sans"/>
              </a:rPr>
              <a:t>A</a:t>
            </a:r>
            <a:endParaRPr b="0" lang="en-PH" sz="1800" spc="-1" strike="noStrike">
              <a:latin typeface="Arial"/>
            </a:endParaRPr>
          </a:p>
        </p:txBody>
      </p:sp>
      <p:sp>
        <p:nvSpPr>
          <p:cNvPr id="150" name=""/>
          <p:cNvSpPr/>
          <p:nvPr/>
        </p:nvSpPr>
        <p:spPr>
          <a:xfrm>
            <a:off x="9000000" y="4140000"/>
            <a:ext cx="359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B</a:t>
            </a:r>
            <a:endParaRPr b="0" lang="en-PH" sz="1800" spc="-1" strike="noStrike">
              <a:latin typeface="Arial"/>
            </a:endParaRPr>
          </a:p>
        </p:txBody>
      </p:sp>
      <p:sp>
        <p:nvSpPr>
          <p:cNvPr id="151" name=""/>
          <p:cNvSpPr/>
          <p:nvPr/>
        </p:nvSpPr>
        <p:spPr>
          <a:xfrm>
            <a:off x="7992000" y="4212000"/>
            <a:ext cx="539280" cy="601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AB</a:t>
            </a:r>
            <a:endParaRPr b="0" lang="en-PH" sz="1800" spc="-1" strike="noStrike">
              <a:latin typeface="Arial"/>
            </a:endParaRPr>
          </a:p>
        </p:txBody>
      </p:sp>
      <p:sp>
        <p:nvSpPr>
          <p:cNvPr id="152" name=""/>
          <p:cNvSpPr/>
          <p:nvPr/>
        </p:nvSpPr>
        <p:spPr>
          <a:xfrm>
            <a:off x="7632000" y="5688000"/>
            <a:ext cx="2447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Venn Diagram</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2849</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2023-07-10T10:09:24Z</dcterms:modified>
  <cp:revision>181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