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11.png" ContentType="image/png"/>
  <Override PartName="/ppt/media/image10.png" ContentType="image/png"/>
  <Override PartName="/ppt/media/image9.png" ContentType="image/png"/>
  <Override PartName="/ppt/media/image13.png" ContentType="image/png"/>
  <Override PartName="/ppt/media/image8.png" ContentType="image/png"/>
  <Override PartName="/ppt/media/image5.png" ContentType="image/png"/>
  <Override PartName="/ppt/media/image7.png" ContentType="image/png"/>
  <Override PartName="/ppt/media/image12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2320" cy="683820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79200" cy="277920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4640" cy="384264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84640" cy="36432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2320" cy="61524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50760" cy="95076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4840" cy="101484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72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03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96640" cy="336492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780000" y="2808000"/>
            <a:ext cx="8080560" cy="13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What Is It, Zach? (Part 2)</a:t>
            </a:r>
            <a:endParaRPr b="0" lang="en-PH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1" lang="en-US" sz="30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(Adjectives for Places and Events)</a:t>
            </a:r>
            <a:endParaRPr b="0" lang="en-PH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"/>
          <p:cNvSpPr/>
          <p:nvPr/>
        </p:nvSpPr>
        <p:spPr>
          <a:xfrm>
            <a:off x="756000" y="432000"/>
            <a:ext cx="9933120" cy="5686200"/>
          </a:xfrm>
          <a:prstGeom prst="rect">
            <a:avLst/>
          </a:prstGeom>
          <a:noFill/>
          <a:ln w="57240">
            <a:solidFill>
              <a:srgbClr val="3465a4"/>
            </a:solidFill>
            <a:prstDash val="lgDash"/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t">
            <a:noAutofit/>
          </a:bodyPr>
          <a:p>
            <a:pPr algn="just">
              <a:lnSpc>
                <a:spcPct val="2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49" name=""/>
          <p:cNvSpPr/>
          <p:nvPr/>
        </p:nvSpPr>
        <p:spPr>
          <a:xfrm>
            <a:off x="974520" y="648000"/>
            <a:ext cx="9642960" cy="503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highlight>
                  <a:srgbClr val="f7d1d5"/>
                </a:highlight>
                <a:latin typeface="Lato"/>
                <a:ea typeface="DejaVu Sans"/>
              </a:rPr>
              <a:t>Writing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1" lang="en-PH" sz="2000" spc="-1" strike="noStrike">
                <a:solidFill>
                  <a:srgbClr val="000000"/>
                </a:solidFill>
                <a:highlight>
                  <a:srgbClr val="f7d1d5"/>
                </a:highlight>
                <a:latin typeface="Lato"/>
                <a:ea typeface="€ž]ëþ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€ž]ëþ"/>
              </a:rPr>
              <a:t>Copy the groups of words in cursive writing. Write the letters neatly and clearly in your paper.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ž]ë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ž]ëþ"/>
              </a:rPr>
              <a:t>1. There was a colorful parade.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ž]ë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ž]ëþ"/>
              </a:rPr>
              <a:t>2. The roads are wide and clean.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ž]ë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ž]ëþ"/>
              </a:rPr>
              <a:t>3. Grandmother’s house is near a river.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ž]ë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ž]ëþ"/>
              </a:rPr>
              <a:t>4. That night, the town was quiet and peaceful.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</p:txBody>
      </p:sp>
      <p:pic>
        <p:nvPicPr>
          <p:cNvPr id="150" name="" descr=""/>
          <p:cNvPicPr/>
          <p:nvPr/>
        </p:nvPicPr>
        <p:blipFill>
          <a:blip r:embed="rId1"/>
          <a:stretch/>
        </p:blipFill>
        <p:spPr>
          <a:xfrm>
            <a:off x="7920000" y="4140000"/>
            <a:ext cx="2578320" cy="1922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936000" y="1260000"/>
            <a:ext cx="7560000" cy="2880000"/>
          </a:xfrm>
          <a:prstGeom prst="rect">
            <a:avLst/>
          </a:prstGeom>
          <a:noFill/>
          <a:ln w="57240">
            <a:solidFill>
              <a:srgbClr val="3465a4"/>
            </a:solidFill>
            <a:prstDash val="lgDash"/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t">
            <a:noAutofit/>
          </a:bodyPr>
          <a:p>
            <a:pPr algn="just">
              <a:lnSpc>
                <a:spcPct val="2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There are many interesting animals. Some can fly, hop, run, gallop, or swim. It is nice to read stories that have animals as the characters.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974520" y="720000"/>
            <a:ext cx="9105120" cy="482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7520760" y="3240000"/>
            <a:ext cx="4671360" cy="288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"/>
          <p:cNvSpPr/>
          <p:nvPr/>
        </p:nvSpPr>
        <p:spPr>
          <a:xfrm>
            <a:off x="686520" y="432000"/>
            <a:ext cx="9933120" cy="5686200"/>
          </a:xfrm>
          <a:prstGeom prst="rect">
            <a:avLst/>
          </a:prstGeom>
          <a:noFill/>
          <a:ln w="57240">
            <a:solidFill>
              <a:srgbClr val="3465a4"/>
            </a:solidFill>
            <a:prstDash val="lgDash"/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t">
            <a:noAutofit/>
          </a:bodyPr>
          <a:p>
            <a:pPr algn="just">
              <a:lnSpc>
                <a:spcPct val="2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974520" y="720000"/>
            <a:ext cx="9105120" cy="482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What Is It, Zach? (Part 2)</a:t>
            </a:r>
            <a:endParaRPr b="0" lang="en-PH" sz="2400" spc="-1" strike="noStrike"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by Rommel Lumanta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“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Look, Deanne, look at this funny thing.” Zach excitedly called out Deanne. He held the magnifying 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glass near the head of the unmoving 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frog. “Okay, I will go there to see,” said  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Deanne as she bent down to look. Two 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big eyes  stared at her. Then, all of a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sudden, the funny thing that   appeared 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enormous hopped off towards the two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kids.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6300000" y="2160000"/>
            <a:ext cx="5891760" cy="39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"/>
          <p:cNvSpPr/>
          <p:nvPr/>
        </p:nvSpPr>
        <p:spPr>
          <a:xfrm>
            <a:off x="756000" y="432000"/>
            <a:ext cx="9933120" cy="5686200"/>
          </a:xfrm>
          <a:prstGeom prst="rect">
            <a:avLst/>
          </a:prstGeom>
          <a:noFill/>
          <a:ln w="57240">
            <a:solidFill>
              <a:srgbClr val="3465a4"/>
            </a:solidFill>
            <a:prstDash val="lgDash"/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t">
            <a:noAutofit/>
          </a:bodyPr>
          <a:p>
            <a:pPr algn="just">
              <a:lnSpc>
                <a:spcPct val="2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974520" y="504000"/>
            <a:ext cx="9642960" cy="503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“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Waaahhhhh!!!” cried the frightened Deanne.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“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It’s okay, Deanne. It is just a frog. It is harmless,” 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explained Zach.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Daddy Casey heard Deanne’s cry. “What is it, 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Zach?”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“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Nothing,” Zach said. He ran to tell Deanne 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that frog had left.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The two walked together towards a leafy 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hedge. Zach saw a spider spinning its web 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and was sitting right in the middle of it. Casey 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showed the spider to Deanne with his magnifying glass.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33" name="" descr=""/>
          <p:cNvPicPr/>
          <p:nvPr/>
        </p:nvPicPr>
        <p:blipFill>
          <a:blip r:embed="rId1"/>
          <a:stretch/>
        </p:blipFill>
        <p:spPr>
          <a:xfrm>
            <a:off x="7452000" y="1476000"/>
            <a:ext cx="4594680" cy="4101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"/>
          <p:cNvSpPr/>
          <p:nvPr/>
        </p:nvSpPr>
        <p:spPr>
          <a:xfrm>
            <a:off x="756000" y="432000"/>
            <a:ext cx="9933120" cy="5686200"/>
          </a:xfrm>
          <a:prstGeom prst="rect">
            <a:avLst/>
          </a:prstGeom>
          <a:noFill/>
          <a:ln w="57240">
            <a:solidFill>
              <a:srgbClr val="3465a4"/>
            </a:solidFill>
            <a:prstDash val="lgDash"/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t">
            <a:noAutofit/>
          </a:bodyPr>
          <a:p>
            <a:pPr algn="just">
              <a:lnSpc>
                <a:spcPct val="2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974520" y="504000"/>
            <a:ext cx="9642960" cy="503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2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Deanne looked at the spider’s hairy legs, fat body, large eyes, and big mouth. The huge spider started moving and the web wobbled.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“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Oh, the monster wants to eat us! Mommy! Daddy! There is a monster!” shrieked Deanne.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Mommy Gienah called out, “What is it, Zach?”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“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Nothing, Mommy!” Zach shouted.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Deanne ran over to Mommy Gienah. “Mommy, Daddy, Kuya Zach showed me a scary frog and now, a scarier monster. I am so scared!”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"/>
          <p:cNvSpPr/>
          <p:nvPr/>
        </p:nvSpPr>
        <p:spPr>
          <a:xfrm>
            <a:off x="756000" y="432000"/>
            <a:ext cx="9933120" cy="5686200"/>
          </a:xfrm>
          <a:prstGeom prst="rect">
            <a:avLst/>
          </a:prstGeom>
          <a:noFill/>
          <a:ln w="57240">
            <a:solidFill>
              <a:srgbClr val="3465a4"/>
            </a:solidFill>
            <a:prstDash val="lgDash"/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t">
            <a:noAutofit/>
          </a:bodyPr>
          <a:p>
            <a:pPr algn="just">
              <a:lnSpc>
                <a:spcPct val="2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974520" y="504000"/>
            <a:ext cx="9642960" cy="503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“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That is all right, Deanne,” Mommy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Gienah soothed her. “There is no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monster. Kuya Zach is just playing with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his big magnifying glass again.”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“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What have you been showing to your little sister, Zach?” asked Daddy Casey. “Next ti me, do not scare your sister.”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“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Okay, Dad. I am sorry, Deanne!” Zach said as he sniff ed the smell of their lunch.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“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Lunch is ready. Let’s all go inside the house,” Mommy told them.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They all had a hearty lunch.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0" y="1080"/>
            <a:ext cx="5039640" cy="2878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"/>
          <p:cNvSpPr/>
          <p:nvPr/>
        </p:nvSpPr>
        <p:spPr>
          <a:xfrm>
            <a:off x="756000" y="432000"/>
            <a:ext cx="9933120" cy="5686200"/>
          </a:xfrm>
          <a:prstGeom prst="rect">
            <a:avLst/>
          </a:prstGeom>
          <a:noFill/>
          <a:ln cap="rnd" w="57240">
            <a:solidFill>
              <a:srgbClr val="ff4000"/>
            </a:solidFill>
            <a:prstDash val="sysDash"/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t">
            <a:noAutofit/>
          </a:bodyPr>
          <a:p>
            <a:pPr algn="just">
              <a:lnSpc>
                <a:spcPct val="2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>
            <a:off x="974520" y="648000"/>
            <a:ext cx="9642960" cy="503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200000"/>
              </a:lnSpc>
              <a:spcBef>
                <a:spcPts val="1134"/>
              </a:spcBef>
              <a:spcAft>
                <a:spcPts val="1134"/>
              </a:spcAft>
              <a:buNone/>
            </a:pPr>
            <a:r>
              <a:rPr b="1" lang="en-PH" sz="2400" spc="-1" strike="noStrike">
                <a:solidFill>
                  <a:srgbClr val="000000"/>
                </a:solidFill>
                <a:highlight>
                  <a:srgbClr val="f7d1d5"/>
                </a:highlight>
                <a:latin typeface="Lato"/>
                <a:ea typeface="DejaVu Sans"/>
              </a:rPr>
              <a:t>Think Well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1701"/>
              </a:spcBef>
              <a:spcAft>
                <a:spcPts val="1701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1. What is the story about?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1701"/>
              </a:spcBef>
              <a:spcAft>
                <a:spcPts val="1701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2. In what ways were Zach naughty?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3. Can you say that Zach is a nature lover? 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Explain your answer.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1701"/>
              </a:spcBef>
              <a:spcAft>
                <a:spcPts val="1701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4. Ask each other questions about the story.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41" name="" descr=""/>
          <p:cNvPicPr/>
          <p:nvPr/>
        </p:nvPicPr>
        <p:blipFill>
          <a:blip r:embed="rId1"/>
          <a:stretch/>
        </p:blipFill>
        <p:spPr>
          <a:xfrm>
            <a:off x="8280000" y="2942280"/>
            <a:ext cx="3779640" cy="3177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"/>
          <p:cNvSpPr/>
          <p:nvPr/>
        </p:nvSpPr>
        <p:spPr>
          <a:xfrm>
            <a:off x="756000" y="432000"/>
            <a:ext cx="9933120" cy="5686200"/>
          </a:xfrm>
          <a:prstGeom prst="rect">
            <a:avLst/>
          </a:prstGeom>
          <a:noFill/>
          <a:ln w="57240">
            <a:solidFill>
              <a:srgbClr val="3465a4"/>
            </a:solidFill>
            <a:prstDash val="lgDash"/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t">
            <a:noAutofit/>
          </a:bodyPr>
          <a:p>
            <a:pPr algn="just">
              <a:lnSpc>
                <a:spcPct val="2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43" name=""/>
          <p:cNvSpPr/>
          <p:nvPr/>
        </p:nvSpPr>
        <p:spPr>
          <a:xfrm>
            <a:off x="974520" y="648000"/>
            <a:ext cx="9642960" cy="503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highlight>
                  <a:srgbClr val="f7d1d5"/>
                </a:highlight>
                <a:latin typeface="Lato"/>
                <a:ea typeface="DejaVu Sans"/>
              </a:rPr>
              <a:t>Oral Language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Following Directions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When following directions, make sure you listen very carefully.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Understand the instructions that are given.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1417"/>
              </a:spcBef>
              <a:spcAft>
                <a:spcPts val="141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1. Draw a magnifying glass on top of a frog’s head.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1417"/>
              </a:spcBef>
              <a:spcAft>
                <a:spcPts val="141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2. Color the frog brown.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</p:txBody>
      </p:sp>
      <p:pic>
        <p:nvPicPr>
          <p:cNvPr id="144" name="" descr=""/>
          <p:cNvPicPr/>
          <p:nvPr/>
        </p:nvPicPr>
        <p:blipFill>
          <a:blip r:embed="rId1"/>
          <a:stretch/>
        </p:blipFill>
        <p:spPr>
          <a:xfrm>
            <a:off x="9540000" y="3953520"/>
            <a:ext cx="2486520" cy="2164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"/>
          <p:cNvSpPr/>
          <p:nvPr/>
        </p:nvSpPr>
        <p:spPr>
          <a:xfrm>
            <a:off x="756000" y="432000"/>
            <a:ext cx="9933120" cy="5686200"/>
          </a:xfrm>
          <a:prstGeom prst="rect">
            <a:avLst/>
          </a:prstGeom>
          <a:noFill/>
          <a:ln w="57240">
            <a:solidFill>
              <a:srgbClr val="3465a4"/>
            </a:solidFill>
            <a:prstDash val="lgDash"/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t">
            <a:noAutofit/>
          </a:bodyPr>
          <a:p>
            <a:pPr algn="just">
              <a:lnSpc>
                <a:spcPct val="2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46" name=""/>
          <p:cNvSpPr/>
          <p:nvPr/>
        </p:nvSpPr>
        <p:spPr>
          <a:xfrm>
            <a:off x="974520" y="648000"/>
            <a:ext cx="9642960" cy="503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highlight>
                  <a:srgbClr val="f7d1d5"/>
                </a:highlight>
                <a:latin typeface="Lato"/>
                <a:ea typeface="DejaVu Sans"/>
              </a:rPr>
              <a:t>Grammar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€ž]ëþ"/>
              </a:rPr>
              <a:t>Adjectives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ž]ëþ"/>
              </a:rPr>
              <a:t>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also describe places and events.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Examples: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a clean school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a colorful garden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a joyful birthday party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a noisy New Year’s Eve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Here are sample adjectives for: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Places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ž]ëþ"/>
              </a:rPr>
              <a:t>– big, nice, wide, beautiful, clean, dirty, interesting, peaceful,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ž]ë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ž]ë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ž]ë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ž]ë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ž]ëþ"/>
              </a:rPr>
              <a:t>   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far, near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Events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ž]ëþ"/>
              </a:rPr>
              <a:t>– noisy, exciting, joyful, quiet, peaceful, interesting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</p:txBody>
      </p:sp>
      <p:pic>
        <p:nvPicPr>
          <p:cNvPr id="147" name="" descr=""/>
          <p:cNvPicPr/>
          <p:nvPr/>
        </p:nvPicPr>
        <p:blipFill>
          <a:blip r:embed="rId1"/>
          <a:stretch/>
        </p:blipFill>
        <p:spPr>
          <a:xfrm>
            <a:off x="9180000" y="1794960"/>
            <a:ext cx="2846520" cy="2524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2892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2023-08-24T14:16:51Z</dcterms:modified>
  <cp:revision>188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