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3600" cy="681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0480" cy="2760480"/>
          </a:xfrm>
          <a:prstGeom prst="rect">
            <a:avLst/>
          </a:prstGeom>
          <a:ln w="0">
            <a:noFill/>
          </a:ln>
        </p:spPr>
      </p:pic>
      <p:sp>
        <p:nvSpPr>
          <p:cNvPr id="2" name="Rectangle 5"/>
          <p:cNvSpPr/>
          <p:nvPr/>
        </p:nvSpPr>
        <p:spPr>
          <a:xfrm>
            <a:off x="3487320" y="1475280"/>
            <a:ext cx="8665920" cy="3823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5920" cy="3456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3600" cy="596520"/>
          </a:xfrm>
          <a:prstGeom prst="rect">
            <a:avLst/>
          </a:prstGeom>
          <a:ln w="0">
            <a:noFill/>
          </a:ln>
        </p:spPr>
      </p:pic>
      <p:sp>
        <p:nvSpPr>
          <p:cNvPr id="43" name="Rectangle 7"/>
          <p:cNvSpPr/>
          <p:nvPr/>
        </p:nvSpPr>
        <p:spPr>
          <a:xfrm>
            <a:off x="10868760" y="0"/>
            <a:ext cx="932040" cy="932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6120" cy="996120"/>
          </a:xfrm>
          <a:prstGeom prst="rect">
            <a:avLst/>
          </a:prstGeom>
          <a:ln w="0">
            <a:noFill/>
          </a:ln>
        </p:spPr>
      </p:pic>
      <p:sp>
        <p:nvSpPr>
          <p:cNvPr id="45" name="TextBox 9"/>
          <p:cNvSpPr/>
          <p:nvPr/>
        </p:nvSpPr>
        <p:spPr>
          <a:xfrm>
            <a:off x="185400" y="6362280"/>
            <a:ext cx="465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7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3600" cy="596520"/>
          </a:xfrm>
          <a:prstGeom prst="rect">
            <a:avLst/>
          </a:prstGeom>
          <a:ln w="0">
            <a:noFill/>
          </a:ln>
        </p:spPr>
      </p:pic>
      <p:sp>
        <p:nvSpPr>
          <p:cNvPr id="86" name="Rectangle 7"/>
          <p:cNvSpPr/>
          <p:nvPr/>
        </p:nvSpPr>
        <p:spPr>
          <a:xfrm>
            <a:off x="10868760" y="0"/>
            <a:ext cx="932040" cy="932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6120" cy="996120"/>
          </a:xfrm>
          <a:prstGeom prst="rect">
            <a:avLst/>
          </a:prstGeom>
          <a:ln w="0">
            <a:noFill/>
          </a:ln>
        </p:spPr>
      </p:pic>
      <p:sp>
        <p:nvSpPr>
          <p:cNvPr id="88" name="TextBox 9"/>
          <p:cNvSpPr/>
          <p:nvPr/>
        </p:nvSpPr>
        <p:spPr>
          <a:xfrm>
            <a:off x="185400" y="6362280"/>
            <a:ext cx="465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7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3600" cy="596520"/>
          </a:xfrm>
          <a:prstGeom prst="rect">
            <a:avLst/>
          </a:prstGeom>
          <a:ln w="0">
            <a:noFill/>
          </a:ln>
        </p:spPr>
      </p:pic>
      <p:sp>
        <p:nvSpPr>
          <p:cNvPr id="129" name="Rectangle 7"/>
          <p:cNvSpPr/>
          <p:nvPr/>
        </p:nvSpPr>
        <p:spPr>
          <a:xfrm>
            <a:off x="10868760" y="0"/>
            <a:ext cx="932040" cy="932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6120" cy="996120"/>
          </a:xfrm>
          <a:prstGeom prst="rect">
            <a:avLst/>
          </a:prstGeom>
          <a:ln w="0">
            <a:noFill/>
          </a:ln>
        </p:spPr>
      </p:pic>
      <p:sp>
        <p:nvSpPr>
          <p:cNvPr id="131" name="TextBox 9"/>
          <p:cNvSpPr/>
          <p:nvPr/>
        </p:nvSpPr>
        <p:spPr>
          <a:xfrm>
            <a:off x="185400" y="6362280"/>
            <a:ext cx="465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7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77920" cy="334620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544840"/>
            <a:ext cx="7456680" cy="1918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4000" spc="-1" strike="noStrike">
                <a:solidFill>
                  <a:srgbClr val="ffffff"/>
                </a:solidFill>
                <a:latin typeface="Lato"/>
                <a:ea typeface="DejaVu Sans"/>
              </a:rPr>
              <a:t>Tradisyonal at Legal na Kalagayan ng Kababaihang Asyano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63800" cy="11361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41" name="PlaceHolder 9"/>
          <p:cNvSpPr/>
          <p:nvPr/>
        </p:nvSpPr>
        <p:spPr>
          <a:xfrm>
            <a:off x="609480" y="1604880"/>
            <a:ext cx="10950480" cy="3955320"/>
          </a:xfrm>
          <a:prstGeom prst="rect">
            <a:avLst/>
          </a:prstGeom>
          <a:noFill/>
          <a:ln w="0">
            <a:noFill/>
          </a:ln>
        </p:spPr>
        <p:style>
          <a:lnRef idx="0"/>
          <a:fillRef idx="0"/>
          <a:effectRef idx="0"/>
          <a:fontRef idx="minor"/>
        </p:style>
      </p:sp>
      <p:sp>
        <p:nvSpPr>
          <p:cNvPr id="242" name="PlaceHolder 11"/>
          <p:cNvSpPr/>
          <p:nvPr/>
        </p:nvSpPr>
        <p:spPr>
          <a:xfrm>
            <a:off x="609840" y="1604520"/>
            <a:ext cx="10950480" cy="3955320"/>
          </a:xfrm>
          <a:prstGeom prst="rect">
            <a:avLst/>
          </a:prstGeom>
          <a:noFill/>
          <a:ln w="0">
            <a:noFill/>
          </a:ln>
        </p:spPr>
        <p:style>
          <a:lnRef idx="0"/>
          <a:fillRef idx="0"/>
          <a:effectRef idx="0"/>
          <a:fontRef idx="minor"/>
        </p:style>
      </p:sp>
      <p:sp>
        <p:nvSpPr>
          <p:cNvPr id="243" name="PlaceHolder 2"/>
          <p:cNvSpPr>
            <a:spLocks noGrp="1"/>
          </p:cNvSpPr>
          <p:nvPr>
            <p:ph/>
          </p:nvPr>
        </p:nvSpPr>
        <p:spPr>
          <a:xfrm>
            <a:off x="609480" y="1604520"/>
            <a:ext cx="10963800" cy="45115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Buuin ang talahanayan. Gawing gabay ang ibinigay na halimbawa.</a:t>
            </a:r>
            <a:endParaRPr b="0" lang="en-PH" sz="1800" spc="-1" strike="noStrike">
              <a:latin typeface="Arial"/>
            </a:endParaRPr>
          </a:p>
          <a:p>
            <a:pPr algn="just">
              <a:lnSpc>
                <a:spcPct val="100000"/>
              </a:lnSpc>
              <a:buNone/>
            </a:pPr>
            <a:endParaRPr b="0" lang="en-PH" sz="1800" spc="-1" strike="noStrike">
              <a:latin typeface="Arial"/>
            </a:endParaRPr>
          </a:p>
        </p:txBody>
      </p:sp>
      <p:sp>
        <p:nvSpPr>
          <p:cNvPr id="244" name=""/>
          <p:cNvSpPr/>
          <p:nvPr/>
        </p:nvSpPr>
        <p:spPr>
          <a:xfrm>
            <a:off x="9540000" y="3060000"/>
            <a:ext cx="1077840" cy="39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graphicFrame>
        <p:nvGraphicFramePr>
          <p:cNvPr id="245" name=""/>
          <p:cNvGraphicFramePr/>
          <p:nvPr/>
        </p:nvGraphicFramePr>
        <p:xfrm>
          <a:off x="680400" y="2010960"/>
          <a:ext cx="10892880" cy="4105080"/>
        </p:xfrm>
        <a:graphic>
          <a:graphicData uri="http://schemas.openxmlformats.org/drawingml/2006/table">
            <a:tbl>
              <a:tblPr/>
              <a:tblGrid>
                <a:gridCol w="5446080"/>
                <a:gridCol w="5447160"/>
              </a:tblGrid>
              <a:tr h="684000">
                <a:tc>
                  <a:txBody>
                    <a:bodyPr lIns="90000" rIns="90000" anchor="ctr">
                      <a:noAutofit/>
                    </a:bodyPr>
                    <a:p>
                      <a:pPr algn="ctr">
                        <a:lnSpc>
                          <a:spcPct val="100000"/>
                        </a:lnSpc>
                        <a:buNone/>
                      </a:pPr>
                      <a:r>
                        <a:rPr b="0" lang="en-PH" sz="2000" spc="-1" strike="noStrike">
                          <a:solidFill>
                            <a:srgbClr val="ffffff"/>
                          </a:solidFill>
                          <a:latin typeface="Lato"/>
                        </a:rPr>
                        <a:t>Batas, Relihiyon o Pilosopiya</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000000"/>
                    </a:solidFill>
                  </a:tcPr>
                </a:tc>
                <a:tc>
                  <a:txBody>
                    <a:bodyPr lIns="90000" rIns="90000" anchor="ctr">
                      <a:noAutofit/>
                    </a:bodyPr>
                    <a:p>
                      <a:pPr algn="ctr">
                        <a:lnSpc>
                          <a:spcPct val="100000"/>
                        </a:lnSpc>
                        <a:buNone/>
                      </a:pPr>
                      <a:r>
                        <a:rPr b="0" lang="en-PH" sz="2000" spc="-1" strike="noStrike">
                          <a:solidFill>
                            <a:srgbClr val="ffffff"/>
                          </a:solidFill>
                          <a:latin typeface="Lato"/>
                        </a:rPr>
                        <a:t>Kalagayan ng Kababaihan</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000000"/>
                    </a:solidFill>
                  </a:tcPr>
                </a:tc>
              </a:tr>
              <a:tr h="684000">
                <a:tc>
                  <a:txBody>
                    <a:bodyPr lIns="90000" rIns="90000" anchor="ctr">
                      <a:noAutofit/>
                    </a:bodyPr>
                    <a:p>
                      <a:pPr>
                        <a:lnSpc>
                          <a:spcPct val="100000"/>
                        </a:lnSpc>
                        <a:buNone/>
                      </a:pPr>
                      <a:r>
                        <a:rPr b="1" lang="en-PH" sz="1800" spc="-1" strike="noStrike">
                          <a:latin typeface="Lato"/>
                        </a:rPr>
                        <a:t>Batas ni Hammurabi</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nchor="t">
                      <a:noAutofit/>
                    </a:bodyPr>
                    <a:p>
                      <a:pPr algn="just">
                        <a:lnSpc>
                          <a:spcPct val="100000"/>
                        </a:lnSpc>
                        <a:buNone/>
                      </a:pPr>
                      <a:r>
                        <a:rPr b="1" lang="en-PH" sz="1800" spc="-1" strike="noStrike">
                          <a:latin typeface="Lato"/>
                        </a:rPr>
                        <a:t>Itinuturing na ang babae ay isa lamang kalakal na maaaring tumbasan ng halaga ng salapi.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4000">
                <a:tc>
                  <a:txBody>
                    <a:bodyPr lIns="90000" rIns="90000" anchor="ctr">
                      <a:noAutofit/>
                    </a:bodyPr>
                    <a:p>
                      <a:pPr>
                        <a:lnSpc>
                          <a:spcPct val="100000"/>
                        </a:lnSpc>
                        <a:buNone/>
                      </a:pPr>
                      <a:r>
                        <a:rPr b="0" lang="en-PH" sz="1800" spc="-1" strike="noStrike">
                          <a:latin typeface="Lato"/>
                        </a:rPr>
                        <a:t>1. Batas ni Manu</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4000">
                <a:tc>
                  <a:txBody>
                    <a:bodyPr lIns="90000" rIns="90000" anchor="ctr">
                      <a:noAutofit/>
                    </a:bodyPr>
                    <a:p>
                      <a:pPr>
                        <a:lnSpc>
                          <a:spcPct val="100000"/>
                        </a:lnSpc>
                        <a:buNone/>
                      </a:pPr>
                      <a:r>
                        <a:rPr b="0" lang="en-PH" sz="1800" spc="-1" strike="noStrike">
                          <a:latin typeface="Lato"/>
                        </a:rPr>
                        <a:t>2. Budismo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4000">
                <a:tc>
                  <a:txBody>
                    <a:bodyPr lIns="90000" rIns="90000" anchor="ctr">
                      <a:noAutofit/>
                    </a:bodyPr>
                    <a:p>
                      <a:pPr>
                        <a:lnSpc>
                          <a:spcPct val="100000"/>
                        </a:lnSpc>
                        <a:buNone/>
                      </a:pPr>
                      <a:r>
                        <a:rPr b="0" lang="en-PH" sz="1800" spc="-1" strike="noStrike">
                          <a:latin typeface="Lato"/>
                        </a:rPr>
                        <a:t>3. Confucianismo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5440">
                <a:tc>
                  <a:txBody>
                    <a:bodyPr lIns="90000" rIns="90000" anchor="ctr">
                      <a:noAutofit/>
                    </a:bodyPr>
                    <a:p>
                      <a:pPr>
                        <a:lnSpc>
                          <a:spcPct val="100000"/>
                        </a:lnSpc>
                        <a:buNone/>
                      </a:pPr>
                      <a:r>
                        <a:rPr b="0" lang="en-PH" sz="1800" spc="-1" strike="noStrike">
                          <a:latin typeface="Lato"/>
                        </a:rPr>
                        <a:t>4. Hudaismo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63800" cy="11361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47" name="PlaceHolder 21"/>
          <p:cNvSpPr/>
          <p:nvPr/>
        </p:nvSpPr>
        <p:spPr>
          <a:xfrm>
            <a:off x="609480" y="1604880"/>
            <a:ext cx="10950480" cy="3955320"/>
          </a:xfrm>
          <a:prstGeom prst="rect">
            <a:avLst/>
          </a:prstGeom>
          <a:noFill/>
          <a:ln w="0">
            <a:noFill/>
          </a:ln>
        </p:spPr>
        <p:style>
          <a:lnRef idx="0"/>
          <a:fillRef idx="0"/>
          <a:effectRef idx="0"/>
          <a:fontRef idx="minor"/>
        </p:style>
      </p:sp>
      <p:sp>
        <p:nvSpPr>
          <p:cNvPr id="248" name="PlaceHolder 22"/>
          <p:cNvSpPr/>
          <p:nvPr/>
        </p:nvSpPr>
        <p:spPr>
          <a:xfrm>
            <a:off x="609840" y="1604520"/>
            <a:ext cx="10950480" cy="3955320"/>
          </a:xfrm>
          <a:prstGeom prst="rect">
            <a:avLst/>
          </a:prstGeom>
          <a:noFill/>
          <a:ln w="0">
            <a:noFill/>
          </a:ln>
        </p:spPr>
        <p:style>
          <a:lnRef idx="0"/>
          <a:fillRef idx="0"/>
          <a:effectRef idx="0"/>
          <a:fontRef idx="minor"/>
        </p:style>
      </p:sp>
      <p:sp>
        <p:nvSpPr>
          <p:cNvPr id="249" name=""/>
          <p:cNvSpPr/>
          <p:nvPr/>
        </p:nvSpPr>
        <p:spPr>
          <a:xfrm>
            <a:off x="9540000" y="3060000"/>
            <a:ext cx="1077840" cy="39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graphicFrame>
        <p:nvGraphicFramePr>
          <p:cNvPr id="250" name=""/>
          <p:cNvGraphicFramePr/>
          <p:nvPr/>
        </p:nvGraphicFramePr>
        <p:xfrm>
          <a:off x="680400" y="1470960"/>
          <a:ext cx="10892880" cy="3421080"/>
        </p:xfrm>
        <a:graphic>
          <a:graphicData uri="http://schemas.openxmlformats.org/drawingml/2006/table">
            <a:tbl>
              <a:tblPr/>
              <a:tblGrid>
                <a:gridCol w="5446080"/>
                <a:gridCol w="5447160"/>
              </a:tblGrid>
              <a:tr h="684000">
                <a:tc>
                  <a:txBody>
                    <a:bodyPr lIns="90000" rIns="90000" anchor="ctr">
                      <a:noAutofit/>
                    </a:bodyPr>
                    <a:p>
                      <a:pPr algn="ctr">
                        <a:lnSpc>
                          <a:spcPct val="100000"/>
                        </a:lnSpc>
                        <a:buNone/>
                      </a:pPr>
                      <a:r>
                        <a:rPr b="0" lang="en-PH" sz="2000" spc="-1" strike="noStrike">
                          <a:solidFill>
                            <a:srgbClr val="ffffff"/>
                          </a:solidFill>
                          <a:latin typeface="Lato"/>
                        </a:rPr>
                        <a:t>Batas, Relihiyon o Pilosopiya</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000000"/>
                    </a:solidFill>
                  </a:tcPr>
                </a:tc>
                <a:tc>
                  <a:txBody>
                    <a:bodyPr lIns="90000" rIns="90000" anchor="ctr">
                      <a:noAutofit/>
                    </a:bodyPr>
                    <a:p>
                      <a:pPr algn="ctr">
                        <a:lnSpc>
                          <a:spcPct val="100000"/>
                        </a:lnSpc>
                        <a:buNone/>
                      </a:pPr>
                      <a:r>
                        <a:rPr b="0" lang="en-PH" sz="2000" spc="-1" strike="noStrike">
                          <a:solidFill>
                            <a:srgbClr val="ffffff"/>
                          </a:solidFill>
                          <a:latin typeface="Lato"/>
                        </a:rPr>
                        <a:t>Kalagayan ng Kababaihan</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000000"/>
                    </a:solidFill>
                  </a:tcPr>
                </a:tc>
              </a:tr>
              <a:tr h="684000">
                <a:tc>
                  <a:txBody>
                    <a:bodyPr lIns="90000" rIns="90000" anchor="ctr">
                      <a:noAutofit/>
                    </a:bodyPr>
                    <a:p>
                      <a:pPr>
                        <a:lnSpc>
                          <a:spcPct val="100000"/>
                        </a:lnSpc>
                        <a:buNone/>
                      </a:pPr>
                      <a:r>
                        <a:rPr b="0" lang="en-PH" sz="1800" spc="-1" strike="noStrike">
                          <a:latin typeface="Lato"/>
                        </a:rPr>
                        <a:t>1. Batas ni Manu</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nchor="ctr">
                      <a:noAutofit/>
                    </a:bodyPr>
                    <a:p>
                      <a:pPr>
                        <a:lnSpc>
                          <a:spcPct val="100000"/>
                        </a:lnSpc>
                        <a:buNone/>
                      </a:pPr>
                      <a:r>
                        <a:rPr b="0" lang="en-PH" sz="1800" spc="-1" strike="noStrike">
                          <a:latin typeface="Lato"/>
                          <a:ea typeface="AppleSystemUIFont"/>
                        </a:rPr>
                        <a:t>Nagpapakita ng mababang pagturing sa kababaihan.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4000">
                <a:tc>
                  <a:txBody>
                    <a:bodyPr lIns="90000" rIns="90000" anchor="ctr">
                      <a:noAutofit/>
                    </a:bodyPr>
                    <a:p>
                      <a:pPr>
                        <a:lnSpc>
                          <a:spcPct val="100000"/>
                        </a:lnSpc>
                        <a:buNone/>
                      </a:pPr>
                      <a:r>
                        <a:rPr b="0" lang="en-PH" sz="1800" spc="-1" strike="noStrike">
                          <a:latin typeface="Lato"/>
                        </a:rPr>
                        <a:t>2. Budismo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nchor="ctr">
                      <a:noAutofit/>
                    </a:bodyPr>
                    <a:p>
                      <a:pPr>
                        <a:lnSpc>
                          <a:spcPct val="100000"/>
                        </a:lnSpc>
                        <a:buNone/>
                      </a:pPr>
                      <a:r>
                        <a:rPr b="0" lang="en-PH" sz="1800" spc="-1" strike="noStrike">
                          <a:latin typeface="Lato"/>
                          <a:ea typeface="AppleSystemUIFont"/>
                        </a:rPr>
                        <a:t>Limitado ang karapatan ng kababaihan.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4000">
                <a:tc>
                  <a:txBody>
                    <a:bodyPr lIns="90000" rIns="90000" anchor="ctr">
                      <a:noAutofit/>
                    </a:bodyPr>
                    <a:p>
                      <a:pPr>
                        <a:lnSpc>
                          <a:spcPct val="100000"/>
                        </a:lnSpc>
                        <a:buNone/>
                      </a:pPr>
                      <a:r>
                        <a:rPr b="0" lang="en-PH" sz="1800" spc="-1" strike="noStrike">
                          <a:latin typeface="Lato"/>
                        </a:rPr>
                        <a:t>3. Confucianismo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nchor="ctr">
                      <a:noAutofit/>
                    </a:bodyPr>
                    <a:p>
                      <a:pPr>
                        <a:lnSpc>
                          <a:spcPct val="100000"/>
                        </a:lnSpc>
                        <a:buNone/>
                      </a:pPr>
                      <a:r>
                        <a:rPr b="0" lang="en-PH" sz="1800" spc="-1" strike="noStrike">
                          <a:latin typeface="Lato"/>
                          <a:ea typeface="AppleSystemUIFont"/>
                        </a:rPr>
                        <a:t>Mapanghamak ang pilosopiyang Confucianism o sa kababaihan.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685440">
                <a:tc>
                  <a:txBody>
                    <a:bodyPr lIns="90000" rIns="90000" anchor="ctr">
                      <a:noAutofit/>
                    </a:bodyPr>
                    <a:p>
                      <a:pPr>
                        <a:lnSpc>
                          <a:spcPct val="100000"/>
                        </a:lnSpc>
                        <a:buNone/>
                      </a:pPr>
                      <a:r>
                        <a:rPr b="0" lang="en-PH" sz="1800" spc="-1" strike="noStrike">
                          <a:latin typeface="Lato"/>
                        </a:rPr>
                        <a:t>4. Hudaismo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nchor="ctr">
                      <a:noAutofit/>
                    </a:bodyPr>
                    <a:p>
                      <a:pPr>
                        <a:lnSpc>
                          <a:spcPct val="100000"/>
                        </a:lnSpc>
                        <a:buNone/>
                      </a:pPr>
                      <a:r>
                        <a:rPr b="0" lang="en-PH" sz="1800" spc="-1" strike="noStrike">
                          <a:latin typeface="Lato"/>
                          <a:ea typeface="AppleSystemUIFont"/>
                        </a:rPr>
                        <a:t>May mabigat na kaparusahan para sa kababaihang magkakasala.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4"/>
          <p:cNvSpPr/>
          <p:nvPr/>
        </p:nvSpPr>
        <p:spPr>
          <a:xfrm>
            <a:off x="609840" y="2520000"/>
            <a:ext cx="10950840" cy="3592080"/>
          </a:xfrm>
          <a:prstGeom prst="rect">
            <a:avLst/>
          </a:prstGeom>
          <a:noFill/>
          <a:ln w="76320">
            <a:noFill/>
          </a:ln>
        </p:spPr>
        <p:style>
          <a:lnRef idx="0"/>
          <a:fillRef idx="0"/>
          <a:effectRef idx="0"/>
          <a:fontRef idx="minor"/>
        </p:style>
      </p:sp>
      <p:sp>
        <p:nvSpPr>
          <p:cNvPr id="212"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1" lang="en-PH" sz="2000" spc="-1" strike="noStrike">
                <a:latin typeface="Lato"/>
                <a:ea typeface="AppleSystemUIFont"/>
              </a:rPr>
              <a:t>Iba’t ibang pangkat ng mga tao ang nanirahan sa Asya noong sinaunang panahon. Magkakaiba ang kanilang kultura at kasaysayan. Magkakaiba ang kalagayan ng kababaihan depende sa batas at kulturang mayroon sa kanilang lipunan. Hindi kasarian ang batayan sa katatagan ng kabihasnan kundi ang pagpapahalaga sa kakayahan ng bawat isa, maging lalaki man o babae. Alamin kung paano mailalarawan ang kalagayan ng kababaihan sa sinaunang lipunan ng Asya.</a:t>
            </a:r>
            <a:endParaRPr b="0" lang="en-PH" sz="2000" spc="-1" strike="noStrike">
              <a:latin typeface="Arial"/>
            </a:endParaRPr>
          </a:p>
        </p:txBody>
      </p:sp>
      <p:sp>
        <p:nvSpPr>
          <p:cNvPr id="213"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Kalagayang Legal ng Kababaihan sa Sinaunang Lipunang Asyano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3"/>
          <p:cNvSpPr/>
          <p:nvPr/>
        </p:nvSpPr>
        <p:spPr>
          <a:xfrm>
            <a:off x="609840" y="2520000"/>
            <a:ext cx="10950840" cy="3592080"/>
          </a:xfrm>
          <a:prstGeom prst="rect">
            <a:avLst/>
          </a:prstGeom>
          <a:noFill/>
          <a:ln w="76320">
            <a:noFill/>
          </a:ln>
        </p:spPr>
        <p:style>
          <a:lnRef idx="0"/>
          <a:fillRef idx="0"/>
          <a:effectRef idx="0"/>
          <a:fontRef idx="minor"/>
        </p:style>
      </p:sp>
      <p:sp>
        <p:nvSpPr>
          <p:cNvPr id="215" name="PlaceHolder 1"/>
          <p:cNvSpPr>
            <a:spLocks noGrp="1"/>
          </p:cNvSpPr>
          <p:nvPr>
            <p:ph/>
          </p:nvPr>
        </p:nvSpPr>
        <p:spPr>
          <a:xfrm>
            <a:off x="609480" y="2340000"/>
            <a:ext cx="10972080" cy="3772080"/>
          </a:xfrm>
          <a:prstGeom prst="rect">
            <a:avLst/>
          </a:prstGeom>
          <a:noFill/>
          <a:ln w="0">
            <a:noFill/>
          </a:ln>
        </p:spPr>
        <p:txBody>
          <a:bodyPr lIns="0" rIns="0" tIns="0" bIns="0" anchor="t">
            <a:normAutofit/>
          </a:bodyPr>
          <a:p>
            <a:pPr algn="just">
              <a:lnSpc>
                <a:spcPct val="100000"/>
              </a:lnSpc>
              <a:buNone/>
            </a:pPr>
            <a:r>
              <a:rPr b="1" lang="en-PH" sz="2000" spc="-1" strike="noStrike">
                <a:latin typeface="Lato"/>
                <a:ea typeface="AppleSystemUIFont"/>
              </a:rPr>
              <a:t>Sa Imperyong Babylonian (matatagpuan sa Mesopotamia o Iraq ngayon) ipinatupad ang Batas o Kodigo ni Haring Hammurabi. Ang kodigong ito ay binubuo ng 282 na batas na nagsilbing pamantayan ng pamumuhay sa Babylonia. Nakapaloob dito ang mga parusa sa paglabag sa karapatan ng mga mamamayan. Ngunit masasalamin sa mga batas nito ang mababang pagtingin sa kababaihan sa lipunan.</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Itinuturing na ang babae ay isa lamang kalakal na maaaring tumbasan ng halaga ng salapi tulad na lamang sa pagpapakasal. Nagbibigay ng dote ang pamilya ng lalaki sa pamilya ng babae na pakakasalan nito bilang kabayaran. Ang dote ay ang ari-arian o salapi na karaniwang ibinibigay ng nobyo sa pamilya ng kaniyang pakakasalan. Mabigat din ang kaparusahan sa babae na mahuhuling nagtataksil sa kaniyang asawa. Kamatayan ang parusa sa kaniya. Batay sa Batas ni Hammurabi, ang kababaihan ay halos walang karapatan na tinatamasa.</a:t>
            </a:r>
            <a:endParaRPr b="0" lang="en-PH" sz="2000" spc="-1" strike="noStrike">
              <a:latin typeface="Arial"/>
            </a:endParaRPr>
          </a:p>
        </p:txBody>
      </p:sp>
      <p:sp>
        <p:nvSpPr>
          <p:cNvPr id="216"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Kalagayang Legal ng Kababaihan sa Sinaunang Lipunang Asyano</a:t>
            </a:r>
            <a:endParaRPr b="0" lang="en-PH" sz="4000" spc="-1" strike="noStrike">
              <a:latin typeface="Arial"/>
            </a:endParaRPr>
          </a:p>
        </p:txBody>
      </p:sp>
      <p:sp>
        <p:nvSpPr>
          <p:cNvPr id="217" name=""/>
          <p:cNvSpPr/>
          <p:nvPr/>
        </p:nvSpPr>
        <p:spPr>
          <a:xfrm>
            <a:off x="720000" y="1620000"/>
            <a:ext cx="5039640" cy="539640"/>
          </a:xfrm>
          <a:custGeom>
            <a:avLst/>
            <a:gdLst/>
            <a:ahLst/>
            <a:rect l="l" t="t"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ffff"/>
          </a:solidFill>
          <a:ln w="38160">
            <a:solidFill>
              <a:srgbClr val="861141"/>
            </a:solidFill>
            <a:prstDash val="dash"/>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000000"/>
                </a:solidFill>
                <a:latin typeface="Lato"/>
                <a:ea typeface="AppleSystemUIFont"/>
              </a:rPr>
              <a:t>Ang Kababaihan sa Batas ni Hammurabi</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6"/>
          <p:cNvSpPr/>
          <p:nvPr/>
        </p:nvSpPr>
        <p:spPr>
          <a:xfrm>
            <a:off x="609840" y="2520000"/>
            <a:ext cx="10950840" cy="3592080"/>
          </a:xfrm>
          <a:prstGeom prst="rect">
            <a:avLst/>
          </a:prstGeom>
          <a:noFill/>
          <a:ln w="76320">
            <a:noFill/>
          </a:ln>
        </p:spPr>
        <p:style>
          <a:lnRef idx="0"/>
          <a:fillRef idx="0"/>
          <a:effectRef idx="0"/>
          <a:fontRef idx="minor"/>
        </p:style>
      </p:sp>
      <p:sp>
        <p:nvSpPr>
          <p:cNvPr id="219" name="PlaceHolder 1"/>
          <p:cNvSpPr>
            <a:spLocks noGrp="1"/>
          </p:cNvSpPr>
          <p:nvPr>
            <p:ph/>
          </p:nvPr>
        </p:nvSpPr>
        <p:spPr>
          <a:xfrm>
            <a:off x="609480" y="2340000"/>
            <a:ext cx="10972080" cy="3772080"/>
          </a:xfrm>
          <a:prstGeom prst="rect">
            <a:avLst/>
          </a:prstGeom>
          <a:noFill/>
          <a:ln w="0">
            <a:noFill/>
          </a:ln>
        </p:spPr>
        <p:txBody>
          <a:bodyPr lIns="0" rIns="0" tIns="0" bIns="0" anchor="t">
            <a:normAutofit fontScale="94000"/>
          </a:bodyPr>
          <a:p>
            <a:pPr algn="just">
              <a:lnSpc>
                <a:spcPct val="100000"/>
              </a:lnSpc>
              <a:buNone/>
            </a:pPr>
            <a:r>
              <a:rPr b="1" lang="en-PH" sz="2000" spc="-1" strike="noStrike">
                <a:latin typeface="Lato"/>
                <a:ea typeface="AppleSystemUIFont"/>
              </a:rPr>
              <a:t>Ang Timog Asya ay may katumbas ding mga batas na nagpapakita ng mababang pagturing sa kababaihan. Isa na rito ay ang Kodigo ni Manu na tumatalakay sa pananampalataya at wastong pagkilos sa bahay at lipunan sa sinaunang India. Sa Hinduismo, maraming kahulugan at kuwento para sa salitang Manu. Pinaniniwalaan na si Manu ay isang guro ng mga sagradong ritwal at ang tagapagsulat ng kalipunan ng mga batas o kodigo. Maliban dito, kinikilala rin siya bilang “first man” (unang tao) at unang hari ng sinaunang India.</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Ayon sa Kodigo ni Manu, kailangang magpakasal ang babae sa mas batang edad kompara sa lalaki. Kinakailangan nilang magbuntis sa sandaling handa na ang kanilang katawan para dito. Ang ama ng isang babae na tumututol na ipakasal ito ay nagkakasala sa batas. Maliban sa mga ito, pinagbabawalan din ang kababaihan na magbasa at matuto mula sa Veda o banal na aklat ng mga Hindu at hindi rin maaaring makidalo sa makabuluhang pagtitipon at iba pang gawain sa lipunan. Sa madaling salita, limitado ang karapatan ng kababaihan, bagay na patuloy na binabago at ipinaglalaban hanggang sa kasalukuyan.</a:t>
            </a:r>
            <a:endParaRPr b="0" lang="en-PH" sz="2000" spc="-1" strike="noStrike">
              <a:latin typeface="Arial"/>
            </a:endParaRPr>
          </a:p>
        </p:txBody>
      </p:sp>
      <p:sp>
        <p:nvSpPr>
          <p:cNvPr id="220"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Kalagayang Legal ng Kababaihan sa Sinaunang Lipunang Asyano</a:t>
            </a:r>
            <a:endParaRPr b="0" lang="en-PH" sz="4000" spc="-1" strike="noStrike">
              <a:latin typeface="Arial"/>
            </a:endParaRPr>
          </a:p>
        </p:txBody>
      </p:sp>
      <p:sp>
        <p:nvSpPr>
          <p:cNvPr id="221" name=""/>
          <p:cNvSpPr/>
          <p:nvPr/>
        </p:nvSpPr>
        <p:spPr>
          <a:xfrm>
            <a:off x="720000" y="1620000"/>
            <a:ext cx="5039640" cy="539640"/>
          </a:xfrm>
          <a:custGeom>
            <a:avLst/>
            <a:gdLst/>
            <a:ahLst/>
            <a:rect l="l" t="t"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ffff"/>
          </a:solidFill>
          <a:ln w="38160">
            <a:solidFill>
              <a:srgbClr val="861141"/>
            </a:solidFill>
            <a:prstDash val="dash"/>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000000"/>
                </a:solidFill>
                <a:latin typeface="Lato"/>
                <a:ea typeface="AppleSystemUIFont"/>
              </a:rPr>
              <a:t>Ang Kababaihan sa Kodigo ni Manu</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8"/>
          <p:cNvSpPr/>
          <p:nvPr/>
        </p:nvSpPr>
        <p:spPr>
          <a:xfrm>
            <a:off x="609840" y="2520000"/>
            <a:ext cx="10950840" cy="3592080"/>
          </a:xfrm>
          <a:prstGeom prst="rect">
            <a:avLst/>
          </a:prstGeom>
          <a:noFill/>
          <a:ln w="76320">
            <a:noFill/>
          </a:ln>
        </p:spPr>
        <p:style>
          <a:lnRef idx="0"/>
          <a:fillRef idx="0"/>
          <a:effectRef idx="0"/>
          <a:fontRef idx="minor"/>
        </p:style>
      </p:sp>
      <p:sp>
        <p:nvSpPr>
          <p:cNvPr id="223" name="PlaceHolder 1"/>
          <p:cNvSpPr>
            <a:spLocks noGrp="1"/>
          </p:cNvSpPr>
          <p:nvPr>
            <p:ph/>
          </p:nvPr>
        </p:nvSpPr>
        <p:spPr>
          <a:xfrm>
            <a:off x="609480" y="2340000"/>
            <a:ext cx="10972080" cy="3772080"/>
          </a:xfrm>
          <a:prstGeom prst="rect">
            <a:avLst/>
          </a:prstGeom>
          <a:noFill/>
          <a:ln w="0">
            <a:noFill/>
          </a:ln>
        </p:spPr>
        <p:txBody>
          <a:bodyPr lIns="0" rIns="0" tIns="0" bIns="0" anchor="t">
            <a:normAutofit/>
          </a:bodyPr>
          <a:p>
            <a:pPr algn="just">
              <a:lnSpc>
                <a:spcPct val="100000"/>
              </a:lnSpc>
              <a:buNone/>
            </a:pPr>
            <a:r>
              <a:rPr b="1" lang="en-PH" sz="2000" spc="-1" strike="noStrike">
                <a:latin typeface="Lato"/>
                <a:ea typeface="AppleSystemUIFont"/>
              </a:rPr>
              <a:t>Pagkatapos na makamit ni Buddha ang nirvana o kaliwanagan, hinimok siya ng isa sa kaniyang disipulo na payagan ang mga babae na maging mga mongha. Dahil dito, sila ang nangaral ng turo ng Budismo sa kababaihan. Datapuwa’t nasa ilalim pa rin ng mga monghe ang mga mongha.</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Ang pagtatama ng nirvana ay hindi basta makakamit ng kababaihan. Magkakaroon lamang sila ng pagkakataon kung isisilang silang muli bilang lalaki sa susunod nilang buhay.</a:t>
            </a:r>
            <a:endParaRPr b="0" lang="en-PH" sz="2000" spc="-1" strike="noStrike">
              <a:latin typeface="Arial"/>
            </a:endParaRPr>
          </a:p>
        </p:txBody>
      </p:sp>
      <p:sp>
        <p:nvSpPr>
          <p:cNvPr id="224"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Babae sa mga Relihiyon at Pilosopiyang Asyano</a:t>
            </a:r>
            <a:endParaRPr b="0" lang="en-PH" sz="4000" spc="-1" strike="noStrike">
              <a:latin typeface="Arial"/>
            </a:endParaRPr>
          </a:p>
        </p:txBody>
      </p:sp>
      <p:sp>
        <p:nvSpPr>
          <p:cNvPr id="225" name=""/>
          <p:cNvSpPr/>
          <p:nvPr/>
        </p:nvSpPr>
        <p:spPr>
          <a:xfrm>
            <a:off x="720000" y="1620000"/>
            <a:ext cx="5039640" cy="539640"/>
          </a:xfrm>
          <a:custGeom>
            <a:avLst/>
            <a:gdLst/>
            <a:ahLst/>
            <a:rect l="l" t="t"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ffff"/>
          </a:solidFill>
          <a:ln w="38160">
            <a:solidFill>
              <a:srgbClr val="861141"/>
            </a:solidFill>
            <a:prstDash val="dash"/>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000000"/>
                </a:solidFill>
                <a:latin typeface="Lato"/>
                <a:ea typeface="AppleSystemUIFont"/>
              </a:rPr>
              <a:t>Buddhism o Budismo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2"/>
          <p:cNvSpPr/>
          <p:nvPr/>
        </p:nvSpPr>
        <p:spPr>
          <a:xfrm>
            <a:off x="609840" y="2520000"/>
            <a:ext cx="10950840" cy="3592080"/>
          </a:xfrm>
          <a:prstGeom prst="rect">
            <a:avLst/>
          </a:prstGeom>
          <a:noFill/>
          <a:ln w="76320">
            <a:noFill/>
          </a:ln>
        </p:spPr>
        <p:style>
          <a:lnRef idx="0"/>
          <a:fillRef idx="0"/>
          <a:effectRef idx="0"/>
          <a:fontRef idx="minor"/>
        </p:style>
      </p:sp>
      <p:sp>
        <p:nvSpPr>
          <p:cNvPr id="227" name="PlaceHolder 1"/>
          <p:cNvSpPr>
            <a:spLocks noGrp="1"/>
          </p:cNvSpPr>
          <p:nvPr>
            <p:ph/>
          </p:nvPr>
        </p:nvSpPr>
        <p:spPr>
          <a:xfrm>
            <a:off x="609480" y="2340000"/>
            <a:ext cx="10972080" cy="3772080"/>
          </a:xfrm>
          <a:prstGeom prst="rect">
            <a:avLst/>
          </a:prstGeom>
          <a:noFill/>
          <a:ln w="0">
            <a:noFill/>
          </a:ln>
        </p:spPr>
        <p:txBody>
          <a:bodyPr lIns="0" rIns="0" tIns="0" bIns="0" anchor="t">
            <a:normAutofit/>
          </a:bodyPr>
          <a:p>
            <a:pPr algn="just">
              <a:lnSpc>
                <a:spcPct val="100000"/>
              </a:lnSpc>
              <a:spcBef>
                <a:spcPts val="1417"/>
              </a:spcBef>
              <a:buNone/>
            </a:pPr>
            <a:r>
              <a:rPr b="1" lang="en-PH" sz="2000" spc="-1" strike="noStrike">
                <a:latin typeface="Lato"/>
                <a:ea typeface="AppleSystemUIFont"/>
              </a:rPr>
              <a:t>Masasabing hindi naging patas ang pilosopiyang Confucianismo sa kababaihan. Ang malaking pagpapahalaga ay palaging nasa kalalakihan. Sa mga aral nito nakasaad na superyor ang asawang lalaki sa kaniyang asawang babae. Dapat sundin ng babae ang anumang iutos ng lalaki. Mas malaki rin ang pagpapahalaga sa mga anak na lalaki kompara sa anak na babae. Sa katunayan, ang babae ang magbibigay ng dote sa lalaki kung sila ay magpapakasal. Ang babae ang tagapagbawas ng yaman ng pamilya samantalang ang lalaki naman ang tagapagdagdag. Ang mga lalaki rin ang itinuturing na magpapatuloy ng linya ng kaniyang pamilya o magpapatuloy ng kanilang lahi.</a:t>
            </a:r>
            <a:endParaRPr b="0" lang="en-PH" sz="2000" spc="-1" strike="noStrike">
              <a:latin typeface="Arial"/>
            </a:endParaRPr>
          </a:p>
        </p:txBody>
      </p:sp>
      <p:sp>
        <p:nvSpPr>
          <p:cNvPr id="228"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Babae sa mga Relihiyon at Pilosopiyang Asyano</a:t>
            </a:r>
            <a:endParaRPr b="0" lang="en-PH" sz="4000" spc="-1" strike="noStrike">
              <a:latin typeface="Arial"/>
            </a:endParaRPr>
          </a:p>
        </p:txBody>
      </p:sp>
      <p:sp>
        <p:nvSpPr>
          <p:cNvPr id="229" name=""/>
          <p:cNvSpPr/>
          <p:nvPr/>
        </p:nvSpPr>
        <p:spPr>
          <a:xfrm>
            <a:off x="720000" y="1620000"/>
            <a:ext cx="5039640" cy="539640"/>
          </a:xfrm>
          <a:custGeom>
            <a:avLst/>
            <a:gdLst/>
            <a:ahLst/>
            <a:rect l="l" t="t"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ffff"/>
          </a:solidFill>
          <a:ln w="38160">
            <a:solidFill>
              <a:srgbClr val="861141"/>
            </a:solidFill>
            <a:prstDash val="dash"/>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000000"/>
                </a:solidFill>
                <a:latin typeface="Lato"/>
                <a:ea typeface="AppleSystemUIFont"/>
              </a:rPr>
              <a:t>Confucianism o Confucianismo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4"/>
          <p:cNvSpPr/>
          <p:nvPr/>
        </p:nvSpPr>
        <p:spPr>
          <a:xfrm>
            <a:off x="609840" y="2520000"/>
            <a:ext cx="10950840" cy="3592080"/>
          </a:xfrm>
          <a:prstGeom prst="rect">
            <a:avLst/>
          </a:prstGeom>
          <a:noFill/>
          <a:ln w="76320">
            <a:noFill/>
          </a:ln>
        </p:spPr>
        <p:style>
          <a:lnRef idx="0"/>
          <a:fillRef idx="0"/>
          <a:effectRef idx="0"/>
          <a:fontRef idx="minor"/>
        </p:style>
      </p:sp>
      <p:sp>
        <p:nvSpPr>
          <p:cNvPr id="231" name="PlaceHolder 1"/>
          <p:cNvSpPr>
            <a:spLocks noGrp="1"/>
          </p:cNvSpPr>
          <p:nvPr>
            <p:ph/>
          </p:nvPr>
        </p:nvSpPr>
        <p:spPr>
          <a:xfrm>
            <a:off x="609480" y="2232000"/>
            <a:ext cx="10972080" cy="3959640"/>
          </a:xfrm>
          <a:prstGeom prst="rect">
            <a:avLst/>
          </a:prstGeom>
          <a:noFill/>
          <a:ln w="0">
            <a:noFill/>
          </a:ln>
        </p:spPr>
        <p:txBody>
          <a:bodyPr lIns="0" rIns="0" tIns="0" bIns="0" anchor="t">
            <a:normAutofit fontScale="80000"/>
          </a:bodyPr>
          <a:p>
            <a:pPr algn="just">
              <a:lnSpc>
                <a:spcPct val="100000"/>
              </a:lnSpc>
              <a:buNone/>
            </a:pPr>
            <a:r>
              <a:rPr b="1" lang="en-PH" sz="1800" spc="-1" strike="noStrike">
                <a:latin typeface="Lato"/>
                <a:ea typeface="AppleSystemUIFont"/>
              </a:rPr>
              <a:t>Ang kuwento ng kapanganakan ni Hesukristo ay nagpapakita kung paano itinuring ng mga Hudyo ang kababaihan. Si Birheng Maria na isang babaeng Hudyo ay dumaan sa isang pagsusuri katulad ng ibang babae na nasa murang edad na 12 o 13. Ang pagsusuring iyon ang magbabadya kung kailangan nang ipagkasundo ang dalagita sa isang mas matandang lalaking Hudyo na kaniyang magiging asawa pagkalipas ng isang taon.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AppleSystemUIFont"/>
              </a:rPr>
              <a:t>Naganap na nga ang pagkakasundo ni Maria kay Jose na isang karpintero sa bayan ng Nazareth. Maghihintay na lamang sila ng isang taon bago ikasal. Subalit isang hindi inaasahang pangyayari ang naganap. Dinalaw ni Anghel Gabriel si Maria upang ibalita sa kaniya na siya ay magdadalang-tao lalang ng Espiritu Santo. Ang sanggol na ito ang magiging tagapagligtas ng sanlibutan. Litong-lito ang batang isip ni Maria. Subalit dahil sa kaniyang matinding pananampalataya sa Diyos at dahil sa kaniyang kababaang-loob ay tumalima siya sa sinabi ng anghel.</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AppleSystemUIFont"/>
              </a:rPr>
              <a:t>Nagdalang-tao si Maria kahit siya ay isa pang birhen. Sa panahong iyon, sa tradisyon ng mga Hudyo, ang babaeng nabubuntis na hindi pa ikinakasal ay maaaring parusahan ng kamatayan sa pamamagitan ng pagbabato sa kaniya. Ipinagtapat ni Maria kay Jose ang kaniyang kalagayan. Gulong-gulo ang isip ni Jose. Nagdesisyon siyang pakakasalan pa rin niya si Maria upang hindi maparusahan subalit hihiwalayan na lamang pagkatapos. Subalit nagpakita ang Anghel ng Diyos kay Jose sa panaginip. Sinabi sa kaniya ng anghel na ang ipinagbubuntis ni Maria ay ang itinakdang tagapagligtas ng Israel at sanlibutan. Sinabi ng anghel kay Jose na si Maria ay isa pa ring birhen at hindi ito nagtaksil sa kaniya. Naniwala si Jose sa kaniyang panaginip at pinakasalan niya si Maria at itinuring na sariling anak ang batang Hesus.</a:t>
            </a:r>
            <a:endParaRPr b="0" lang="en-PH" sz="1800" spc="-1" strike="noStrike">
              <a:latin typeface="Arial"/>
            </a:endParaRPr>
          </a:p>
        </p:txBody>
      </p:sp>
      <p:sp>
        <p:nvSpPr>
          <p:cNvPr id="232"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Babae sa mga Relihiyon at Pilosopiyang Asyano</a:t>
            </a:r>
            <a:endParaRPr b="0" lang="en-PH" sz="4000" spc="-1" strike="noStrike">
              <a:latin typeface="Arial"/>
            </a:endParaRPr>
          </a:p>
        </p:txBody>
      </p:sp>
      <p:sp>
        <p:nvSpPr>
          <p:cNvPr id="233" name=""/>
          <p:cNvSpPr/>
          <p:nvPr/>
        </p:nvSpPr>
        <p:spPr>
          <a:xfrm>
            <a:off x="720000" y="1620000"/>
            <a:ext cx="5039640" cy="539640"/>
          </a:xfrm>
          <a:custGeom>
            <a:avLst/>
            <a:gdLst/>
            <a:ahLst/>
            <a:rect l="l" t="t"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ffff"/>
          </a:solidFill>
          <a:ln w="38160">
            <a:solidFill>
              <a:srgbClr val="861141"/>
            </a:solidFill>
            <a:prstDash val="dash"/>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000000"/>
                </a:solidFill>
                <a:latin typeface="Lato"/>
                <a:ea typeface="AppleSystemUIFont"/>
              </a:rPr>
              <a:t>Judaism o Hudaismo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6"/>
          <p:cNvSpPr/>
          <p:nvPr/>
        </p:nvSpPr>
        <p:spPr>
          <a:xfrm>
            <a:off x="609840" y="2520000"/>
            <a:ext cx="10950840" cy="3592080"/>
          </a:xfrm>
          <a:prstGeom prst="rect">
            <a:avLst/>
          </a:prstGeom>
          <a:noFill/>
          <a:ln w="76320">
            <a:noFill/>
          </a:ln>
        </p:spPr>
        <p:style>
          <a:lnRef idx="0"/>
          <a:fillRef idx="0"/>
          <a:effectRef idx="0"/>
          <a:fontRef idx="minor"/>
        </p:style>
      </p:sp>
      <p:sp>
        <p:nvSpPr>
          <p:cNvPr id="235" name="PlaceHolder 1"/>
          <p:cNvSpPr>
            <a:spLocks noGrp="1"/>
          </p:cNvSpPr>
          <p:nvPr>
            <p:ph/>
          </p:nvPr>
        </p:nvSpPr>
        <p:spPr>
          <a:xfrm>
            <a:off x="609480" y="1800000"/>
            <a:ext cx="10972080" cy="4391640"/>
          </a:xfrm>
          <a:prstGeom prst="rect">
            <a:avLst/>
          </a:prstGeom>
          <a:noFill/>
          <a:ln w="0">
            <a:noFill/>
          </a:ln>
        </p:spPr>
        <p:txBody>
          <a:bodyPr lIns="0" rIns="0" tIns="0" bIns="0" anchor="t">
            <a:normAutofit/>
          </a:bodyPr>
          <a:p>
            <a:pPr algn="just">
              <a:lnSpc>
                <a:spcPct val="100000"/>
              </a:lnSpc>
              <a:buNone/>
            </a:pPr>
            <a:r>
              <a:rPr b="1" lang="en-PH" sz="2000" spc="-1" strike="noStrike">
                <a:latin typeface="Lato"/>
                <a:ea typeface="AppleSystemUIFont"/>
              </a:rPr>
              <a:t>Sa tradisyonal na pananaw ng mga Asyano, ang tanging papel lamang ng isang babae sa lipunan ay ang maging asawa at maging isang ina sa kaniyang mga anak. Ang anumang papel na kakaiba sa mga ito ay hindi pangkaraniwan. Bilang asawa, siya ay inaasahang magiging tapat at maasikaso sa pangangailangan ng kaniyang kabiyak.</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Sa India, ang itinuturing na huwaran bilang asawang babae ay si Sita, asawa ni Prinsipe Rama sa epikong Ramayana. Sa Hinduismo, kailangang patunayan ng babae ang kaniyang pagmamahal sa asawa sa pamamagitan ng pagtalon sa apoy na sumusunog sa bangkay ng kaniyang asawang lalaki. Ang tawag sa tradisyong ito ay sati o suttee.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Sa Muslim naman, kailangang nakasuot ng belo o purdah ang asawang babae. Inaasahan na ang isang babaeng may asawa na itago ang kaniyang sarili mula sa iba. Ito ay paalala sa kaniya na ang tanging asawa lamang niya ang dapat nakakakita sa kaniya.</a:t>
            </a:r>
            <a:endParaRPr b="0" lang="en-PH" sz="2000" spc="-1" strike="noStrike">
              <a:latin typeface="Arial"/>
            </a:endParaRPr>
          </a:p>
        </p:txBody>
      </p:sp>
      <p:sp>
        <p:nvSpPr>
          <p:cNvPr id="236"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Tradisyonal na Kalagayan ng Kababaihan sa Sinaunang Lipunang Asyano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8"/>
          <p:cNvSpPr/>
          <p:nvPr/>
        </p:nvSpPr>
        <p:spPr>
          <a:xfrm>
            <a:off x="609840" y="2520000"/>
            <a:ext cx="10950840" cy="3592080"/>
          </a:xfrm>
          <a:prstGeom prst="rect">
            <a:avLst/>
          </a:prstGeom>
          <a:noFill/>
          <a:ln w="76320">
            <a:noFill/>
          </a:ln>
        </p:spPr>
        <p:style>
          <a:lnRef idx="0"/>
          <a:fillRef idx="0"/>
          <a:effectRef idx="0"/>
          <a:fontRef idx="minor"/>
        </p:style>
      </p:sp>
      <p:sp>
        <p:nvSpPr>
          <p:cNvPr id="238" name="PlaceHolder 1"/>
          <p:cNvSpPr>
            <a:spLocks noGrp="1"/>
          </p:cNvSpPr>
          <p:nvPr>
            <p:ph/>
          </p:nvPr>
        </p:nvSpPr>
        <p:spPr>
          <a:xfrm>
            <a:off x="609480" y="1800000"/>
            <a:ext cx="10972080" cy="4391640"/>
          </a:xfrm>
          <a:prstGeom prst="rect">
            <a:avLst/>
          </a:prstGeom>
          <a:noFill/>
          <a:ln w="0">
            <a:noFill/>
          </a:ln>
        </p:spPr>
        <p:txBody>
          <a:bodyPr lIns="0" rIns="0" tIns="0" bIns="0" anchor="t">
            <a:normAutofit/>
          </a:bodyPr>
          <a:p>
            <a:pPr algn="just">
              <a:lnSpc>
                <a:spcPct val="100000"/>
              </a:lnSpc>
              <a:buNone/>
            </a:pPr>
            <a:r>
              <a:rPr b="1" lang="en-PH" sz="2000" spc="-1" strike="noStrike">
                <a:latin typeface="Lato"/>
                <a:ea typeface="AppleSystemUIFont"/>
              </a:rPr>
              <a:t>Sa tradisyong Tsino naman ay makikita ang mababang antas ng kababaihan sa pamamagitan ng dalawang bagay: ang foot-binding at ang concubinage. Ang foot-binding ay ang pagbabali ng arko ng paa upang hindi ito lumaki nang normal. Ang tawag sa ganitong klaseng paa ay lotus feet o lily feet. Ang tradisyong ito ay ginagawa lamang sa kababaihan. Nais ng lalaking Tsino na ang mapangangasawa niya ay mayroong ganitong mga paa. Concubinage naman ang tawag sa pagkuha ng asawang lalaki ng iba pang babae maliban sa kaniyang asawa at itinitira ito sa kanilang bahay. Binibigyan ng tradisyong ito ng karapatan ang mga lalaki na kabilang sa mataas na antas ng lipunan sa China na magkaroon ng maraming concubine. Ang mga concubine ay maaaring magdala ng anak ng emperador. Siya rin ay maaaring humalili bilang asawa ng emperador sa pagpanaw ng legal na asawa nito. Kung susuriin sa makabagong pananaw, makikita sa tradisyong ito ang pagpabor ng sinaunang lipunan sa kalalakihan at paghamak sa kababaihan. Ito na rin siguro ang dahilan kung bakit sa kasalukuyan, maraming bansa sa mundo ang nagtakda na ilegal ang concubinage o katulad na gawain.</a:t>
            </a:r>
            <a:endParaRPr b="0" lang="en-PH" sz="2000" spc="-1" strike="noStrike">
              <a:latin typeface="Arial"/>
            </a:endParaRPr>
          </a:p>
        </p:txBody>
      </p:sp>
      <p:sp>
        <p:nvSpPr>
          <p:cNvPr id="239" name="PlaceHolder 2"/>
          <p:cNvSpPr>
            <a:spLocks noGrp="1"/>
          </p:cNvSpPr>
          <p:nvPr>
            <p:ph type="title"/>
          </p:nvPr>
        </p:nvSpPr>
        <p:spPr>
          <a:xfrm>
            <a:off x="609480" y="198000"/>
            <a:ext cx="10010160" cy="1296000"/>
          </a:xfrm>
          <a:prstGeom prst="rect">
            <a:avLst/>
          </a:prstGeom>
          <a:solidFill>
            <a:srgbClr val="d62e4e"/>
          </a:solidFill>
          <a:ln w="76320">
            <a:solidFill>
              <a:srgbClr val="861141"/>
            </a:solidFill>
            <a:round/>
          </a:ln>
        </p:spPr>
        <p:txBody>
          <a:bodyPr lIns="38160" rIns="38160" tIns="38160" bIns="38160" anchor="ctr">
            <a:noAutofit/>
          </a:bodyPr>
          <a:p>
            <a:pPr algn="ctr">
              <a:lnSpc>
                <a:spcPct val="100000"/>
              </a:lnSpc>
              <a:buNone/>
            </a:pPr>
            <a:r>
              <a:rPr b="1" lang="en-PH" sz="4000" spc="-1" strike="noStrike">
                <a:solidFill>
                  <a:srgbClr val="ffffff"/>
                </a:solidFill>
                <a:latin typeface="Lato"/>
                <a:ea typeface="AppleSystemUIFont"/>
              </a:rPr>
              <a:t>Ang Tradisyonal na Kalagayan ng Kababaihan sa Sinaunang Lipunang Asyano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7187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2023-05-04T15:54:40Z</dcterms:modified>
  <cp:revision>3311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