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6.png" ContentType="image/png"/>
  <Override PartName="/ppt/media/image17.png" ContentType="image/png"/>
  <Override PartName="/ppt/media/image5.png" ContentType="image/png"/>
  <Override PartName="/ppt/media/image20.png" ContentType="image/png"/>
  <Override PartName="/ppt/media/image19.png" ContentType="image/png"/>
  <Override PartName="/ppt/media/image25.png" ContentType="image/png"/>
  <Override PartName="/ppt/media/image26.png" ContentType="image/png"/>
  <Override PartName="/ppt/media/image28.png" ContentType="image/png"/>
  <Override PartName="/ppt/media/image10.png" ContentType="image/png"/>
  <Override PartName="/ppt/media/image29.png" ContentType="image/png"/>
  <Override PartName="/ppt/media/image27.png" ContentType="image/png"/>
  <Override PartName="/ppt/media/image18.png" ContentType="image/png"/>
  <Override PartName="/ppt/media/image15.png" ContentType="image/png"/>
  <Override PartName="/ppt/media/image30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  <Override PartName="/ppt/notesSlides/_rels/notesSlide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move the slide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2000" spc="-1" strike="noStrike">
                <a:latin typeface="Arial"/>
              </a:rPr>
              <a:t>Click to edit the notes format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400" spc="-1" strike="noStrike">
                <a:latin typeface="Times New Roman"/>
              </a:rPr>
              <a:t>&lt;header&gt;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r>
              <a:rPr b="0" lang="en-PH" sz="1400" spc="-1" strike="noStrike">
                <a:latin typeface="Times New Roman"/>
              </a:rPr>
              <a:t>&lt;date/time&gt;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en-PH" sz="1400" spc="-1" strike="noStrike">
                <a:latin typeface="Times New Roman"/>
              </a:rPr>
              <a:t>&lt;footer&gt;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buNone/>
            </a:pPr>
            <a:fld id="{B91920BA-D6FD-44F9-8A87-6BC44AD44C24}" type="slidenum">
              <a:rPr b="0" lang="en-PH" sz="1400" spc="-1" strike="noStrike">
                <a:latin typeface="Times New Roman"/>
              </a:rPr>
              <a:t>&lt;number&gt;</a:t>
            </a:fld>
            <a:endParaRPr b="0" lang="en-PH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79445216-ED35-4E58-8E7E-49F47B2C6925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24CC627D-BBFF-4E41-827E-0136B027172C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F30894E4-3A9F-4CAD-97B6-25DD1D0FFE0C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6840" cy="27968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2280" cy="38602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2280" cy="3819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9960" cy="6328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8400" cy="9684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2480" cy="10324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9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21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4280" cy="338256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7"/>
          <p:cNvSpPr/>
          <p:nvPr/>
        </p:nvSpPr>
        <p:spPr>
          <a:xfrm>
            <a:off x="4161600" y="2988000"/>
            <a:ext cx="7493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Subtraction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"/>
          <p:cNvSpPr txBox="1"/>
          <p:nvPr/>
        </p:nvSpPr>
        <p:spPr>
          <a:xfrm>
            <a:off x="432000" y="396000"/>
            <a:ext cx="7380000" cy="7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latin typeface="Lato"/>
                <a:ea typeface=""/>
              </a:rPr>
              <a:t>4. Subtract 2787 from 5243.</a:t>
            </a:r>
            <a:endParaRPr b="1" lang="en-PH" sz="2400" spc="-1" strike="noStrike">
              <a:latin typeface="Lato"/>
              <a:ea typeface="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3420000" y="900000"/>
            <a:ext cx="7687440" cy="4500000"/>
          </a:xfrm>
          <a:prstGeom prst="rect">
            <a:avLst/>
          </a:prstGeom>
          <a:ln w="0">
            <a:noFill/>
          </a:ln>
        </p:spPr>
      </p:pic>
      <p:sp>
        <p:nvSpPr>
          <p:cNvPr id="167" name=""/>
          <p:cNvSpPr txBox="1"/>
          <p:nvPr/>
        </p:nvSpPr>
        <p:spPr>
          <a:xfrm>
            <a:off x="540000" y="1440000"/>
            <a:ext cx="3060000" cy="118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latin typeface="Lato"/>
                <a:ea typeface=""/>
              </a:rPr>
              <a:t>We can also subtract vertically.</a:t>
            </a:r>
            <a:endParaRPr b="1" lang="en-PH" sz="2400" spc="-1" strike="noStrike">
              <a:latin typeface="Lato"/>
              <a:ea typeface="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2"/>
          <a:stretch/>
        </p:blipFill>
        <p:spPr>
          <a:xfrm>
            <a:off x="540000" y="2340000"/>
            <a:ext cx="2700000" cy="3282480"/>
          </a:xfrm>
          <a:prstGeom prst="rect">
            <a:avLst/>
          </a:prstGeom>
          <a:ln w="0">
            <a:noFill/>
          </a:ln>
        </p:spPr>
      </p:pic>
      <p:sp>
        <p:nvSpPr>
          <p:cNvPr id="169" name=""/>
          <p:cNvSpPr/>
          <p:nvPr/>
        </p:nvSpPr>
        <p:spPr>
          <a:xfrm>
            <a:off x="2772000" y="5514480"/>
            <a:ext cx="0" cy="31752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"/>
          <p:cNvSpPr/>
          <p:nvPr/>
        </p:nvSpPr>
        <p:spPr>
          <a:xfrm>
            <a:off x="2772000" y="5832000"/>
            <a:ext cx="1368000" cy="0"/>
          </a:xfrm>
          <a:prstGeom prst="line">
            <a:avLst/>
          </a:prstGeom>
          <a:ln w="29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"/>
          <p:cNvSpPr txBox="1"/>
          <p:nvPr/>
        </p:nvSpPr>
        <p:spPr>
          <a:xfrm>
            <a:off x="4140000" y="5400000"/>
            <a:ext cx="7020000" cy="118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latin typeface="Lato"/>
                <a:ea typeface=""/>
              </a:rPr>
              <a:t>Step 1</a:t>
            </a:r>
            <a:r>
              <a:rPr b="0" lang="en-PH" sz="2400" spc="-1" strike="noStrike">
                <a:latin typeface="Lato"/>
                <a:ea typeface=""/>
              </a:rPr>
              <a:t> 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Subtract the ones.</a:t>
            </a:r>
            <a:endParaRPr b="0" lang="en-PH" sz="24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13 ones – 7 ones = 6 </a:t>
            </a:r>
            <a:r>
              <a:rPr b="0" lang="en-PH" sz="2400" spc="-1" strike="noStrike">
                <a:latin typeface="Lato"/>
                <a:ea typeface=""/>
              </a:rPr>
              <a:t>ones</a:t>
            </a:r>
            <a:endParaRPr b="0" lang="en-PH" sz="24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"/>
          <p:cNvSpPr txBox="1"/>
          <p:nvPr/>
        </p:nvSpPr>
        <p:spPr>
          <a:xfrm>
            <a:off x="468000" y="540000"/>
            <a:ext cx="9720000" cy="10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latin typeface="Lato"/>
                <a:ea typeface=""/>
              </a:rPr>
              <a:t>Regroup 2 hundreds as 1 hundred 10 tens.</a:t>
            </a:r>
            <a:endParaRPr b="1" lang="en-PH" sz="2400" spc="-1" strike="noStrike">
              <a:latin typeface="Lato"/>
              <a:ea typeface="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3600000" y="1224000"/>
            <a:ext cx="7648920" cy="3816360"/>
          </a:xfrm>
          <a:prstGeom prst="rect">
            <a:avLst/>
          </a:prstGeom>
          <a:ln w="0">
            <a:noFill/>
          </a:ln>
        </p:spPr>
      </p:pic>
      <p:pic>
        <p:nvPicPr>
          <p:cNvPr id="174" name="" descr=""/>
          <p:cNvPicPr/>
          <p:nvPr/>
        </p:nvPicPr>
        <p:blipFill>
          <a:blip r:embed="rId2"/>
          <a:stretch/>
        </p:blipFill>
        <p:spPr>
          <a:xfrm>
            <a:off x="422280" y="1487880"/>
            <a:ext cx="3177720" cy="3192120"/>
          </a:xfrm>
          <a:prstGeom prst="rect">
            <a:avLst/>
          </a:prstGeom>
          <a:ln w="0">
            <a:noFill/>
          </a:ln>
        </p:spPr>
      </p:pic>
      <p:sp>
        <p:nvSpPr>
          <p:cNvPr id="175" name=""/>
          <p:cNvSpPr/>
          <p:nvPr/>
        </p:nvSpPr>
        <p:spPr>
          <a:xfrm>
            <a:off x="2484000" y="4608000"/>
            <a:ext cx="0" cy="72000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"/>
          <p:cNvSpPr/>
          <p:nvPr/>
        </p:nvSpPr>
        <p:spPr>
          <a:xfrm>
            <a:off x="2484000" y="5328000"/>
            <a:ext cx="2016000" cy="0"/>
          </a:xfrm>
          <a:prstGeom prst="line">
            <a:avLst/>
          </a:prstGeom>
          <a:ln w="29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"/>
          <p:cNvSpPr txBox="1"/>
          <p:nvPr/>
        </p:nvSpPr>
        <p:spPr>
          <a:xfrm>
            <a:off x="4464000" y="5040360"/>
            <a:ext cx="7020000" cy="118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latin typeface="Lato"/>
                <a:ea typeface=""/>
              </a:rPr>
              <a:t>Step 2</a:t>
            </a:r>
            <a:r>
              <a:rPr b="0" lang="en-PH" sz="2400" spc="-1" strike="noStrike">
                <a:latin typeface="Lato"/>
                <a:ea typeface=""/>
              </a:rPr>
              <a:t> 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Subtract the tens.</a:t>
            </a:r>
            <a:endParaRPr b="0" lang="en-PH" sz="24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13 tens – 8 tens = 5 </a:t>
            </a:r>
            <a:r>
              <a:rPr b="0" lang="en-PH" sz="2400" spc="-1" strike="noStrike">
                <a:latin typeface="Lato"/>
                <a:ea typeface=""/>
              </a:rPr>
              <a:t>tens</a:t>
            </a:r>
            <a:endParaRPr b="0" lang="en-PH" sz="24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"/>
          <p:cNvSpPr txBox="1"/>
          <p:nvPr/>
        </p:nvSpPr>
        <p:spPr>
          <a:xfrm>
            <a:off x="922320" y="540000"/>
            <a:ext cx="7717680" cy="82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latin typeface="Lato"/>
                <a:ea typeface=""/>
              </a:rPr>
              <a:t>Regroup 5 thousands as 4 thousands 10 hundreds.</a:t>
            </a:r>
            <a:endParaRPr b="1" lang="en-PH" sz="2400" spc="-1" strike="noStrike">
              <a:latin typeface="Lato"/>
              <a:ea typeface="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3960000" y="1213920"/>
            <a:ext cx="7740000" cy="3826800"/>
          </a:xfrm>
          <a:prstGeom prst="rect">
            <a:avLst/>
          </a:prstGeom>
          <a:ln w="0">
            <a:noFill/>
          </a:ln>
        </p:spPr>
      </p:pic>
      <p:pic>
        <p:nvPicPr>
          <p:cNvPr id="180" name="" descr=""/>
          <p:cNvPicPr/>
          <p:nvPr/>
        </p:nvPicPr>
        <p:blipFill>
          <a:blip r:embed="rId2"/>
          <a:stretch/>
        </p:blipFill>
        <p:spPr>
          <a:xfrm>
            <a:off x="867960" y="1361880"/>
            <a:ext cx="2912040" cy="3318120"/>
          </a:xfrm>
          <a:prstGeom prst="rect">
            <a:avLst/>
          </a:prstGeom>
          <a:ln w="0">
            <a:noFill/>
          </a:ln>
        </p:spPr>
      </p:pic>
      <p:sp>
        <p:nvSpPr>
          <p:cNvPr id="181" name=""/>
          <p:cNvSpPr/>
          <p:nvPr/>
        </p:nvSpPr>
        <p:spPr>
          <a:xfrm>
            <a:off x="3240000" y="4644000"/>
            <a:ext cx="0" cy="72000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"/>
          <p:cNvSpPr/>
          <p:nvPr/>
        </p:nvSpPr>
        <p:spPr>
          <a:xfrm>
            <a:off x="3240000" y="5364000"/>
            <a:ext cx="1260000" cy="0"/>
          </a:xfrm>
          <a:prstGeom prst="line">
            <a:avLst/>
          </a:prstGeom>
          <a:ln w="29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"/>
          <p:cNvSpPr txBox="1"/>
          <p:nvPr/>
        </p:nvSpPr>
        <p:spPr>
          <a:xfrm>
            <a:off x="4464000" y="5040720"/>
            <a:ext cx="7020000" cy="118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latin typeface="Lato"/>
                <a:ea typeface=""/>
              </a:rPr>
              <a:t>Step 3</a:t>
            </a:r>
            <a:r>
              <a:rPr b="0" lang="en-PH" sz="2400" spc="-1" strike="noStrike">
                <a:latin typeface="Lato"/>
                <a:ea typeface=""/>
              </a:rPr>
              <a:t> 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Subtract the hundreds.</a:t>
            </a:r>
            <a:endParaRPr b="0" lang="en-PH" sz="24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11 hundreds – 7 hundreds = 4 </a:t>
            </a:r>
            <a:r>
              <a:rPr b="0" lang="en-PH" sz="2400" spc="-1" strike="noStrike">
                <a:latin typeface="Lato"/>
                <a:ea typeface=""/>
              </a:rPr>
              <a:t>hundreds</a:t>
            </a:r>
            <a:endParaRPr b="0" lang="en-PH" sz="24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3924000" y="1080000"/>
            <a:ext cx="7422840" cy="3672360"/>
          </a:xfrm>
          <a:prstGeom prst="rect">
            <a:avLst/>
          </a:prstGeom>
          <a:ln w="0">
            <a:noFill/>
          </a:ln>
        </p:spPr>
      </p:pic>
      <p:pic>
        <p:nvPicPr>
          <p:cNvPr id="185" name="" descr=""/>
          <p:cNvPicPr/>
          <p:nvPr/>
        </p:nvPicPr>
        <p:blipFill>
          <a:blip r:embed="rId2"/>
          <a:stretch/>
        </p:blipFill>
        <p:spPr>
          <a:xfrm>
            <a:off x="1080000" y="1080000"/>
            <a:ext cx="2700000" cy="3240000"/>
          </a:xfrm>
          <a:prstGeom prst="rect">
            <a:avLst/>
          </a:prstGeom>
          <a:ln w="0">
            <a:noFill/>
          </a:ln>
        </p:spPr>
      </p:pic>
      <p:sp>
        <p:nvSpPr>
          <p:cNvPr id="186" name=""/>
          <p:cNvSpPr/>
          <p:nvPr/>
        </p:nvSpPr>
        <p:spPr>
          <a:xfrm>
            <a:off x="2844000" y="4284000"/>
            <a:ext cx="0" cy="72000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"/>
          <p:cNvSpPr/>
          <p:nvPr/>
        </p:nvSpPr>
        <p:spPr>
          <a:xfrm>
            <a:off x="2844000" y="5004000"/>
            <a:ext cx="1656000" cy="0"/>
          </a:xfrm>
          <a:prstGeom prst="line">
            <a:avLst/>
          </a:prstGeom>
          <a:ln w="29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"/>
          <p:cNvSpPr txBox="1"/>
          <p:nvPr/>
        </p:nvSpPr>
        <p:spPr>
          <a:xfrm>
            <a:off x="4464000" y="4752360"/>
            <a:ext cx="7020000" cy="118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latin typeface="Lato"/>
                <a:ea typeface=""/>
              </a:rPr>
              <a:t>Step 4</a:t>
            </a:r>
            <a:r>
              <a:rPr b="0" lang="en-PH" sz="2400" spc="-1" strike="noStrike">
                <a:latin typeface="Lato"/>
                <a:ea typeface=""/>
              </a:rPr>
              <a:t> 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Subtract the thousands.</a:t>
            </a:r>
            <a:endParaRPr b="0" lang="en-PH" sz="24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4 thousands – 2 thousands = 2 </a:t>
            </a:r>
            <a:r>
              <a:rPr b="0" lang="en-PH" sz="2400" spc="-1" strike="noStrike">
                <a:latin typeface="Lato"/>
                <a:ea typeface=""/>
              </a:rPr>
              <a:t>thousands</a:t>
            </a:r>
            <a:endParaRPr b="0" lang="en-PH" sz="2400" spc="-1" strike="noStrike">
              <a:latin typeface="Lato"/>
              <a:ea typeface=""/>
            </a:endParaRPr>
          </a:p>
        </p:txBody>
      </p:sp>
      <p:sp>
        <p:nvSpPr>
          <p:cNvPr id="189" name=""/>
          <p:cNvSpPr txBox="1"/>
          <p:nvPr/>
        </p:nvSpPr>
        <p:spPr>
          <a:xfrm>
            <a:off x="1073160" y="5652720"/>
            <a:ext cx="4326840" cy="45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solidFill>
                  <a:srgbClr val="c9211e"/>
                </a:solidFill>
                <a:latin typeface="Lato"/>
                <a:ea typeface=""/>
              </a:rPr>
              <a:t>5243 – 2787 = 2456</a:t>
            </a:r>
            <a:endParaRPr b="1" lang="en-PH" sz="2400" spc="-1" strike="noStrike">
              <a:solidFill>
                <a:srgbClr val="c9211e"/>
              </a:solidFill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7920000" y="252000"/>
            <a:ext cx="2880000" cy="1800000"/>
          </a:xfrm>
          <a:prstGeom prst="rect">
            <a:avLst/>
          </a:prstGeom>
          <a:ln w="0">
            <a:noFill/>
          </a:ln>
        </p:spPr>
      </p:pic>
      <p:sp>
        <p:nvSpPr>
          <p:cNvPr id="191" name=""/>
          <p:cNvSpPr txBox="1"/>
          <p:nvPr/>
        </p:nvSpPr>
        <p:spPr>
          <a:xfrm>
            <a:off x="806400" y="396720"/>
            <a:ext cx="6573600" cy="82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latin typeface="Lato"/>
                <a:ea typeface=""/>
              </a:rPr>
              <a:t>5. Find the difference between 7000 and 1257.</a:t>
            </a:r>
            <a:endParaRPr b="1" lang="en-PH" sz="2400" spc="-1" strike="noStrike">
              <a:latin typeface="Lato"/>
              <a:ea typeface=""/>
            </a:endParaRPr>
          </a:p>
        </p:txBody>
      </p:sp>
      <p:pic>
        <p:nvPicPr>
          <p:cNvPr id="192" name="" descr=""/>
          <p:cNvPicPr/>
          <p:nvPr/>
        </p:nvPicPr>
        <p:blipFill>
          <a:blip r:embed="rId2"/>
          <a:stretch/>
        </p:blipFill>
        <p:spPr>
          <a:xfrm>
            <a:off x="1080000" y="2520000"/>
            <a:ext cx="10440000" cy="3600000"/>
          </a:xfrm>
          <a:prstGeom prst="rect">
            <a:avLst/>
          </a:prstGeom>
          <a:ln w="0">
            <a:noFill/>
          </a:ln>
        </p:spPr>
      </p:pic>
      <p:sp>
        <p:nvSpPr>
          <p:cNvPr id="193" name=""/>
          <p:cNvSpPr/>
          <p:nvPr/>
        </p:nvSpPr>
        <p:spPr>
          <a:xfrm flipH="1">
            <a:off x="1080000" y="1008000"/>
            <a:ext cx="6480000" cy="900000"/>
          </a:xfrm>
          <a:prstGeom prst="wedgeRoundRectCallout">
            <a:avLst>
              <a:gd name="adj1" fmla="val -62240"/>
              <a:gd name="adj2" fmla="val 12134"/>
              <a:gd name="adj3" fmla="val 16667"/>
            </a:avLst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1" lang="en-PH" sz="2400" spc="-1" strike="noStrike">
                <a:latin typeface="Lato"/>
                <a:ea typeface="Ð~°'EFþ"/>
              </a:rPr>
              <a:t>To find the difference, we subtract the numbers.</a:t>
            </a:r>
            <a:endParaRPr b="1" lang="en-PH" sz="2400" spc="-1" strike="noStrike">
              <a:latin typeface="Ð~°'EFþ"/>
              <a:ea typeface="Ð~°'EFþ"/>
            </a:endParaRPr>
          </a:p>
        </p:txBody>
      </p:sp>
      <p:sp>
        <p:nvSpPr>
          <p:cNvPr id="194" name=""/>
          <p:cNvSpPr txBox="1"/>
          <p:nvPr/>
        </p:nvSpPr>
        <p:spPr>
          <a:xfrm>
            <a:off x="1260000" y="2160000"/>
            <a:ext cx="9000000" cy="45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latin typeface="Lato"/>
                <a:ea typeface=""/>
              </a:rPr>
              <a:t>Regroup 7 thousands as 6 thousands 9 hundreds 9 tens 10 ones.</a:t>
            </a:r>
            <a:endParaRPr b="1" lang="en-PH" sz="24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624960" y="720000"/>
            <a:ext cx="6215040" cy="4680000"/>
          </a:xfrm>
          <a:prstGeom prst="rect">
            <a:avLst/>
          </a:prstGeom>
          <a:ln w="0">
            <a:noFill/>
          </a:ln>
        </p:spPr>
      </p:pic>
      <p:sp>
        <p:nvSpPr>
          <p:cNvPr id="196" name=""/>
          <p:cNvSpPr txBox="1"/>
          <p:nvPr/>
        </p:nvSpPr>
        <p:spPr>
          <a:xfrm>
            <a:off x="6820560" y="583560"/>
            <a:ext cx="3619440" cy="3232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  <a:ea typeface=""/>
              </a:rPr>
              <a:t>Subtract the ones.</a:t>
            </a:r>
            <a:endParaRPr b="0" lang="en-PH" sz="2400" spc="-1" strike="noStrike">
              <a:latin typeface="Lato"/>
              <a:ea typeface="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  <a:ea typeface=""/>
              </a:rPr>
              <a:t>Subtract the tens.</a:t>
            </a:r>
            <a:endParaRPr b="0" lang="en-PH" sz="2400" spc="-1" strike="noStrike">
              <a:latin typeface="Lato"/>
              <a:ea typeface="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  <a:ea typeface=""/>
              </a:rPr>
              <a:t>Subtract the hundreds.</a:t>
            </a:r>
            <a:endParaRPr b="0" lang="en-PH" sz="2400" spc="-1" strike="noStrike">
              <a:latin typeface="Lato"/>
              <a:ea typeface="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  <a:ea typeface=""/>
              </a:rPr>
              <a:t>Subtract the thousands.</a:t>
            </a:r>
            <a:endParaRPr b="0" lang="en-PH" sz="2400" spc="-1" strike="noStrike">
              <a:latin typeface="Lato"/>
              <a:ea typeface=""/>
            </a:endParaRPr>
          </a:p>
        </p:txBody>
      </p:sp>
      <p:sp>
        <p:nvSpPr>
          <p:cNvPr id="197" name=""/>
          <p:cNvSpPr txBox="1"/>
          <p:nvPr/>
        </p:nvSpPr>
        <p:spPr>
          <a:xfrm>
            <a:off x="6113160" y="4896000"/>
            <a:ext cx="3426840" cy="64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solidFill>
                  <a:srgbClr val="c9211e"/>
                </a:solidFill>
                <a:latin typeface="Lato"/>
                <a:ea typeface=""/>
              </a:rPr>
              <a:t>7000 – 1257 = 5743</a:t>
            </a:r>
            <a:endParaRPr b="1" lang="en-PH" sz="2400" spc="-1" strike="noStrike">
              <a:solidFill>
                <a:srgbClr val="c9211e"/>
              </a:solidFill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"/>
          <p:cNvSpPr txBox="1"/>
          <p:nvPr/>
        </p:nvSpPr>
        <p:spPr>
          <a:xfrm>
            <a:off x="900000" y="720000"/>
            <a:ext cx="9720000" cy="50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solidFill>
                  <a:srgbClr val="000000"/>
                </a:solidFill>
                <a:latin typeface="Lato"/>
                <a:ea typeface=""/>
              </a:rPr>
              <a:t>Estimation</a:t>
            </a:r>
            <a:endParaRPr b="1" lang="en-PH" sz="24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1" lang="en-PH" sz="24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r>
              <a:rPr b="1" lang="en-PH" sz="2400" spc="-1" strike="noStrike">
                <a:solidFill>
                  <a:srgbClr val="000000"/>
                </a:solidFill>
                <a:latin typeface="Lato"/>
                <a:ea typeface=""/>
              </a:rPr>
              <a:t>1. We can estimate by rounding each of the numbers to the nearest ten</a:t>
            </a:r>
            <a:endParaRPr b="1" lang="en-PH" sz="24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r>
              <a:rPr b="1" lang="en-PH" sz="2400" spc="-1" strike="noStrike">
                <a:solidFill>
                  <a:srgbClr val="000000"/>
                </a:solidFill>
                <a:latin typeface="Lato"/>
                <a:ea typeface=""/>
              </a:rPr>
              <a:t>    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"/>
              </a:rPr>
              <a:t>before subtracting to check the answer.</a:t>
            </a:r>
            <a:endParaRPr b="1" lang="en-PH" sz="24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1" lang="en-PH" sz="24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199" name=""/>
          <p:cNvSpPr/>
          <p:nvPr/>
        </p:nvSpPr>
        <p:spPr>
          <a:xfrm>
            <a:off x="2160000" y="2520000"/>
            <a:ext cx="6480000" cy="720000"/>
          </a:xfrm>
          <a:custGeom>
            <a:avLst/>
            <a:gdLst/>
            <a:ahLst/>
            <a:rect l="0" t="0" r="r" b="b"/>
            <a:pathLst>
              <a:path w="180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17667" y="2001"/>
                </a:lnTo>
                <a:lnTo>
                  <a:pt x="17668" y="2001"/>
                </a:lnTo>
                <a:cubicBezTo>
                  <a:pt x="17726" y="2001"/>
                  <a:pt x="17784" y="1986"/>
                  <a:pt x="17834" y="1956"/>
                </a:cubicBezTo>
                <a:cubicBezTo>
                  <a:pt x="17885" y="1927"/>
                  <a:pt x="17927" y="1885"/>
                  <a:pt x="17956" y="1834"/>
                </a:cubicBezTo>
                <a:cubicBezTo>
                  <a:pt x="17986" y="1784"/>
                  <a:pt x="18001" y="1726"/>
                  <a:pt x="18001" y="1668"/>
                </a:cubicBezTo>
                <a:lnTo>
                  <a:pt x="18001" y="333"/>
                </a:lnTo>
                <a:lnTo>
                  <a:pt x="18001" y="334"/>
                </a:lnTo>
                <a:lnTo>
                  <a:pt x="18001" y="334"/>
                </a:lnTo>
                <a:cubicBezTo>
                  <a:pt x="18001" y="275"/>
                  <a:pt x="17986" y="217"/>
                  <a:pt x="17956" y="167"/>
                </a:cubicBezTo>
                <a:cubicBezTo>
                  <a:pt x="17927" y="116"/>
                  <a:pt x="17885" y="74"/>
                  <a:pt x="17834" y="45"/>
                </a:cubicBezTo>
                <a:cubicBezTo>
                  <a:pt x="17784" y="15"/>
                  <a:pt x="17726" y="0"/>
                  <a:pt x="17668" y="0"/>
                </a:cubicBezTo>
                <a:lnTo>
                  <a:pt x="333" y="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PH" sz="2400" spc="-1" strike="noStrike">
                <a:latin typeface="Lato"/>
              </a:rPr>
              <a:t>Find the difference between 263 and 146</a:t>
            </a:r>
            <a:endParaRPr b="0" lang="en-PH" sz="2400" spc="-1" strike="noStrike">
              <a:latin typeface="Lato"/>
            </a:endParaRPr>
          </a:p>
        </p:txBody>
      </p:sp>
      <p:sp>
        <p:nvSpPr>
          <p:cNvPr id="200" name=""/>
          <p:cNvSpPr txBox="1"/>
          <p:nvPr/>
        </p:nvSpPr>
        <p:spPr>
          <a:xfrm>
            <a:off x="1228320" y="3402000"/>
            <a:ext cx="9391680" cy="265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263 ≈ 260</a:t>
            </a:r>
            <a:endParaRPr b="0" lang="en-PH" sz="2400" spc="-1" strike="noStrike">
              <a:latin typeface="Lato"/>
              <a:ea typeface="Ð~°'EFþ"/>
            </a:endParaRPr>
          </a:p>
          <a:p>
            <a:r>
              <a:rPr b="0" lang="en-PH" sz="2400" spc="-1" strike="noStrike">
                <a:latin typeface="Lato"/>
              </a:rPr>
              <a:t>146 ≈ 150</a:t>
            </a:r>
            <a:endParaRPr b="0" lang="en-PH" sz="2400" spc="-1" strike="noStrike">
              <a:latin typeface="Lato"/>
              <a:ea typeface="Ð~°'EFþ"/>
            </a:endParaRPr>
          </a:p>
          <a:p>
            <a:r>
              <a:rPr b="0" lang="en-PH" sz="2400" spc="-1" strike="noStrike">
                <a:latin typeface="Lato"/>
              </a:rPr>
              <a:t>263 – 146 ≈ 260 – 150</a:t>
            </a:r>
            <a:endParaRPr b="0" lang="en-PH" sz="2400" spc="-1" strike="noStrike">
              <a:latin typeface="Lato"/>
              <a:ea typeface="Ð~°'EFþ"/>
            </a:endParaRPr>
          </a:p>
          <a:p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 </a:t>
            </a:r>
            <a:r>
              <a:rPr b="0" lang="en-PH" sz="2400" spc="-1" strike="noStrike">
                <a:latin typeface="Lato"/>
              </a:rPr>
              <a:t>= 110</a:t>
            </a:r>
            <a:endParaRPr b="0" lang="en-PH" sz="2400" spc="-1" strike="noStrike">
              <a:latin typeface="Lato"/>
              <a:ea typeface=""/>
            </a:endParaRPr>
          </a:p>
          <a:p>
            <a:r>
              <a:rPr b="0" lang="en-PH" sz="2400" spc="-1" strike="noStrike">
                <a:latin typeface="Lato"/>
              </a:rPr>
              <a:t>Calculate to find the difference.</a:t>
            </a:r>
            <a:endParaRPr b="0" lang="en-PH" sz="2400" spc="-1" strike="noStrike">
              <a:latin typeface="Lato"/>
              <a:ea typeface="Ð~°'EFþ"/>
            </a:endParaRPr>
          </a:p>
          <a:p>
            <a:r>
              <a:rPr b="0" lang="en-PH" sz="2400" spc="-1" strike="noStrike">
                <a:latin typeface="Lato"/>
              </a:rPr>
              <a:t>263 – 146 = 117</a:t>
            </a:r>
            <a:endParaRPr b="0" lang="en-PH" sz="2400" spc="-1" strike="noStrike">
              <a:latin typeface="Lato"/>
              <a:ea typeface=""/>
            </a:endParaRPr>
          </a:p>
          <a:p>
            <a:r>
              <a:rPr b="0" lang="en-PH" sz="2400" spc="-1" strike="noStrike">
                <a:latin typeface="Lato"/>
              </a:rPr>
              <a:t>117 is close to our estimate of 110, so the answer is reasonable.</a:t>
            </a:r>
            <a:endParaRPr b="0" lang="en-PH" sz="2400" spc="-1" strike="noStrike">
              <a:latin typeface="Lato"/>
              <a:ea typeface=""/>
            </a:endParaRPr>
          </a:p>
        </p:txBody>
      </p:sp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8820000" y="2700000"/>
            <a:ext cx="2880000" cy="2880000"/>
          </a:xfrm>
          <a:prstGeom prst="rect">
            <a:avLst/>
          </a:prstGeom>
          <a:ln cap="rnd" w="38160">
            <a:solidFill>
              <a:srgbClr val="ff4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"/>
          <p:cNvSpPr txBox="1"/>
          <p:nvPr/>
        </p:nvSpPr>
        <p:spPr>
          <a:xfrm>
            <a:off x="900000" y="720000"/>
            <a:ext cx="9720000" cy="50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solidFill>
                  <a:srgbClr val="000000"/>
                </a:solidFill>
                <a:latin typeface="Lato"/>
                <a:ea typeface=""/>
              </a:rPr>
              <a:t>Estimation</a:t>
            </a:r>
            <a:endParaRPr b="1" lang="en-PH" sz="24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1" lang="en-PH" sz="24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r>
              <a:rPr b="1" lang="en-PH" sz="2400" spc="-1" strike="noStrike">
                <a:solidFill>
                  <a:srgbClr val="000000"/>
                </a:solidFill>
                <a:latin typeface="Lato"/>
                <a:ea typeface=""/>
              </a:rPr>
              <a:t>2. We can estimate by rounding each of the numbers to the nearest</a:t>
            </a:r>
            <a:endParaRPr b="1" lang="en-PH" sz="24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r>
              <a:rPr b="1" lang="en-PH" sz="2400" spc="-1" strike="noStrike">
                <a:solidFill>
                  <a:srgbClr val="000000"/>
                </a:solidFill>
                <a:latin typeface="Lato"/>
                <a:ea typeface=""/>
              </a:rPr>
              <a:t>     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"/>
              </a:rPr>
              <a:t>hundred before subtracting to check the answer.</a:t>
            </a:r>
            <a:endParaRPr b="1" lang="en-PH" sz="2400" spc="-1" strike="noStrike">
              <a:solidFill>
                <a:srgbClr val="000000"/>
              </a:solidFill>
              <a:latin typeface="Lato"/>
              <a:ea typeface=""/>
            </a:endParaRPr>
          </a:p>
          <a:p>
            <a:endParaRPr b="1" lang="en-PH" sz="2400" spc="-1" strike="noStrike">
              <a:solidFill>
                <a:srgbClr val="000000"/>
              </a:solidFill>
              <a:latin typeface="Lato"/>
              <a:ea typeface=""/>
            </a:endParaRPr>
          </a:p>
        </p:txBody>
      </p:sp>
      <p:sp>
        <p:nvSpPr>
          <p:cNvPr id="203" name=""/>
          <p:cNvSpPr/>
          <p:nvPr/>
        </p:nvSpPr>
        <p:spPr>
          <a:xfrm>
            <a:off x="1728000" y="2376000"/>
            <a:ext cx="6480000" cy="720000"/>
          </a:xfrm>
          <a:custGeom>
            <a:avLst/>
            <a:gdLst/>
            <a:ahLst/>
            <a:rect l="0" t="0" r="r" b="b"/>
            <a:pathLst>
              <a:path w="180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17667" y="2001"/>
                </a:lnTo>
                <a:lnTo>
                  <a:pt x="17668" y="2001"/>
                </a:lnTo>
                <a:cubicBezTo>
                  <a:pt x="17726" y="2001"/>
                  <a:pt x="17784" y="1986"/>
                  <a:pt x="17834" y="1956"/>
                </a:cubicBezTo>
                <a:cubicBezTo>
                  <a:pt x="17885" y="1927"/>
                  <a:pt x="17927" y="1885"/>
                  <a:pt x="17956" y="1834"/>
                </a:cubicBezTo>
                <a:cubicBezTo>
                  <a:pt x="17986" y="1784"/>
                  <a:pt x="18001" y="1726"/>
                  <a:pt x="18001" y="1668"/>
                </a:cubicBezTo>
                <a:lnTo>
                  <a:pt x="18001" y="333"/>
                </a:lnTo>
                <a:lnTo>
                  <a:pt x="18001" y="334"/>
                </a:lnTo>
                <a:lnTo>
                  <a:pt x="18001" y="334"/>
                </a:lnTo>
                <a:cubicBezTo>
                  <a:pt x="18001" y="275"/>
                  <a:pt x="17986" y="217"/>
                  <a:pt x="17956" y="167"/>
                </a:cubicBezTo>
                <a:cubicBezTo>
                  <a:pt x="17927" y="116"/>
                  <a:pt x="17885" y="74"/>
                  <a:pt x="17834" y="45"/>
                </a:cubicBezTo>
                <a:cubicBezTo>
                  <a:pt x="17784" y="15"/>
                  <a:pt x="17726" y="0"/>
                  <a:pt x="17668" y="0"/>
                </a:cubicBezTo>
                <a:lnTo>
                  <a:pt x="333" y="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PH" sz="2400" spc="-1" strike="noStrike">
                <a:latin typeface="Lato"/>
              </a:rPr>
              <a:t>Find the difference between 6004 and 2678</a:t>
            </a:r>
            <a:endParaRPr b="0" lang="en-PH" sz="2400" spc="-1" strike="noStrike">
              <a:latin typeface="Lato"/>
            </a:endParaRPr>
          </a:p>
        </p:txBody>
      </p:sp>
      <p:sp>
        <p:nvSpPr>
          <p:cNvPr id="204" name=""/>
          <p:cNvSpPr txBox="1"/>
          <p:nvPr/>
        </p:nvSpPr>
        <p:spPr>
          <a:xfrm>
            <a:off x="1228320" y="3186000"/>
            <a:ext cx="9391680" cy="301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  <a:ea typeface="Ð~°'EFþ"/>
              </a:rPr>
              <a:t>6004 ≈ 6000</a:t>
            </a:r>
            <a:endParaRPr b="0" lang="en-PH" sz="2400" spc="-1" strike="noStrike">
              <a:latin typeface="Lato"/>
              <a:ea typeface="Ð~°'EFþ"/>
            </a:endParaRPr>
          </a:p>
          <a:p>
            <a:r>
              <a:rPr b="0" lang="en-PH" sz="2400" spc="-1" strike="noStrike">
                <a:latin typeface="Lato"/>
                <a:ea typeface="Ð~°'EFþ"/>
              </a:rPr>
              <a:t>2678 ≈ 2700</a:t>
            </a:r>
            <a:endParaRPr b="0" lang="en-PH" sz="2400" spc="-1" strike="noStrike">
              <a:latin typeface="Lato"/>
              <a:ea typeface="Ð~°'EFþ"/>
            </a:endParaRPr>
          </a:p>
          <a:p>
            <a:r>
              <a:rPr b="0" lang="en-PH" sz="2400" spc="-1" strike="noStrike">
                <a:latin typeface="Lato"/>
                <a:ea typeface="Ð~°'EFþ"/>
              </a:rPr>
              <a:t>6004 – 2678  ≈ 6000 – 2700</a:t>
            </a:r>
            <a:endParaRPr b="0" lang="en-PH" sz="2400" spc="-1" strike="noStrike">
              <a:latin typeface="Lato"/>
              <a:ea typeface="Ð~°'EFþ"/>
            </a:endParaRPr>
          </a:p>
          <a:p>
            <a:r>
              <a:rPr b="0" lang="en-PH" sz="2400" spc="-1" strike="noStrike">
                <a:latin typeface="Lato"/>
                <a:ea typeface="Ð~°'EFþ"/>
              </a:rPr>
              <a:t>	</a:t>
            </a:r>
            <a:r>
              <a:rPr b="0" lang="en-PH" sz="2400" spc="-1" strike="noStrike">
                <a:latin typeface="Lato"/>
                <a:ea typeface="Ð~°'EFþ"/>
              </a:rPr>
              <a:t>	</a:t>
            </a:r>
            <a:r>
              <a:rPr b="0" lang="en-PH" sz="2400" spc="-1" strike="noStrike">
                <a:latin typeface="Lato"/>
                <a:ea typeface="Ð~°'EFþ"/>
              </a:rPr>
              <a:t>	</a:t>
            </a:r>
            <a:r>
              <a:rPr b="0" lang="en-PH" sz="2400" spc="-1" strike="noStrike">
                <a:latin typeface="Lato"/>
                <a:ea typeface="Ð~°'EFþ"/>
              </a:rPr>
              <a:t>	</a:t>
            </a:r>
            <a:r>
              <a:rPr b="0" lang="en-PH" sz="2400" spc="-1" strike="noStrike">
                <a:latin typeface="Lato"/>
                <a:ea typeface="Ð~°'EFþ"/>
              </a:rPr>
              <a:t>= 3300</a:t>
            </a:r>
            <a:endParaRPr b="0" lang="en-PH" sz="2400" spc="-1" strike="noStrike">
              <a:latin typeface="Lato"/>
              <a:ea typeface=""/>
            </a:endParaRPr>
          </a:p>
          <a:p>
            <a:r>
              <a:rPr b="0" lang="en-PH" sz="2400" spc="-1" strike="noStrike">
                <a:latin typeface="Lato"/>
                <a:ea typeface="Ð~°'EFþ"/>
              </a:rPr>
              <a:t>Calculate to find the difference.</a:t>
            </a:r>
            <a:endParaRPr b="0" lang="en-PH" sz="2400" spc="-1" strike="noStrike">
              <a:latin typeface="Lato"/>
              <a:ea typeface="Ð~°'EFþ"/>
            </a:endParaRPr>
          </a:p>
          <a:p>
            <a:r>
              <a:rPr b="0" lang="en-PH" sz="2400" spc="-1" strike="noStrike">
                <a:latin typeface="Lato"/>
                <a:ea typeface="Ð~°'EFþ"/>
              </a:rPr>
              <a:t>6004 – 2678 = 3326</a:t>
            </a:r>
            <a:endParaRPr b="0" lang="en-PH" sz="2400" spc="-1" strike="noStrike">
              <a:latin typeface="Lato"/>
              <a:ea typeface=""/>
            </a:endParaRPr>
          </a:p>
          <a:p>
            <a:r>
              <a:rPr b="0" lang="en-PH" sz="2400" spc="-1" strike="noStrike">
                <a:latin typeface="Lato"/>
                <a:ea typeface="Ð~°'EFþ"/>
              </a:rPr>
              <a:t>3326 is close to our estimate of 3300, so the answer is</a:t>
            </a:r>
            <a:endParaRPr b="0" lang="en-PH" sz="2400" spc="-1" strike="noStrike">
              <a:latin typeface="Lato"/>
              <a:ea typeface=""/>
            </a:endParaRPr>
          </a:p>
          <a:p>
            <a:r>
              <a:rPr b="0" lang="en-PH" sz="2400" spc="-1" strike="noStrike">
                <a:latin typeface="Lato"/>
                <a:ea typeface="Ð~°'EFþ"/>
              </a:rPr>
              <a:t>reasonable.</a:t>
            </a:r>
            <a:endParaRPr b="0" lang="en-PH" sz="2400" spc="-1" strike="noStrike">
              <a:latin typeface="Lato"/>
              <a:ea typeface="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1"/>
          <a:stretch/>
        </p:blipFill>
        <p:spPr>
          <a:xfrm>
            <a:off x="8523720" y="2520000"/>
            <a:ext cx="2996280" cy="3060000"/>
          </a:xfrm>
          <a:prstGeom prst="rect">
            <a:avLst/>
          </a:prstGeom>
          <a:ln w="0">
            <a:solidFill>
              <a:srgbClr val="ff4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900000" y="1512360"/>
            <a:ext cx="10259640" cy="39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We subtract 211 from 2345 to get the answer. Cross out the number discs on the place-value chart to show subtraction.</a:t>
            </a:r>
            <a:endParaRPr b="0" lang="en-PH" sz="2400" spc="-1" strike="noStrike">
              <a:latin typeface=""/>
              <a:ea typeface=""/>
            </a:endParaRPr>
          </a:p>
          <a:p>
            <a:endParaRPr b="0" lang="en-PH" sz="2400" spc="-1" strike="noStrike">
              <a:latin typeface=""/>
              <a:ea typeface=""/>
            </a:endParaRPr>
          </a:p>
        </p:txBody>
      </p:sp>
      <p:sp>
        <p:nvSpPr>
          <p:cNvPr id="132" name=""/>
          <p:cNvSpPr/>
          <p:nvPr/>
        </p:nvSpPr>
        <p:spPr>
          <a:xfrm>
            <a:off x="972000" y="612000"/>
            <a:ext cx="3240000" cy="900000"/>
          </a:xfrm>
          <a:custGeom>
            <a:avLst/>
            <a:gdLst/>
            <a:ahLst/>
            <a:rect l="0" t="0" r="r" b="b"/>
            <a:pathLst>
              <a:path w="9002" h="2502">
                <a:moveTo>
                  <a:pt x="416" y="0"/>
                </a:moveTo>
                <a:lnTo>
                  <a:pt x="417" y="0"/>
                </a:lnTo>
                <a:cubicBezTo>
                  <a:pt x="344" y="0"/>
                  <a:pt x="272" y="19"/>
                  <a:pt x="208" y="56"/>
                </a:cubicBezTo>
                <a:cubicBezTo>
                  <a:pt x="145" y="92"/>
                  <a:pt x="92" y="145"/>
                  <a:pt x="56" y="208"/>
                </a:cubicBezTo>
                <a:cubicBezTo>
                  <a:pt x="19" y="272"/>
                  <a:pt x="0" y="344"/>
                  <a:pt x="0" y="417"/>
                </a:cubicBezTo>
                <a:lnTo>
                  <a:pt x="0" y="2084"/>
                </a:lnTo>
                <a:lnTo>
                  <a:pt x="0" y="2084"/>
                </a:lnTo>
                <a:cubicBezTo>
                  <a:pt x="0" y="2157"/>
                  <a:pt x="19" y="2229"/>
                  <a:pt x="56" y="2293"/>
                </a:cubicBezTo>
                <a:cubicBezTo>
                  <a:pt x="92" y="2356"/>
                  <a:pt x="145" y="2409"/>
                  <a:pt x="208" y="2445"/>
                </a:cubicBezTo>
                <a:cubicBezTo>
                  <a:pt x="272" y="2482"/>
                  <a:pt x="344" y="2501"/>
                  <a:pt x="417" y="2501"/>
                </a:cubicBezTo>
                <a:lnTo>
                  <a:pt x="8584" y="2501"/>
                </a:lnTo>
                <a:lnTo>
                  <a:pt x="8584" y="2501"/>
                </a:lnTo>
                <a:cubicBezTo>
                  <a:pt x="8657" y="2501"/>
                  <a:pt x="8729" y="2482"/>
                  <a:pt x="8793" y="2445"/>
                </a:cubicBezTo>
                <a:cubicBezTo>
                  <a:pt x="8856" y="2409"/>
                  <a:pt x="8909" y="2356"/>
                  <a:pt x="8945" y="2293"/>
                </a:cubicBezTo>
                <a:cubicBezTo>
                  <a:pt x="8982" y="2229"/>
                  <a:pt x="9001" y="2157"/>
                  <a:pt x="9001" y="2084"/>
                </a:cubicBezTo>
                <a:lnTo>
                  <a:pt x="9001" y="416"/>
                </a:lnTo>
                <a:lnTo>
                  <a:pt x="9001" y="417"/>
                </a:lnTo>
                <a:lnTo>
                  <a:pt x="9001" y="417"/>
                </a:lnTo>
                <a:cubicBezTo>
                  <a:pt x="9001" y="344"/>
                  <a:pt x="8982" y="272"/>
                  <a:pt x="8945" y="208"/>
                </a:cubicBezTo>
                <a:cubicBezTo>
                  <a:pt x="8909" y="145"/>
                  <a:pt x="8856" y="92"/>
                  <a:pt x="8793" y="56"/>
                </a:cubicBezTo>
                <a:cubicBezTo>
                  <a:pt x="8729" y="19"/>
                  <a:pt x="8657" y="0"/>
                  <a:pt x="8584" y="0"/>
                </a:cubicBezTo>
                <a:lnTo>
                  <a:pt x="416" y="0"/>
                </a:lnTo>
              </a:path>
            </a:pathLst>
          </a:custGeom>
          <a:solidFill>
            <a:srgbClr val="729fcf">
              <a:alpha val="3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r>
              <a:rPr b="1" lang="en-PH" sz="2400" spc="-1" strike="noStrike">
                <a:latin typeface="Lato"/>
              </a:rPr>
              <a:t>1.     2345 – 211 = ?</a:t>
            </a:r>
            <a:endParaRPr b="1" lang="en-PH" sz="2400" spc="-1" strike="noStrike">
              <a:latin typeface="Lato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1620000" y="2340000"/>
            <a:ext cx="9000000" cy="385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900000" y="1080000"/>
            <a:ext cx="4970880" cy="4500000"/>
          </a:xfrm>
          <a:prstGeom prst="rect">
            <a:avLst/>
          </a:prstGeom>
          <a:ln w="0">
            <a:noFill/>
          </a:ln>
        </p:spPr>
      </p:pic>
      <p:sp>
        <p:nvSpPr>
          <p:cNvPr id="135" name=""/>
          <p:cNvSpPr txBox="1"/>
          <p:nvPr/>
        </p:nvSpPr>
        <p:spPr>
          <a:xfrm>
            <a:off x="900000" y="540000"/>
            <a:ext cx="5040000" cy="45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latin typeface="Lato"/>
                <a:ea typeface=""/>
              </a:rPr>
              <a:t>We can also subtract vertically.</a:t>
            </a:r>
            <a:endParaRPr b="1" lang="en-PH" sz="2400" spc="-1" strike="noStrike">
              <a:latin typeface="Lato"/>
              <a:ea typeface=""/>
            </a:endParaRPr>
          </a:p>
        </p:txBody>
      </p:sp>
      <p:sp>
        <p:nvSpPr>
          <p:cNvPr id="136" name=""/>
          <p:cNvSpPr txBox="1"/>
          <p:nvPr/>
        </p:nvSpPr>
        <p:spPr>
          <a:xfrm>
            <a:off x="5940000" y="1080000"/>
            <a:ext cx="5760000" cy="493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Subtract the 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</a:rPr>
              <a:t>ones</a:t>
            </a:r>
            <a:r>
              <a:rPr b="0" lang="en-PH" sz="2400" spc="-1" strike="noStrike">
                <a:latin typeface="Lato"/>
              </a:rPr>
              <a:t>.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5 ones – 1 one = 4 ones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Subtract the 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</a:rPr>
              <a:t>tens</a:t>
            </a:r>
            <a:r>
              <a:rPr b="0" lang="en-PH" sz="2400" spc="-1" strike="noStrike">
                <a:latin typeface="Lato"/>
              </a:rPr>
              <a:t>.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4 tens – 1 ten = 3 tens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Subtract the 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</a:rPr>
              <a:t>hundreds</a:t>
            </a:r>
            <a:r>
              <a:rPr b="0" lang="en-PH" sz="2400" spc="-1" strike="noStrike">
                <a:latin typeface="Lato"/>
              </a:rPr>
              <a:t> 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3 hundreds -  2 hundreds = 1 hundred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Subtract the 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</a:rPr>
              <a:t>thousands</a:t>
            </a:r>
            <a:r>
              <a:rPr b="0" lang="en-PH" sz="2400" spc="-1" strike="noStrike">
                <a:latin typeface="Lato"/>
              </a:rPr>
              <a:t> 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2 thousands – 0 thousand = 2 thousands</a:t>
            </a:r>
            <a:endParaRPr b="0" lang="en-PH" sz="2400" spc="-1" strike="noStrike">
              <a:latin typeface="Lato"/>
              <a:ea typeface="PingFang SC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1260000" y="5652720"/>
            <a:ext cx="3420000" cy="45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solidFill>
                  <a:srgbClr val="c9211e"/>
                </a:solidFill>
                <a:latin typeface="Lato"/>
                <a:ea typeface=""/>
              </a:rPr>
              <a:t>2345 – 211 = 2134</a:t>
            </a:r>
            <a:endParaRPr b="1" lang="en-PH" sz="2400" spc="-1" strike="noStrike">
              <a:solidFill>
                <a:srgbClr val="c9211e"/>
              </a:solidFill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972000" y="612000"/>
            <a:ext cx="4248000" cy="900000"/>
          </a:xfrm>
          <a:custGeom>
            <a:avLst/>
            <a:gdLst/>
            <a:ahLst/>
            <a:rect l="0" t="0" r="r" b="b"/>
            <a:pathLst>
              <a:path w="11802" h="2502">
                <a:moveTo>
                  <a:pt x="416" y="0"/>
                </a:moveTo>
                <a:lnTo>
                  <a:pt x="417" y="0"/>
                </a:lnTo>
                <a:cubicBezTo>
                  <a:pt x="344" y="0"/>
                  <a:pt x="272" y="19"/>
                  <a:pt x="208" y="56"/>
                </a:cubicBezTo>
                <a:cubicBezTo>
                  <a:pt x="145" y="92"/>
                  <a:pt x="92" y="145"/>
                  <a:pt x="56" y="208"/>
                </a:cubicBezTo>
                <a:cubicBezTo>
                  <a:pt x="19" y="272"/>
                  <a:pt x="0" y="344"/>
                  <a:pt x="0" y="417"/>
                </a:cubicBezTo>
                <a:lnTo>
                  <a:pt x="0" y="2084"/>
                </a:lnTo>
                <a:lnTo>
                  <a:pt x="0" y="2084"/>
                </a:lnTo>
                <a:cubicBezTo>
                  <a:pt x="0" y="2157"/>
                  <a:pt x="19" y="2229"/>
                  <a:pt x="56" y="2293"/>
                </a:cubicBezTo>
                <a:cubicBezTo>
                  <a:pt x="92" y="2356"/>
                  <a:pt x="145" y="2409"/>
                  <a:pt x="208" y="2445"/>
                </a:cubicBezTo>
                <a:cubicBezTo>
                  <a:pt x="272" y="2482"/>
                  <a:pt x="344" y="2501"/>
                  <a:pt x="417" y="2501"/>
                </a:cubicBezTo>
                <a:lnTo>
                  <a:pt x="11384" y="2501"/>
                </a:lnTo>
                <a:lnTo>
                  <a:pt x="11384" y="2501"/>
                </a:lnTo>
                <a:cubicBezTo>
                  <a:pt x="11457" y="2501"/>
                  <a:pt x="11529" y="2482"/>
                  <a:pt x="11593" y="2445"/>
                </a:cubicBezTo>
                <a:cubicBezTo>
                  <a:pt x="11656" y="2409"/>
                  <a:pt x="11709" y="2356"/>
                  <a:pt x="11745" y="2293"/>
                </a:cubicBezTo>
                <a:cubicBezTo>
                  <a:pt x="11782" y="2229"/>
                  <a:pt x="11801" y="2157"/>
                  <a:pt x="11801" y="2084"/>
                </a:cubicBezTo>
                <a:lnTo>
                  <a:pt x="11800" y="416"/>
                </a:lnTo>
                <a:lnTo>
                  <a:pt x="11801" y="417"/>
                </a:lnTo>
                <a:lnTo>
                  <a:pt x="11801" y="417"/>
                </a:lnTo>
                <a:cubicBezTo>
                  <a:pt x="11801" y="344"/>
                  <a:pt x="11782" y="272"/>
                  <a:pt x="11745" y="208"/>
                </a:cubicBezTo>
                <a:cubicBezTo>
                  <a:pt x="11709" y="145"/>
                  <a:pt x="11656" y="92"/>
                  <a:pt x="11593" y="56"/>
                </a:cubicBezTo>
                <a:cubicBezTo>
                  <a:pt x="11529" y="19"/>
                  <a:pt x="11457" y="0"/>
                  <a:pt x="11384" y="0"/>
                </a:cubicBezTo>
                <a:lnTo>
                  <a:pt x="416" y="0"/>
                </a:lnTo>
              </a:path>
            </a:pathLst>
          </a:custGeom>
          <a:solidFill>
            <a:srgbClr val="729fcf">
              <a:alpha val="3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r>
              <a:rPr b="1" lang="en-PH" sz="2400" spc="-1" strike="noStrike">
                <a:latin typeface="Lato"/>
                <a:ea typeface=""/>
              </a:rPr>
              <a:t>2. Subtract 1535 from 3746.</a:t>
            </a:r>
            <a:endParaRPr b="0" lang="en-PH" sz="2400" spc="-1" strike="noStrike">
              <a:latin typeface=""/>
              <a:ea typeface="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948240" y="1701360"/>
            <a:ext cx="10211760" cy="425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1080000" y="882360"/>
            <a:ext cx="5760000" cy="3869640"/>
          </a:xfrm>
          <a:prstGeom prst="rect">
            <a:avLst/>
          </a:prstGeom>
          <a:ln w="0">
            <a:noFill/>
          </a:ln>
        </p:spPr>
      </p:pic>
      <p:sp>
        <p:nvSpPr>
          <p:cNvPr id="141" name=""/>
          <p:cNvSpPr txBox="1"/>
          <p:nvPr/>
        </p:nvSpPr>
        <p:spPr>
          <a:xfrm>
            <a:off x="972000" y="468720"/>
            <a:ext cx="6840000" cy="46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latin typeface="Lato"/>
                <a:ea typeface=""/>
              </a:rPr>
              <a:t>We can also subtract vertically.</a:t>
            </a:r>
            <a:endParaRPr b="1" lang="en-PH" sz="2400" spc="-1" strike="noStrike">
              <a:latin typeface="Lato"/>
              <a:ea typeface=""/>
            </a:endParaRPr>
          </a:p>
        </p:txBody>
      </p:sp>
      <p:sp>
        <p:nvSpPr>
          <p:cNvPr id="142" name=""/>
          <p:cNvSpPr txBox="1"/>
          <p:nvPr/>
        </p:nvSpPr>
        <p:spPr>
          <a:xfrm>
            <a:off x="6660000" y="972000"/>
            <a:ext cx="3600000" cy="367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latin typeface="Lato"/>
              </a:rPr>
              <a:t>Subtract the 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</a:rPr>
              <a:t>ones</a:t>
            </a:r>
            <a:r>
              <a:rPr b="0" lang="en-PH" sz="2400" spc="-1" strike="noStrike">
                <a:latin typeface="Lato"/>
              </a:rPr>
              <a:t>.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latin typeface="Lato"/>
              </a:rPr>
              <a:t>Subtract the 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</a:rPr>
              <a:t>tens</a:t>
            </a:r>
            <a:r>
              <a:rPr b="0" lang="en-PH" sz="2400" spc="-1" strike="noStrike">
                <a:latin typeface="Lato"/>
              </a:rPr>
              <a:t>.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latin typeface="Lato"/>
              </a:rPr>
              <a:t>Subtract the 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</a:rPr>
              <a:t>hundreds</a:t>
            </a:r>
            <a:r>
              <a:rPr b="0" lang="en-PH" sz="2400" spc="-1" strike="noStrike">
                <a:latin typeface="Lato"/>
              </a:rPr>
              <a:t>.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latin typeface="Lato"/>
              </a:rPr>
              <a:t>Subtract the 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</a:rPr>
              <a:t>thousands</a:t>
            </a:r>
            <a:r>
              <a:rPr b="0" lang="en-PH" sz="2400" spc="-1" strike="noStrike">
                <a:latin typeface="Lato"/>
              </a:rPr>
              <a:t>.</a:t>
            </a:r>
            <a:endParaRPr b="0" lang="en-PH" sz="2400" spc="-1" strike="noStrike">
              <a:latin typeface="Lato"/>
              <a:ea typeface="PingFang SC"/>
            </a:endParaRPr>
          </a:p>
        </p:txBody>
      </p:sp>
      <p:sp>
        <p:nvSpPr>
          <p:cNvPr id="143" name=""/>
          <p:cNvSpPr txBox="1"/>
          <p:nvPr/>
        </p:nvSpPr>
        <p:spPr>
          <a:xfrm>
            <a:off x="1440000" y="4680000"/>
            <a:ext cx="9000000" cy="155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3746 – 1535  = 3 thousands 7 hundreds 4 tens 6 ones</a:t>
            </a:r>
            <a:endParaRPr b="0" lang="en-PH" sz="2400" spc="-1" strike="noStrike">
              <a:latin typeface="Lato"/>
              <a:ea typeface=""/>
            </a:endParaRPr>
          </a:p>
          <a:p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        – </a:t>
            </a:r>
            <a:r>
              <a:rPr b="0" lang="en-PH" sz="2400" spc="-1" strike="noStrike">
                <a:latin typeface="Lato"/>
              </a:rPr>
              <a:t>1 thousand 5 hundreds 3 tens 5 ones</a:t>
            </a:r>
            <a:endParaRPr b="0" lang="en-PH" sz="2400" spc="-1" strike="noStrike">
              <a:latin typeface="Lato"/>
              <a:ea typeface=""/>
            </a:endParaRPr>
          </a:p>
          <a:p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= 2 thousands 2 hundreds 1 ten 1 one</a:t>
            </a:r>
            <a:endParaRPr b="0" lang="en-PH" sz="2400" spc="-1" strike="noStrike">
              <a:latin typeface="Lato"/>
              <a:ea typeface=""/>
            </a:endParaRPr>
          </a:p>
          <a:p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= 2211</a:t>
            </a:r>
            <a:endParaRPr b="0" lang="en-PH" sz="24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972000" y="468000"/>
            <a:ext cx="8028000" cy="1089360"/>
          </a:xfrm>
          <a:custGeom>
            <a:avLst/>
            <a:gdLst/>
            <a:ahLst/>
            <a:rect l="0" t="0" r="r" b="b"/>
            <a:pathLst>
              <a:path w="22302" h="3028">
                <a:moveTo>
                  <a:pt x="504" y="0"/>
                </a:moveTo>
                <a:lnTo>
                  <a:pt x="505" y="0"/>
                </a:lnTo>
                <a:cubicBezTo>
                  <a:pt x="416" y="0"/>
                  <a:pt x="329" y="23"/>
                  <a:pt x="252" y="68"/>
                </a:cubicBezTo>
                <a:cubicBezTo>
                  <a:pt x="176" y="112"/>
                  <a:pt x="112" y="176"/>
                  <a:pt x="68" y="252"/>
                </a:cubicBezTo>
                <a:cubicBezTo>
                  <a:pt x="23" y="329"/>
                  <a:pt x="0" y="416"/>
                  <a:pt x="0" y="505"/>
                </a:cubicBezTo>
                <a:lnTo>
                  <a:pt x="0" y="2522"/>
                </a:lnTo>
                <a:lnTo>
                  <a:pt x="0" y="2523"/>
                </a:lnTo>
                <a:cubicBezTo>
                  <a:pt x="0" y="2611"/>
                  <a:pt x="23" y="2698"/>
                  <a:pt x="68" y="2775"/>
                </a:cubicBezTo>
                <a:cubicBezTo>
                  <a:pt x="112" y="2851"/>
                  <a:pt x="176" y="2915"/>
                  <a:pt x="252" y="2959"/>
                </a:cubicBezTo>
                <a:cubicBezTo>
                  <a:pt x="329" y="3004"/>
                  <a:pt x="416" y="3027"/>
                  <a:pt x="505" y="3027"/>
                </a:cubicBezTo>
                <a:lnTo>
                  <a:pt x="21796" y="3027"/>
                </a:lnTo>
                <a:lnTo>
                  <a:pt x="21796" y="3027"/>
                </a:lnTo>
                <a:cubicBezTo>
                  <a:pt x="21885" y="3027"/>
                  <a:pt x="21972" y="3004"/>
                  <a:pt x="22049" y="2959"/>
                </a:cubicBezTo>
                <a:cubicBezTo>
                  <a:pt x="22125" y="2915"/>
                  <a:pt x="22189" y="2851"/>
                  <a:pt x="22233" y="2775"/>
                </a:cubicBezTo>
                <a:cubicBezTo>
                  <a:pt x="22278" y="2698"/>
                  <a:pt x="22301" y="2611"/>
                  <a:pt x="22301" y="2523"/>
                </a:cubicBezTo>
                <a:lnTo>
                  <a:pt x="22300" y="504"/>
                </a:lnTo>
                <a:lnTo>
                  <a:pt x="22301" y="505"/>
                </a:lnTo>
                <a:lnTo>
                  <a:pt x="22301" y="505"/>
                </a:lnTo>
                <a:cubicBezTo>
                  <a:pt x="22301" y="416"/>
                  <a:pt x="22278" y="329"/>
                  <a:pt x="22233" y="252"/>
                </a:cubicBezTo>
                <a:cubicBezTo>
                  <a:pt x="22189" y="176"/>
                  <a:pt x="22125" y="112"/>
                  <a:pt x="22049" y="68"/>
                </a:cubicBezTo>
                <a:cubicBezTo>
                  <a:pt x="21972" y="23"/>
                  <a:pt x="21885" y="0"/>
                  <a:pt x="21796" y="0"/>
                </a:cubicBezTo>
                <a:lnTo>
                  <a:pt x="504" y="0"/>
                </a:lnTo>
              </a:path>
            </a:pathLst>
          </a:custGeom>
          <a:solidFill>
            <a:srgbClr val="729fcf">
              <a:alpha val="3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r>
              <a:rPr b="1" lang="en-PH" sz="2400" spc="-1" strike="noStrike">
                <a:latin typeface="Lato"/>
                <a:ea typeface=""/>
              </a:rPr>
              <a:t>3. </a:t>
            </a:r>
            <a:r>
              <a:rPr b="1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Subtract 648 from 4900.</a:t>
            </a:r>
            <a:endParaRPr b="0" lang="en-PH" sz="2400" spc="-1" strike="noStrike">
              <a:latin typeface="Lato"/>
              <a:ea typeface=""/>
            </a:endParaRPr>
          </a:p>
          <a:p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Regroup 9 hundreds as 8 hundreds 9 tens 10 ones.</a:t>
            </a:r>
            <a:endParaRPr b="0" lang="en-PH" sz="2400" spc="-1" strike="noStrike">
              <a:latin typeface="Lato"/>
              <a:ea typeface="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3960000" y="1738080"/>
            <a:ext cx="7681320" cy="3121920"/>
          </a:xfrm>
          <a:prstGeom prst="rect">
            <a:avLst/>
          </a:prstGeom>
          <a:ln w="0">
            <a:noFill/>
          </a:ln>
        </p:spPr>
      </p:pic>
      <p:pic>
        <p:nvPicPr>
          <p:cNvPr id="146" name="" descr=""/>
          <p:cNvPicPr/>
          <p:nvPr/>
        </p:nvPicPr>
        <p:blipFill>
          <a:blip r:embed="rId2"/>
          <a:srcRect l="0" t="0" r="41413" b="16283"/>
          <a:stretch/>
        </p:blipFill>
        <p:spPr>
          <a:xfrm>
            <a:off x="794880" y="1620000"/>
            <a:ext cx="3057120" cy="3420000"/>
          </a:xfrm>
          <a:prstGeom prst="rect">
            <a:avLst/>
          </a:prstGeom>
          <a:ln w="0">
            <a:noFill/>
          </a:ln>
        </p:spPr>
      </p:pic>
      <p:sp>
        <p:nvSpPr>
          <p:cNvPr id="147" name=""/>
          <p:cNvSpPr/>
          <p:nvPr/>
        </p:nvSpPr>
        <p:spPr>
          <a:xfrm>
            <a:off x="3312000" y="5004000"/>
            <a:ext cx="0" cy="36000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"/>
          <p:cNvSpPr/>
          <p:nvPr/>
        </p:nvSpPr>
        <p:spPr>
          <a:xfrm>
            <a:off x="3312000" y="5364000"/>
            <a:ext cx="1548000" cy="0"/>
          </a:xfrm>
          <a:prstGeom prst="line">
            <a:avLst/>
          </a:prstGeom>
          <a:ln w="29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"/>
          <p:cNvSpPr txBox="1"/>
          <p:nvPr/>
        </p:nvSpPr>
        <p:spPr>
          <a:xfrm>
            <a:off x="4992120" y="5096160"/>
            <a:ext cx="5447880" cy="82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latin typeface="Lato"/>
                <a:ea typeface=""/>
              </a:rPr>
              <a:t>Step 1</a:t>
            </a:r>
            <a:r>
              <a:rPr b="0" lang="en-PH" sz="2400" spc="-1" strike="noStrike">
                <a:latin typeface="Lato"/>
                <a:ea typeface=""/>
              </a:rPr>
              <a:t> 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Subtract the ones.</a:t>
            </a:r>
            <a:endParaRPr b="0" lang="en-PH" sz="2400" spc="-1" strike="noStrike">
              <a:latin typeface="Lato"/>
              <a:ea typeface=""/>
            </a:endParaRPr>
          </a:p>
          <a:p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10 ones – 8 ones = 2 ones</a:t>
            </a:r>
            <a:endParaRPr b="0" lang="en-PH" sz="24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3600000" y="360000"/>
            <a:ext cx="7200000" cy="4308120"/>
          </a:xfrm>
          <a:prstGeom prst="rect">
            <a:avLst/>
          </a:prstGeom>
          <a:ln w="0">
            <a:noFill/>
          </a:ln>
        </p:spPr>
      </p:pic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720000" y="1260000"/>
            <a:ext cx="2880000" cy="3060000"/>
          </a:xfrm>
          <a:prstGeom prst="rect">
            <a:avLst/>
          </a:prstGeom>
          <a:ln w="0">
            <a:noFill/>
          </a:ln>
        </p:spPr>
      </p:pic>
      <p:sp>
        <p:nvSpPr>
          <p:cNvPr id="152" name=""/>
          <p:cNvSpPr/>
          <p:nvPr/>
        </p:nvSpPr>
        <p:spPr>
          <a:xfrm>
            <a:off x="2592000" y="4248000"/>
            <a:ext cx="0" cy="9720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"/>
          <p:cNvSpPr/>
          <p:nvPr/>
        </p:nvSpPr>
        <p:spPr>
          <a:xfrm>
            <a:off x="2592000" y="5220000"/>
            <a:ext cx="1368000" cy="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"/>
          <p:cNvSpPr txBox="1"/>
          <p:nvPr/>
        </p:nvSpPr>
        <p:spPr>
          <a:xfrm>
            <a:off x="4140000" y="4938120"/>
            <a:ext cx="5447880" cy="82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latin typeface="Lato"/>
                <a:ea typeface=""/>
              </a:rPr>
              <a:t>Step 2</a:t>
            </a:r>
            <a:r>
              <a:rPr b="0" lang="en-PH" sz="2400" spc="-1" strike="noStrike">
                <a:latin typeface="Lato"/>
                <a:ea typeface=""/>
              </a:rPr>
              <a:t> 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Subtract the tens.</a:t>
            </a:r>
            <a:endParaRPr b="0" lang="en-PH" sz="2400" spc="-1" strike="noStrike">
              <a:latin typeface="Lato"/>
              <a:ea typeface=""/>
            </a:endParaRPr>
          </a:p>
          <a:p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9 tens – 4 tens = 5 tens</a:t>
            </a:r>
            <a:endParaRPr b="0" lang="en-PH" sz="24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3600000" y="540000"/>
            <a:ext cx="7200000" cy="3780000"/>
          </a:xfrm>
          <a:prstGeom prst="rect">
            <a:avLst/>
          </a:prstGeom>
          <a:ln w="0">
            <a:noFill/>
          </a:ln>
        </p:spPr>
      </p:pic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540000" y="1080000"/>
            <a:ext cx="3060000" cy="2700000"/>
          </a:xfrm>
          <a:prstGeom prst="rect">
            <a:avLst/>
          </a:prstGeom>
          <a:ln w="0">
            <a:noFill/>
          </a:ln>
        </p:spPr>
      </p:pic>
      <p:sp>
        <p:nvSpPr>
          <p:cNvPr id="157" name=""/>
          <p:cNvSpPr/>
          <p:nvPr/>
        </p:nvSpPr>
        <p:spPr>
          <a:xfrm>
            <a:off x="1908000" y="3708000"/>
            <a:ext cx="0" cy="10800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"/>
          <p:cNvSpPr/>
          <p:nvPr/>
        </p:nvSpPr>
        <p:spPr>
          <a:xfrm>
            <a:off x="1908000" y="4788000"/>
            <a:ext cx="1872000" cy="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"/>
          <p:cNvSpPr txBox="1"/>
          <p:nvPr/>
        </p:nvSpPr>
        <p:spPr>
          <a:xfrm>
            <a:off x="3960000" y="4572360"/>
            <a:ext cx="7020000" cy="118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latin typeface="Lato"/>
                <a:ea typeface=""/>
              </a:rPr>
              <a:t>Step 3</a:t>
            </a:r>
            <a:r>
              <a:rPr b="0" lang="en-PH" sz="2400" spc="-1" strike="noStrike">
                <a:latin typeface="Lato"/>
                <a:ea typeface=""/>
              </a:rPr>
              <a:t> 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Subtract the hundreds.</a:t>
            </a:r>
            <a:endParaRPr b="0" lang="en-PH" sz="24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8 hundreds – 6 hundreds = 2 </a:t>
            </a:r>
            <a:r>
              <a:rPr b="0" lang="en-PH" sz="2400" spc="-1" strike="noStrike">
                <a:latin typeface="Lato"/>
                <a:ea typeface=""/>
              </a:rPr>
              <a:t>hundreds</a:t>
            </a:r>
            <a:endParaRPr b="0" lang="en-PH" sz="24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3780000" y="1080000"/>
            <a:ext cx="7560000" cy="3780000"/>
          </a:xfrm>
          <a:prstGeom prst="rect">
            <a:avLst/>
          </a:prstGeom>
          <a:ln w="0">
            <a:noFill/>
          </a:ln>
        </p:spPr>
      </p:pic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540000" y="1440000"/>
            <a:ext cx="3060000" cy="3060000"/>
          </a:xfrm>
          <a:prstGeom prst="rect">
            <a:avLst/>
          </a:prstGeom>
          <a:ln w="0">
            <a:noFill/>
          </a:ln>
        </p:spPr>
      </p:pic>
      <p:sp>
        <p:nvSpPr>
          <p:cNvPr id="162" name=""/>
          <p:cNvSpPr/>
          <p:nvPr/>
        </p:nvSpPr>
        <p:spPr>
          <a:xfrm>
            <a:off x="1368000" y="4428000"/>
            <a:ext cx="0" cy="9000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"/>
          <p:cNvSpPr/>
          <p:nvPr/>
        </p:nvSpPr>
        <p:spPr>
          <a:xfrm>
            <a:off x="1368000" y="5328000"/>
            <a:ext cx="2592000" cy="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"/>
          <p:cNvSpPr txBox="1"/>
          <p:nvPr/>
        </p:nvSpPr>
        <p:spPr>
          <a:xfrm>
            <a:off x="3960000" y="5040000"/>
            <a:ext cx="7020000" cy="118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400" spc="-1" strike="noStrike">
                <a:latin typeface="Lato"/>
                <a:ea typeface=""/>
              </a:rPr>
              <a:t>Step 4</a:t>
            </a:r>
            <a:r>
              <a:rPr b="0" lang="en-PH" sz="2400" spc="-1" strike="noStrike">
                <a:latin typeface="Lato"/>
                <a:ea typeface=""/>
              </a:rPr>
              <a:t> 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Subtract the thousands.</a:t>
            </a:r>
            <a:endParaRPr b="0" lang="en-PH" sz="24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	</a:t>
            </a:r>
            <a:r>
              <a:rPr b="0" lang="en-PH" sz="2400" spc="-1" strike="noStrike">
                <a:latin typeface="Lato"/>
                <a:ea typeface=""/>
              </a:rPr>
              <a:t>4 thousands – 0 thousands = 4 </a:t>
            </a:r>
            <a:r>
              <a:rPr b="0" lang="en-PH" sz="2400" spc="-1" strike="noStrike">
                <a:latin typeface="Lato"/>
                <a:ea typeface=""/>
              </a:rPr>
              <a:t>thousands</a:t>
            </a:r>
            <a:endParaRPr b="0" lang="en-PH" sz="24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7628</TotalTime>
  <Application>LibreOffice/7.2.5.2$MacOSX_X86_64 LibreOffice_project/499f9727c189e6ef3471021d6132d4c694f357e5</Application>
  <AppVersion>15.0000</AppVersion>
  <Words>425</Words>
  <Paragraphs>173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cp:lastPrinted>2023-03-16T06:30:06Z</cp:lastPrinted>
  <dcterms:modified xsi:type="dcterms:W3CDTF">2023-08-15T11:17:46Z</dcterms:modified>
  <cp:revision>680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21</vt:i4>
  </property>
  <property fmtid="{D5CDD505-2E9C-101B-9397-08002B2CF9AE}" pid="3" name="PresentationFormat">
    <vt:lpwstr>Widescreen</vt:lpwstr>
  </property>
  <property fmtid="{D5CDD505-2E9C-101B-9397-08002B2CF9AE}" pid="4" name="Slides">
    <vt:i4>23</vt:i4>
  </property>
</Properties>
</file>