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10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2960" cy="68288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69840" cy="27698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5280" cy="38332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5280" cy="3549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2960" cy="6058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1400" cy="9414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5480" cy="10054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2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4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7280" cy="33555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 txBox="1"/>
          <p:nvPr/>
        </p:nvSpPr>
        <p:spPr>
          <a:xfrm>
            <a:off x="4724280" y="2936880"/>
            <a:ext cx="6327720" cy="73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</a:rPr>
              <a:t>Meters and Centimeters</a:t>
            </a:r>
            <a:endParaRPr b="1" lang="en-PH" sz="3600" spc="-1" strike="noStrike">
              <a:solidFill>
                <a:srgbClr val="ffffff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-87840" y="216000"/>
            <a:ext cx="4227840" cy="1008000"/>
          </a:xfrm>
          <a:prstGeom prst="rect">
            <a:avLst/>
          </a:prstGeom>
          <a:ln w="0">
            <a:noFill/>
          </a:ln>
        </p:spPr>
      </p:pic>
      <p:sp>
        <p:nvSpPr>
          <p:cNvPr id="126" name=""/>
          <p:cNvSpPr/>
          <p:nvPr/>
        </p:nvSpPr>
        <p:spPr>
          <a:xfrm>
            <a:off x="252000" y="432000"/>
            <a:ext cx="2880000" cy="540000"/>
          </a:xfrm>
          <a:prstGeom prst="rect">
            <a:avLst/>
          </a:prstGeom>
          <a:solidFill>
            <a:srgbClr val="004c9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buNone/>
            </a:pPr>
            <a:r>
              <a:rPr b="1" lang="en-PH" sz="2400" spc="-1" strike="noStrike">
                <a:solidFill>
                  <a:srgbClr val="ffffff"/>
                </a:solidFill>
                <a:latin typeface="Lato"/>
              </a:rPr>
              <a:t>LET’S LEARN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468000" y="1308240"/>
            <a:ext cx="10167120" cy="3767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solidFill>
                  <a:srgbClr val="004c9b"/>
                </a:solidFill>
                <a:latin typeface="Lato"/>
              </a:rPr>
              <a:t>1.</a:t>
            </a:r>
            <a:r>
              <a:rPr b="0" lang="en-PH" sz="2400" spc="-1" strike="noStrike">
                <a:latin typeface="Lato"/>
              </a:rPr>
              <a:t>  Both the centimeter (cm) and meter (m) are standard units of length.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latin typeface="Lato"/>
              </a:rPr>
              <a:t>      </a:t>
            </a:r>
            <a:r>
              <a:rPr b="0" lang="en-PH" sz="2400" spc="-1" strike="noStrike">
                <a:latin typeface="Lato"/>
              </a:rPr>
              <a:t>1 meter is equal to 100 centimeters.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400" spc="-1" strike="noStrike">
                <a:latin typeface="Lato"/>
              </a:rPr>
              <a:t>     </a:t>
            </a:r>
            <a:r>
              <a:rPr b="1" lang="en-PH" sz="2400" spc="-1" strike="noStrike">
                <a:latin typeface="Lato"/>
              </a:rPr>
              <a:t>1 m = 100 cm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latin typeface="Lato"/>
              </a:rPr>
              <a:t>      </a:t>
            </a:r>
            <a:r>
              <a:rPr b="0" lang="en-PH" sz="2400" spc="-1" strike="noStrike">
                <a:latin typeface="Lato"/>
              </a:rPr>
              <a:t>We often use a measuring tape to measure lengths of more than 1 m.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3168000" y="3692880"/>
            <a:ext cx="6055200" cy="2391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2160000" y="621360"/>
            <a:ext cx="7612200" cy="315864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2520000" y="3960000"/>
            <a:ext cx="2160000" cy="0"/>
          </a:xfrm>
          <a:prstGeom prst="line">
            <a:avLst/>
          </a:prstGeom>
          <a:ln w="19080">
            <a:solidFill>
              <a:srgbClr val="c9211e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"/>
          <p:cNvSpPr txBox="1"/>
          <p:nvPr/>
        </p:nvSpPr>
        <p:spPr>
          <a:xfrm>
            <a:off x="4610160" y="3672000"/>
            <a:ext cx="176184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about 3 m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32" name=""/>
          <p:cNvSpPr/>
          <p:nvPr/>
        </p:nvSpPr>
        <p:spPr>
          <a:xfrm>
            <a:off x="6300000" y="3960000"/>
            <a:ext cx="1980000" cy="0"/>
          </a:xfrm>
          <a:prstGeom prst="line">
            <a:avLst/>
          </a:prstGeom>
          <a:ln w="19080">
            <a:solidFill>
              <a:srgbClr val="c9211e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 txBox="1"/>
          <p:nvPr/>
        </p:nvSpPr>
        <p:spPr>
          <a:xfrm>
            <a:off x="2448000" y="4541040"/>
            <a:ext cx="5832000" cy="1724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latin typeface="Lato"/>
              </a:rPr>
              <a:t>3 m = 300 cm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latin typeface="Lato"/>
              </a:rPr>
              <a:t>The van is about 300 cm long.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900000" y="540000"/>
            <a:ext cx="900000" cy="52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004c9b"/>
                </a:solidFill>
                <a:latin typeface="Lato"/>
              </a:rPr>
              <a:t>2. </a:t>
            </a:r>
            <a:endParaRPr b="1" lang="en-PH" sz="2400" spc="-1" strike="noStrike">
              <a:solidFill>
                <a:srgbClr val="004c9b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 txBox="1"/>
          <p:nvPr/>
        </p:nvSpPr>
        <p:spPr>
          <a:xfrm>
            <a:off x="720000" y="379800"/>
            <a:ext cx="900000" cy="52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004c9b"/>
                </a:solidFill>
                <a:latin typeface="Lato"/>
              </a:rPr>
              <a:t>3. </a:t>
            </a:r>
            <a:endParaRPr b="1" lang="en-PH" sz="2400" spc="-1" strike="noStrike">
              <a:solidFill>
                <a:srgbClr val="004c9b"/>
              </a:solidFill>
              <a:latin typeface="Lato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2160000" y="129600"/>
            <a:ext cx="6480000" cy="3902400"/>
          </a:xfrm>
          <a:prstGeom prst="rect">
            <a:avLst/>
          </a:prstGeom>
          <a:ln w="0">
            <a:noFill/>
          </a:ln>
        </p:spPr>
      </p:pic>
      <p:sp>
        <p:nvSpPr>
          <p:cNvPr id="137" name=""/>
          <p:cNvSpPr/>
          <p:nvPr/>
        </p:nvSpPr>
        <p:spPr>
          <a:xfrm>
            <a:off x="8640000" y="1080000"/>
            <a:ext cx="0" cy="2772000"/>
          </a:xfrm>
          <a:prstGeom prst="line">
            <a:avLst/>
          </a:prstGeom>
          <a:ln w="19080">
            <a:solidFill>
              <a:srgbClr val="c9211e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 txBox="1"/>
          <p:nvPr/>
        </p:nvSpPr>
        <p:spPr>
          <a:xfrm>
            <a:off x="8388000" y="2113920"/>
            <a:ext cx="2520000" cy="514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500" spc="-1" strike="noStrike">
                <a:latin typeface="Lato"/>
                <a:ea typeface="AppleSystemUIFont"/>
              </a:rPr>
              <a:t>1 m 40 cm</a:t>
            </a:r>
            <a:endParaRPr b="0" lang="en-PH" sz="2500" spc="-1" strike="noStrike">
              <a:latin typeface="Lato"/>
              <a:ea typeface="AppleSystemUIFont"/>
            </a:endParaRPr>
          </a:p>
        </p:txBody>
      </p:sp>
      <p:sp>
        <p:nvSpPr>
          <p:cNvPr id="139" name=""/>
          <p:cNvSpPr txBox="1"/>
          <p:nvPr/>
        </p:nvSpPr>
        <p:spPr>
          <a:xfrm>
            <a:off x="2151000" y="4298040"/>
            <a:ext cx="7065000" cy="2541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1 m 40 cm = 100 cm + 40 cm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latin typeface="Lato"/>
              </a:rPr>
              <a:t>                 </a:t>
            </a:r>
            <a:r>
              <a:rPr b="0" lang="en-PH" sz="2400" spc="-1" strike="noStrike">
                <a:latin typeface="Lato"/>
              </a:rPr>
              <a:t>= 140 cm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latin typeface="Lato"/>
              </a:rPr>
              <a:t>The height of my uncle’s taxi is about 140 cm.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 txBox="1"/>
          <p:nvPr/>
        </p:nvSpPr>
        <p:spPr>
          <a:xfrm>
            <a:off x="720000" y="236160"/>
            <a:ext cx="900000" cy="52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PH" sz="2400" spc="-1" strike="noStrike">
                <a:solidFill>
                  <a:srgbClr val="004c9b"/>
                </a:solidFill>
                <a:latin typeface="Lato"/>
              </a:rPr>
              <a:t>4. </a:t>
            </a:r>
            <a:endParaRPr b="1" lang="en-PH" sz="2400" spc="-1" strike="noStrike">
              <a:solidFill>
                <a:srgbClr val="004c9b"/>
              </a:solidFill>
              <a:latin typeface="Lato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2628000" y="216000"/>
            <a:ext cx="6948000" cy="3600000"/>
          </a:xfrm>
          <a:prstGeom prst="rect">
            <a:avLst/>
          </a:prstGeom>
          <a:ln w="0">
            <a:noFill/>
          </a:ln>
        </p:spPr>
      </p:pic>
      <p:sp>
        <p:nvSpPr>
          <p:cNvPr id="142" name=""/>
          <p:cNvSpPr/>
          <p:nvPr/>
        </p:nvSpPr>
        <p:spPr>
          <a:xfrm>
            <a:off x="2700000" y="3996000"/>
            <a:ext cx="4680000" cy="0"/>
          </a:xfrm>
          <a:prstGeom prst="line">
            <a:avLst/>
          </a:prstGeom>
          <a:ln w="19080">
            <a:solidFill>
              <a:srgbClr val="c9211e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"/>
          <p:cNvSpPr txBox="1"/>
          <p:nvPr/>
        </p:nvSpPr>
        <p:spPr>
          <a:xfrm>
            <a:off x="4393800" y="3989160"/>
            <a:ext cx="1582200" cy="498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  <a:ea typeface="AppleSystemUIFont"/>
              </a:rPr>
              <a:t>135 cm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2592000" y="4616640"/>
            <a:ext cx="8619120" cy="2133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buNone/>
            </a:pPr>
            <a:r>
              <a:rPr b="0" lang="en-PH" sz="2400" spc="-1" strike="noStrike">
                <a:latin typeface="Lato"/>
              </a:rPr>
              <a:t>135 cm = 100 cm + 35 cm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buNone/>
            </a:pPr>
            <a:r>
              <a:rPr b="0" lang="en-PH" sz="2400" spc="-1" strike="noStrike">
                <a:latin typeface="Lato"/>
              </a:rPr>
              <a:t>            </a:t>
            </a:r>
            <a:r>
              <a:rPr b="0" lang="en-PH" sz="2400" spc="-1" strike="noStrike">
                <a:latin typeface="Lato"/>
              </a:rPr>
              <a:t>= 1 m 35 cm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latin typeface="Lato"/>
              </a:rPr>
              <a:t>The length of my sister’s scooter is about 1 m 35 cm.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" descr=""/>
          <p:cNvPicPr/>
          <p:nvPr/>
        </p:nvPicPr>
        <p:blipFill>
          <a:blip r:embed="rId1"/>
          <a:stretch/>
        </p:blipFill>
        <p:spPr>
          <a:xfrm>
            <a:off x="7560000" y="900000"/>
            <a:ext cx="3201840" cy="4315320"/>
          </a:xfrm>
          <a:prstGeom prst="rect">
            <a:avLst/>
          </a:prstGeom>
          <a:ln w="0">
            <a:noFill/>
          </a:ln>
        </p:spPr>
      </p:pic>
      <p:sp>
        <p:nvSpPr>
          <p:cNvPr id="146" name=""/>
          <p:cNvSpPr/>
          <p:nvPr/>
        </p:nvSpPr>
        <p:spPr>
          <a:xfrm>
            <a:off x="900000" y="2520000"/>
            <a:ext cx="6120000" cy="2880000"/>
          </a:xfrm>
          <a:prstGeom prst="wedgeEllipseCallout">
            <a:avLst>
              <a:gd name="adj1" fmla="val 62601"/>
              <a:gd name="adj2" fmla="val -43402"/>
            </a:avLst>
          </a:prstGeom>
          <a:noFill/>
          <a:ln w="38160">
            <a:solidFill>
              <a:srgbClr val="4dd8ed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 txBox="1"/>
          <p:nvPr/>
        </p:nvSpPr>
        <p:spPr>
          <a:xfrm>
            <a:off x="1548000" y="3023640"/>
            <a:ext cx="5040000" cy="4176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0" lang="en-PH" sz="2400" spc="-1" strike="noStrike">
                <a:latin typeface="Lato"/>
              </a:rPr>
              <a:t>Using a measuring tape, measure the length of your desk and the blackboard in your classroom. 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 algn="ctr">
              <a:buNone/>
            </a:pPr>
            <a:r>
              <a:rPr b="0" lang="en-PH" sz="2400" spc="-1" strike="noStrike">
                <a:latin typeface="Lato"/>
              </a:rPr>
              <a:t>Can you give the lengths in meters and centimeters?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2023-09-07T10:36:08Z</dcterms:modified>
  <cp:revision>182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