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2960" cy="68288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9840" cy="2769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5280" cy="3833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5280" cy="354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2960" cy="605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1400" cy="941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5480" cy="1005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7280" cy="3355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 txBox="1"/>
          <p:nvPr/>
        </p:nvSpPr>
        <p:spPr>
          <a:xfrm>
            <a:off x="4724280" y="2936880"/>
            <a:ext cx="6327720" cy="73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Meters and Centimeters</a:t>
            </a:r>
            <a:endParaRPr b="1" lang="en-PH" sz="3600" spc="-1" strike="noStrike">
              <a:solidFill>
                <a:srgbClr val="ffffff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-87840" y="216000"/>
            <a:ext cx="4227840" cy="100800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252000" y="432000"/>
            <a:ext cx="2880000" cy="540000"/>
          </a:xfrm>
          <a:prstGeom prst="rect">
            <a:avLst/>
          </a:prstGeom>
          <a:solidFill>
            <a:srgbClr val="004c9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PH" sz="2400" spc="-1" strike="noStrike">
                <a:solidFill>
                  <a:srgbClr val="ffffff"/>
                </a:solidFill>
                <a:latin typeface="Lato"/>
              </a:rPr>
              <a:t>LET’S LEARN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468000" y="1308240"/>
            <a:ext cx="10167120" cy="376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4c9b"/>
                </a:solidFill>
                <a:latin typeface="Lato"/>
              </a:rPr>
              <a:t>1.</a:t>
            </a:r>
            <a:r>
              <a:rPr b="0" lang="en-PH" sz="2400" spc="-1" strike="noStrike">
                <a:latin typeface="Lato"/>
              </a:rPr>
              <a:t>  Both the centimeter (cm) and meter (m) are standard units of length.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      </a:t>
            </a:r>
            <a:r>
              <a:rPr b="0" lang="en-PH" sz="2400" spc="-1" strike="noStrike">
                <a:latin typeface="Lato"/>
              </a:rPr>
              <a:t>1 meter is equal to 100 centimeters.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latin typeface="Lato"/>
              </a:rPr>
              <a:t>     </a:t>
            </a:r>
            <a:r>
              <a:rPr b="1" lang="en-PH" sz="2400" spc="-1" strike="noStrike">
                <a:latin typeface="Lato"/>
              </a:rPr>
              <a:t>1 m = 100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      </a:t>
            </a:r>
            <a:r>
              <a:rPr b="0" lang="en-PH" sz="2400" spc="-1" strike="noStrike">
                <a:latin typeface="Lato"/>
              </a:rPr>
              <a:t>We often use a measuring tape to measure lengths of more than 1 m.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168000" y="3692880"/>
            <a:ext cx="6055200" cy="239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160000" y="621360"/>
            <a:ext cx="7612200" cy="315864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2520000" y="3960000"/>
            <a:ext cx="2160000" cy="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 txBox="1"/>
          <p:nvPr/>
        </p:nvSpPr>
        <p:spPr>
          <a:xfrm>
            <a:off x="4610160" y="3672000"/>
            <a:ext cx="176184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about 3 m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32" name=""/>
          <p:cNvSpPr/>
          <p:nvPr/>
        </p:nvSpPr>
        <p:spPr>
          <a:xfrm>
            <a:off x="6300000" y="3960000"/>
            <a:ext cx="1980000" cy="0"/>
          </a:xfrm>
          <a:prstGeom prst="line">
            <a:avLst/>
          </a:prstGeom>
          <a:ln w="1908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 txBox="1"/>
          <p:nvPr/>
        </p:nvSpPr>
        <p:spPr>
          <a:xfrm>
            <a:off x="2448000" y="4541040"/>
            <a:ext cx="58320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3 m = 300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The van is about 300 cm long.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900000" y="540000"/>
            <a:ext cx="900000" cy="52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4c9b"/>
                </a:solidFill>
                <a:latin typeface="Lato"/>
              </a:rPr>
              <a:t>2. </a:t>
            </a:r>
            <a:endParaRPr b="1" lang="en-PH" sz="2400" spc="-1" strike="noStrike">
              <a:solidFill>
                <a:srgbClr val="004c9b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 txBox="1"/>
          <p:nvPr/>
        </p:nvSpPr>
        <p:spPr>
          <a:xfrm>
            <a:off x="720000" y="379800"/>
            <a:ext cx="900000" cy="52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4c9b"/>
                </a:solidFill>
                <a:latin typeface="Lato"/>
              </a:rPr>
              <a:t>3. </a:t>
            </a:r>
            <a:endParaRPr b="1" lang="en-PH" sz="2400" spc="-1" strike="noStrike">
              <a:solidFill>
                <a:srgbClr val="004c9b"/>
              </a:solidFill>
              <a:latin typeface="Lato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2160000" y="129600"/>
            <a:ext cx="6480000" cy="390240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8640000" y="1080000"/>
            <a:ext cx="0" cy="277200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 txBox="1"/>
          <p:nvPr/>
        </p:nvSpPr>
        <p:spPr>
          <a:xfrm>
            <a:off x="8388000" y="2113920"/>
            <a:ext cx="2520000" cy="5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500" spc="-1" strike="noStrike">
                <a:latin typeface="Lato"/>
                <a:ea typeface="AppleSystemUIFont"/>
              </a:rPr>
              <a:t>1 m 40 cm</a:t>
            </a:r>
            <a:endParaRPr b="0" lang="en-PH" sz="2500" spc="-1" strike="noStrike">
              <a:latin typeface="Lato"/>
              <a:ea typeface="AppleSystemUIFont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2151000" y="4298040"/>
            <a:ext cx="7065000" cy="254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1 m 40 cm = 100 cm + 40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                 </a:t>
            </a:r>
            <a:r>
              <a:rPr b="0" lang="en-PH" sz="2400" spc="-1" strike="noStrike">
                <a:latin typeface="Lato"/>
              </a:rPr>
              <a:t>= 140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height of my uncle’s taxi is about 140 cm.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 txBox="1"/>
          <p:nvPr/>
        </p:nvSpPr>
        <p:spPr>
          <a:xfrm>
            <a:off x="720000" y="236160"/>
            <a:ext cx="900000" cy="52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4c9b"/>
                </a:solidFill>
                <a:latin typeface="Lato"/>
              </a:rPr>
              <a:t>4. </a:t>
            </a:r>
            <a:endParaRPr b="1" lang="en-PH" sz="2400" spc="-1" strike="noStrike">
              <a:solidFill>
                <a:srgbClr val="004c9b"/>
              </a:solidFill>
              <a:latin typeface="Lato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628000" y="216000"/>
            <a:ext cx="6948000" cy="360000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2700000" y="3996000"/>
            <a:ext cx="4680000" cy="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 txBox="1"/>
          <p:nvPr/>
        </p:nvSpPr>
        <p:spPr>
          <a:xfrm>
            <a:off x="4393800" y="3989160"/>
            <a:ext cx="158220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135 cm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2592000" y="4616640"/>
            <a:ext cx="8619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135 cm = 100 cm + 35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            </a:t>
            </a:r>
            <a:r>
              <a:rPr b="0" lang="en-PH" sz="2400" spc="-1" strike="noStrike">
                <a:latin typeface="Lato"/>
              </a:rPr>
              <a:t>= 1 m 35 cm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latin typeface="Lato"/>
              </a:rPr>
              <a:t>The length of my sister’s scooter is about 1 m 35 cm.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7560000" y="900000"/>
            <a:ext cx="3201840" cy="4315320"/>
          </a:xfrm>
          <a:prstGeom prst="rect">
            <a:avLst/>
          </a:prstGeom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900000" y="2520000"/>
            <a:ext cx="6120000" cy="2880000"/>
          </a:xfrm>
          <a:prstGeom prst="wedgeEllipseCallout">
            <a:avLst>
              <a:gd name="adj1" fmla="val 62601"/>
              <a:gd name="adj2" fmla="val -43402"/>
            </a:avLst>
          </a:prstGeom>
          <a:noFill/>
          <a:ln w="38160">
            <a:solidFill>
              <a:srgbClr val="4dd8e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 txBox="1"/>
          <p:nvPr/>
        </p:nvSpPr>
        <p:spPr>
          <a:xfrm>
            <a:off x="1548000" y="3023640"/>
            <a:ext cx="5040000" cy="417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</a:rPr>
              <a:t>Using a measuring tape, measure the length of your desk and the blackboard in your classroom. 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ctr">
              <a:buNone/>
            </a:pPr>
            <a:r>
              <a:rPr b="0" lang="en-PH" sz="2400" spc="-1" strike="noStrike">
                <a:latin typeface="Lato"/>
              </a:rPr>
              <a:t>Can you give the lengths in meters and centimeters?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2023-09-07T10:36:08Z</dcterms:modified>
  <cp:revision>182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