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6"/>
  </p:notesMasterIdLst>
  <p:sldIdLst>
    <p:sldId id="256" r:id="rId4"/>
    <p:sldId id="280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6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AAB"/>
    <a:srgbClr val="49AD42"/>
    <a:srgbClr val="77C466"/>
    <a:srgbClr val="9E7CB9"/>
    <a:srgbClr val="D8DF24"/>
    <a:srgbClr val="9A7DAE"/>
    <a:srgbClr val="FFDD5D"/>
    <a:srgbClr val="F2EBF5"/>
    <a:srgbClr val="BBA7CF"/>
    <a:srgbClr val="C6E1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92"/>
    <p:restoredTop sz="95739"/>
  </p:normalViewPr>
  <p:slideViewPr>
    <p:cSldViewPr snapToGrid="0" snapToObjects="1">
      <p:cViewPr varScale="1">
        <p:scale>
          <a:sx n="114" d="100"/>
          <a:sy n="114" d="100"/>
        </p:scale>
        <p:origin x="192" y="4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B237C5-8472-414C-82E6-99FE7E8DADF6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DA1108-CEFC-5D4D-9EB2-416F2139CA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811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9450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5291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95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18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994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4809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8354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6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2344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EDA1108-CEFC-5D4D-9EB2-416F2139CAA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182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FB899-220F-D644-A02F-3C0A591CFF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E574E8-EBE5-204B-86B6-6542A84D0E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035C4B-3BF6-C942-928A-00E8CAC231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D82DB0-94EB-FA4B-8785-0BA6F307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5BF44-F5E9-1B4C-ABC8-7B0C32596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782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0C574-4E73-4847-AEC3-1CDB4B441E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C626C5-3958-544F-9308-0CC731F3E3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475274-C687-E14B-B662-3BEB269254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CB72A6-7EC9-7F42-B79E-803697C8EB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309A86-952E-7348-92EA-A86F9974D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757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003979-0BB7-8641-85BC-9A074EC7EF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5B1912-0D0E-EF48-9242-54CE8B7E60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9FA51-D306-934B-9C55-282BA395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195C6-E1BF-A942-B64A-5B6485B59C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6A32A8-9DA5-4B4D-BADE-EFA36ED47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64351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5FD9E4-94FC-A747-B72A-F6E146CFE3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DF18B-DF3D-CE4E-8773-91A9659BF8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EC475-8CBA-2C40-9457-9BADFD7B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30CC0A-3107-B74D-A5E7-B394E3AA1F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766CC-3AE2-3E48-A047-AB39563BB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706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CF1D1-52DE-BA41-826D-76E2F6828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595-C087-BC49-9F02-F3B713EF24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D1AA79-5FB7-9C4E-9F06-36B784000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3962C-74F2-F946-9029-A1A9EE1E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9F7BF-1C4F-B54F-A381-7439F01CB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4267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362FC8-5829-3145-9294-4520F0DA87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1DD0A-0D8C-284D-8E1F-AE055220E1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CFC86D-FF8B-4143-9D1D-339A27A11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613577-F423-754C-BACF-D4A5333D0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4629C-2E2E-0548-B7E5-3ECE01CA1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910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FD996-6E92-8446-90BD-EA5D03007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42BB0-90B1-2B4F-9338-4019C51244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91D7C2-21EB-0445-9208-5AC93D237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559C60-DCAF-8F45-8964-640466F0B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7FAE303-FEC8-824F-BF74-282547366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9BFF4-B444-D748-AD1F-DCDD735580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9085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FFBEE-C9ED-4148-B282-343AC2EC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03DC5D-CF69-9E4F-8900-CDF825BBF0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FCF518-9D9B-1C4E-AF76-A5BA9924D6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8DD7CB-79D9-254C-A236-895B5B36A6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77415D-88BC-C244-8AB6-00A216D2F5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15E8A28-B9EB-4443-BC97-830498B74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B94F270-1DDC-0C46-846F-E1CBD4F3A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B6D67AF-38E0-6C45-BC35-B603692730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49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F32BF-E20C-324D-BCDD-28DA534228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181271-1B7B-4745-A39B-D53568FE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552EBD-E2C2-8C43-8438-0C73A79E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D5CA70-A297-DE49-B931-88F5C49F8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7745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59985E-A054-0A4B-A6E2-04DA7B3FB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00CB2F-4E26-754A-9247-ADF057115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B38EF-C4AA-CB45-8396-DA6770D0B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918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489B-4B21-EF45-86DC-864199DF2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239998-FD94-AC44-98A6-FA858A2A9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ED3787-BE03-A14B-8DDC-18E039711B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95F885-28BA-F843-A319-DBB0127AB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4E580F-74E9-7A49-8287-102443F7E0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D5A858-621D-9743-95B1-CEBF5684C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5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5F1F71-EBFB-7844-A5C2-E3D961BC61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49D7B1-4146-1A44-B32F-C75E4C48D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15529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D9B759-BB43-CA43-B002-F039B2FE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192A43-6FE1-E244-A313-868A1F5FE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663624-B94E-514E-B63D-A1B2EEE6C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0070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6F0E5-BD0F-B849-B119-1FAF478E66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F4A7E-E6FE-BC4B-8FAE-E488EA8820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E1549A-C4A4-E543-A006-66F090F3C9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B4803D-0EBC-2E46-ACFE-83CAC4CF41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77CA03C-4620-A744-A398-C601F9CC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E9864-B3A9-D44C-82CF-CA84A0ADF7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7009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491CB-0E82-4942-AC84-7D82E53CC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4927C99-EBD9-564A-8C3B-5A5C51C6AD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1900E7-4F26-2948-854B-6F8F13526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899BC5-EA17-9040-98A3-56C679E4F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CE04C8-DBD7-AD4A-AA98-ED89D6BED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3756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C243C3-94D2-6A40-9D62-6D2CD92C81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7C0B0A-1248-E843-B3D6-AC11E3C2D9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0D184-C475-A341-BD80-9599EA8430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C2B153-A7DE-084C-B9B8-72137AF5A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29FC46-285D-5545-B6B3-D3BDE3792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4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1A333-2CB7-5048-81B6-8046E31981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7875CA-FCB6-6B4C-A889-9E566258FB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354BDD-AACA-DF45-9BAF-BE35083BDD4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D35881-855E-3E49-BDBD-EFA49B6FD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84B9D-6CE8-764B-8828-EF0BC8D8C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35026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EC9066-43FD-C34F-B680-198F00292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7381C8-10DF-4F40-8193-BF578DE4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BB234-FED7-164A-AFF1-EBD36D216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E3E851-49BC-8547-AA4B-8821A74E0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8C7F1F-0382-6740-8F39-CC321E11B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682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CA7D5C-4BEF-6E41-8791-7082D2772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C9A54-89D1-0642-9896-3ECF4292AA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9BD8A-BA8A-2946-A5D7-6DA730A70D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44977C-7CCB-694B-A9C9-1F68A10C4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582BC-409E-5148-BB7E-C9DB642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0466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3641-7C60-4642-BFEE-50E4A04133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E2573-A84A-F049-B397-1D07572B8C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FE6381-BA68-CF4F-8202-4CEC9DF5F8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35F33D-D2E7-C341-A1CA-D8DC7FC7109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1F8C02-8C85-F548-97D5-D4FBEB24D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1A0B22-F31D-D549-8072-836EB1EE1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0164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033E52-A1FB-924B-AE8A-17D4B55B15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907FCD-BA0A-C549-B501-CFE3FB0F3A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05928C-12CD-DC44-A8B1-EA08EA6162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AB19A-54AA-BF49-BCD2-59C112A0B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9BF5BB-0BF6-ED49-B1A8-E7C05026DB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EB8F31-7AFE-BE40-92FE-A9195C83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FC937C-6C6B-084B-9500-111AB153C0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E8E42B-D76D-A544-BDEB-33ABCEF58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6763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03660C-22EF-B948-AF8D-96242F53E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6BB157-BD85-284A-AA81-8F53ECF5E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61D091-725B-0C42-A734-E6A2D14DF3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DBF9F4-73CE-CD49-A6B5-EA74B6CDA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04477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D0F481-E25D-EE40-926F-CEF310CCC0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F618CA-4364-FD42-A5DE-559BAB430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A75E03-DB0F-6448-8AB0-B2FDC9202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232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1B658-19BD-7E4E-85CC-F61F7D51B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A0BB22-A9A5-3348-8B39-8948DFB20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60CBF2-8E90-C347-B3CC-6E64984398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F15ABF-5318-3D46-8AC9-7DB6B31712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556873-625D-6A4E-A2BA-023E6F171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6139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935A6-C395-B64B-9226-0F69B13C2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562465-E4B6-DA4E-8F56-ECC210031E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B8F41-030D-DA40-A61C-23B8CCE59A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810003-CDD0-FE41-939C-DE6FA6B4928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E1AA0F-56FD-4E49-9F94-8639D71F9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929A80-A44B-254A-8AB6-FBF2C0573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529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5023C-2A8E-D04E-B859-C8D84E62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83197-5812-134A-8DC0-3DB0624529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CDBF1-CFF5-8548-A0CA-71B5EF1B03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A7E561-A3E9-3F4E-8FD6-D4BE4AF620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9BF000-BB18-7D41-8B78-256129C4D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411A77-434D-AF4B-B3AD-AACFA91B6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740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09BF1-A27A-7A49-ACBC-4517A88FD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6AD5DB5-88AF-9446-BB2B-DFB990B117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EB0620-F840-F942-8C30-6663B5AACD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121ED9-F275-494E-800D-7A35C4606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2E177-8431-4547-A691-A3EF8B143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906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ABA1A8-A74A-F549-B974-A197CCF2B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DB38FF-10B8-2B4A-9ECA-FFEDE21E95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E410EA-BB45-714A-938A-960010D14C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BF7040E-5492-7348-8F68-F52252698FD3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2741AD-6708-F940-84CB-5649C6E28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F0213-3B9A-5745-BFFA-9F62C1C73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7B0C113-4449-D745-8843-BEAF6E24F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10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4163A-C618-4646-A4B8-2657108A5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B958B-EF6E-2345-9426-79D0AE4338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9566E4-1841-0945-AE1A-E25B51E8E6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A3469C-5574-E145-A33A-6F8080BF2CF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76E3F9-16F1-9C4E-B644-1962CC7E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B029-CDCB-424D-9449-F68571D8D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17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EB11A-682E-9846-8BCA-29AB969DE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174738-AE95-B542-AF61-FB10DF56B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29BB3D-44F6-F548-A814-7836CF09DF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783535-E38F-3C4A-9CAE-86C52321E8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27598E-FE61-9B4F-9B08-C60F14A968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1AC350-7F28-724A-A096-C12DE19EE4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C0ABCF8-1F76-874A-B4F0-0206D8DE7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D456734-E543-2343-BD4A-6203B96EA4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995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804657-B169-534D-953C-A12653DF7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BFE017F-0205-BB4B-B668-B87E5D8DA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B9C329-99DD-E64D-A3B0-55E68E629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9BE883-C6F5-7C40-97DE-C5B9A24EE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524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E5F3F4-1FFC-9845-BE9F-83473FCC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DC81A09-3A44-DA4D-A70F-318D3713B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A72DF2-2AB0-C145-85E3-913AFAB4B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9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25FD71-D705-064F-B501-ABAF00C0AF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4C072-17E2-BB4C-8851-04E878727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E11D34-F2E2-6442-B4BF-06C14EDDE3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F6CB6B-BB4F-AA4F-A52B-99007173A4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40AF8A-13FA-FE4F-8343-897FA066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F2CAE-896A-4646-A26E-566B6936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32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0D727-2B92-7E4A-9769-A50707EC7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EFF1DC-A61D-6F49-84B2-CCF218574C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B2CEE-91E6-2544-A5B0-59F662732F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A1B5BE-CB7A-AC48-9373-68E2C9E574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3BB3AEF-DA6F-754A-9036-D7A71372F8FC}" type="datetimeFigureOut">
              <a:rPr lang="en-US" smtClean="0"/>
              <a:t>9/6/23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DCD57-20F8-D945-9989-F894F2525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19BDB-5FD5-BE49-831E-92940A255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C499B43-CF86-4C4B-9D2F-A897A051D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18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A63537A-8A4C-0143-8D46-089F62AAA6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F327DD-3AB4-2649-9474-0805BB9D61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26" y="1800964"/>
            <a:ext cx="2799149" cy="279914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6A4CEF3-5455-0943-B2B6-B491C8823EEF}"/>
              </a:ext>
            </a:extLst>
          </p:cNvPr>
          <p:cNvSpPr/>
          <p:nvPr userDrawn="1"/>
        </p:nvSpPr>
        <p:spPr>
          <a:xfrm>
            <a:off x="3487479" y="1475194"/>
            <a:ext cx="8704521" cy="3862350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1BBCE12-BF67-6B4B-A024-868559619427}"/>
              </a:ext>
            </a:extLst>
          </p:cNvPr>
          <p:cNvSpPr/>
          <p:nvPr userDrawn="1"/>
        </p:nvSpPr>
        <p:spPr>
          <a:xfrm>
            <a:off x="3487479" y="5337544"/>
            <a:ext cx="8704522" cy="384050"/>
          </a:xfrm>
          <a:prstGeom prst="rect">
            <a:avLst/>
          </a:prstGeom>
          <a:gradFill flip="none" rotWithShape="1">
            <a:gsLst>
              <a:gs pos="16000">
                <a:srgbClr val="9C0000"/>
              </a:gs>
              <a:gs pos="43000">
                <a:srgbClr val="C00000"/>
              </a:gs>
              <a:gs pos="99000">
                <a:srgbClr val="F2CA20">
                  <a:lumMod val="90000"/>
                  <a:alpha val="83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258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9C101F47-4B88-CA43-863C-0BCC2733DE0B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6242659"/>
            <a:ext cx="12192000" cy="635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5A33D6-D6F3-1846-AFB6-993119D0F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4DB48D-49A5-DA4B-907D-9BA628E41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F9E8AA-F1C7-0D48-AE56-7B7D0BD5F7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A78B72-6520-7C48-9EC9-C3366CDF2022}" type="datetimeFigureOut">
              <a:rPr lang="en-US" smtClean="0"/>
              <a:t>9/6/23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67A56-C345-BC4B-9CA9-B380E4F87D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085126-2EE4-0346-9663-F89A8510AE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EE7E8-58BE-694D-B916-CD3E98271B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F50EEC6-258B-B04B-8D2F-AE39B527D255}"/>
              </a:ext>
            </a:extLst>
          </p:cNvPr>
          <p:cNvSpPr/>
          <p:nvPr userDrawn="1"/>
        </p:nvSpPr>
        <p:spPr>
          <a:xfrm>
            <a:off x="10868608" y="0"/>
            <a:ext cx="970384" cy="970384"/>
          </a:xfrm>
          <a:prstGeom prst="rect">
            <a:avLst/>
          </a:prstGeom>
          <a:solidFill>
            <a:srgbClr val="9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067" y="-64332"/>
            <a:ext cx="1034716" cy="10347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5A67430-E954-1146-960D-CFAD9A660D84}"/>
              </a:ext>
            </a:extLst>
          </p:cNvPr>
          <p:cNvSpPr txBox="1"/>
          <p:nvPr userDrawn="1"/>
        </p:nvSpPr>
        <p:spPr>
          <a:xfrm>
            <a:off x="185530" y="6362241"/>
            <a:ext cx="4691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Rex Curriculum Resource 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A7BAE3-1328-D34C-90D4-DC955FE34F07}"/>
              </a:ext>
            </a:extLst>
          </p:cNvPr>
          <p:cNvSpPr txBox="1"/>
          <p:nvPr userDrawn="1"/>
        </p:nvSpPr>
        <p:spPr>
          <a:xfrm>
            <a:off x="9452660" y="6352143"/>
            <a:ext cx="2623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1800" b="0" kern="1200" dirty="0">
                <a:solidFill>
                  <a:schemeClr val="bg1"/>
                </a:solidFill>
                <a:effectLst/>
                <a:latin typeface="Montserrat Medium" pitchFamily="2" charset="77"/>
                <a:ea typeface="+mn-ea"/>
                <a:cs typeface="+mn-cs"/>
              </a:rPr>
              <a:t>WWW.REX.COM.PH</a:t>
            </a:r>
            <a:endParaRPr lang="en-PH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653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ontserrat Medium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ato" panose="020F0502020204030203" pitchFamily="34" charset="0"/>
          <a:ea typeface="Lato" panose="020F0502020204030203" pitchFamily="34" charset="0"/>
          <a:cs typeface="Lato" panose="020F050202020403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New REX Education Mission Logo V.png" descr="New REX Education Mission Logo V.png"/>
          <p:cNvPicPr>
            <a:picLocks noChangeAspect="1"/>
          </p:cNvPicPr>
          <p:nvPr userDrawn="1"/>
        </p:nvPicPr>
        <p:blipFill>
          <a:blip r:embed="rId13">
            <a:extLst/>
          </a:blip>
          <a:stretch>
            <a:fillRect/>
          </a:stretch>
        </p:blipFill>
        <p:spPr>
          <a:xfrm>
            <a:off x="2755939" y="1508902"/>
            <a:ext cx="6616364" cy="338489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20531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164826F-9698-C044-8B09-B880D705E0C1}"/>
              </a:ext>
            </a:extLst>
          </p:cNvPr>
          <p:cNvSpPr txBox="1"/>
          <p:nvPr/>
        </p:nvSpPr>
        <p:spPr>
          <a:xfrm>
            <a:off x="4185728" y="3105834"/>
            <a:ext cx="7495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ontserrat Medium" pitchFamily="2" charset="77"/>
              </a:rPr>
              <a:t>Patterns and Algebra</a:t>
            </a:r>
          </a:p>
        </p:txBody>
      </p:sp>
    </p:spTree>
    <p:extLst>
      <p:ext uri="{BB962C8B-B14F-4D97-AF65-F5344CB8AC3E}">
        <p14:creationId xmlns:p14="http://schemas.microsoft.com/office/powerpoint/2010/main" val="11543415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7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 startAt="7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7"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20 ÷ 5 = 4</a:t>
            </a:r>
          </a:p>
          <a:p>
            <a:pPr marL="0" indent="0">
              <a:buNone/>
            </a:pPr>
            <a:r>
              <a:rPr lang="en-PH" sz="2200" dirty="0"/>
              <a:t>So, 5 × 4 = 20.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4.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5 </a:t>
            </a:r>
            <a:r>
              <a:rPr lang="en-PH" sz="2200" dirty="0">
                <a:solidFill>
                  <a:schemeClr val="tx1"/>
                </a:solidFill>
              </a:rPr>
              <a:t>×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 ? = 20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873251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8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 startAt="8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8"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260 ÷ 13 = 20</a:t>
            </a:r>
          </a:p>
          <a:p>
            <a:pPr marL="0" indent="0">
              <a:buNone/>
            </a:pPr>
            <a:r>
              <a:rPr lang="en-PH" sz="2200" dirty="0"/>
              <a:t>So, 13 × 20 = 260.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20.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13 </a:t>
            </a:r>
            <a:r>
              <a:rPr lang="en-PH" sz="2200" dirty="0">
                <a:solidFill>
                  <a:schemeClr val="tx1"/>
                </a:solidFill>
              </a:rPr>
              <a:t>×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 ? = 260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62464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226763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798C6D7-BF8F-2043-BF84-BCBEDFF05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38480"/>
            <a:ext cx="10515600" cy="5638483"/>
          </a:xfrm>
        </p:spPr>
        <p:txBody>
          <a:bodyPr/>
          <a:lstStyle/>
          <a:p>
            <a:pPr marL="0" indent="0">
              <a:buNone/>
            </a:pPr>
            <a:r>
              <a:rPr lang="en-PH" b="1" dirty="0"/>
              <a:t>Patterns</a:t>
            </a:r>
          </a:p>
          <a:p>
            <a:pPr marL="514350" indent="-514350">
              <a:buFont typeface="+mj-lt"/>
              <a:buAutoNum type="arabicPeriod"/>
            </a:pPr>
            <a:r>
              <a:rPr lang="en-PH" sz="2200" dirty="0"/>
              <a:t>Look at the patterns shown.</a:t>
            </a:r>
          </a:p>
          <a:p>
            <a:pPr marL="514350" indent="-514350">
              <a:buFont typeface="+mj-lt"/>
              <a:buAutoNum type="arabicPeriod"/>
            </a:pPr>
            <a:endParaRPr lang="en-PH" sz="2200" dirty="0"/>
          </a:p>
          <a:p>
            <a:pPr marL="0" indent="0" algn="ctr">
              <a:buNone/>
            </a:pPr>
            <a:r>
              <a:rPr lang="en-PH" sz="2200" dirty="0"/>
              <a:t>101, 102, 103, 104, 105, ...</a:t>
            </a:r>
          </a:p>
          <a:p>
            <a:pPr marL="0" indent="0" algn="ctr">
              <a:buNone/>
            </a:pPr>
            <a:r>
              <a:rPr lang="en-PH" sz="2200" dirty="0"/>
              <a:t>1050, 950, 1050, 950, 1050, ...</a:t>
            </a:r>
          </a:p>
          <a:p>
            <a:pPr marL="0" indent="0" algn="ctr">
              <a:buNone/>
            </a:pPr>
            <a:r>
              <a:rPr lang="en-PH" sz="2200" dirty="0"/>
              <a:t>A, C, E, G, H, ...</a:t>
            </a:r>
          </a:p>
          <a:p>
            <a:pPr marL="0" indent="0" algn="ctr">
              <a:buNone/>
            </a:pPr>
            <a:r>
              <a:rPr lang="en-PH" sz="2200" dirty="0"/>
              <a:t>A, C, A, C, A, ...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PH" sz="2200" dirty="0"/>
              <a:t>101, 102, 103, 104, 105, ... and A, C, E, G, H, ... are examples of continuous patterns.</a:t>
            </a:r>
          </a:p>
          <a:p>
            <a:pPr marL="0" indent="0">
              <a:buNone/>
            </a:pPr>
            <a:r>
              <a:rPr lang="en-PH" sz="2200" dirty="0"/>
              <a:t>1050, 950, 1050, 950, 1050, ... and A, C, A, C, A, ... are examples of repeating patterns.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215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4B4002-0EAA-0C4B-879E-C6A37E690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4720"/>
            <a:ext cx="10515600" cy="567912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PH" sz="2200" dirty="0"/>
              <a:t>What comes next in the pattern below?</a:t>
            </a:r>
          </a:p>
          <a:p>
            <a:pPr marL="514350" indent="-514350">
              <a:buFont typeface="+mj-lt"/>
              <a:buAutoNum type="arabicPeriod" startAt="2"/>
            </a:pPr>
            <a:endParaRPr lang="en-PH" sz="2200" dirty="0"/>
          </a:p>
          <a:p>
            <a:pPr marL="0" indent="0" algn="ctr">
              <a:buNone/>
            </a:pPr>
            <a:r>
              <a:rPr lang="en-PH" sz="2200" dirty="0"/>
              <a:t>1050    ,    1780    ,   1880    ,    1980</a:t>
            </a:r>
          </a:p>
          <a:p>
            <a:pPr marL="0" indent="0" algn="ctr">
              <a:buNone/>
            </a:pPr>
            <a:endParaRPr lang="en-PH" sz="2200" dirty="0"/>
          </a:p>
          <a:p>
            <a:endParaRPr lang="en-US" sz="2200" dirty="0"/>
          </a:p>
          <a:p>
            <a:pPr marL="0" indent="0">
              <a:buNone/>
            </a:pPr>
            <a:r>
              <a:rPr lang="en-PH" sz="2200" dirty="0"/>
              <a:t>Each number is 100 more than the number before it.</a:t>
            </a:r>
          </a:p>
          <a:p>
            <a:pPr marL="0" indent="0">
              <a:buNone/>
            </a:pPr>
            <a:r>
              <a:rPr lang="en-PH" sz="2200" dirty="0"/>
              <a:t>There is a repeating pattern with squares and circles.</a:t>
            </a:r>
          </a:p>
          <a:p>
            <a:pPr marL="0" indent="0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2080   comes next in the pattern.</a:t>
            </a:r>
          </a:p>
          <a:p>
            <a:pPr marL="0" indent="0">
              <a:buNone/>
            </a:pPr>
            <a:endParaRPr lang="en-US" sz="2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9A49DFE-BE2B-D44D-9341-A8AB71FBAC49}"/>
              </a:ext>
            </a:extLst>
          </p:cNvPr>
          <p:cNvSpPr/>
          <p:nvPr/>
        </p:nvSpPr>
        <p:spPr>
          <a:xfrm>
            <a:off x="4043680" y="1666240"/>
            <a:ext cx="751840" cy="650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89D77-787F-EE4D-BB5A-477DAB9AC0BF}"/>
              </a:ext>
            </a:extLst>
          </p:cNvPr>
          <p:cNvSpPr/>
          <p:nvPr/>
        </p:nvSpPr>
        <p:spPr>
          <a:xfrm>
            <a:off x="6268720" y="1666240"/>
            <a:ext cx="751840" cy="650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8F7C410-42D5-DF4C-82EC-4BA59374313F}"/>
              </a:ext>
            </a:extLst>
          </p:cNvPr>
          <p:cNvSpPr/>
          <p:nvPr/>
        </p:nvSpPr>
        <p:spPr>
          <a:xfrm>
            <a:off x="5171440" y="1615440"/>
            <a:ext cx="772160" cy="73152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5E7FCFA-3FCA-DE4B-958B-3DD58D7ED0AC}"/>
              </a:ext>
            </a:extLst>
          </p:cNvPr>
          <p:cNvSpPr/>
          <p:nvPr/>
        </p:nvSpPr>
        <p:spPr>
          <a:xfrm>
            <a:off x="7396481" y="1625600"/>
            <a:ext cx="772160" cy="731520"/>
          </a:xfrm>
          <a:prstGeom prst="ellipse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28B74B-9423-7349-BA0A-F9D8753C0F2F}"/>
              </a:ext>
            </a:extLst>
          </p:cNvPr>
          <p:cNvSpPr/>
          <p:nvPr/>
        </p:nvSpPr>
        <p:spPr>
          <a:xfrm>
            <a:off x="878839" y="4226560"/>
            <a:ext cx="751840" cy="650240"/>
          </a:xfrm>
          <a:prstGeom prst="rect">
            <a:avLst/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515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0" indent="0" algn="just">
              <a:buNone/>
            </a:pPr>
            <a:r>
              <a:rPr lang="en-US" b="1" dirty="0"/>
              <a:t>Algebra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We can use the related multiplication sentence to find the missing number in the division sentence.</a:t>
            </a:r>
          </a:p>
          <a:p>
            <a:pPr marL="0" indent="0" algn="just">
              <a:buNone/>
            </a:pPr>
            <a:r>
              <a:rPr lang="en-PH" sz="2200" dirty="0"/>
              <a:t>5 × 9 = 45</a:t>
            </a:r>
          </a:p>
          <a:p>
            <a:pPr marL="0" indent="0" algn="just">
              <a:buNone/>
            </a:pPr>
            <a:r>
              <a:rPr lang="en-PH" sz="2200" dirty="0"/>
              <a:t>So, 45 </a:t>
            </a:r>
            <a:r>
              <a:rPr lang="en-PH" sz="2200" dirty="0">
                <a:latin typeface="Lato" panose="020F0502020204030203" pitchFamily="34" charset="77"/>
              </a:rPr>
              <a:t>÷ 9 = 5.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9.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45 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÷ ? = 5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BF8F12-00A8-7A46-ABEE-E6CDB6FCF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7269" y="3728898"/>
            <a:ext cx="1593272" cy="2382644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83A3616-ECFB-9045-8157-72FD4E74E7B6}"/>
              </a:ext>
            </a:extLst>
          </p:cNvPr>
          <p:cNvSpPr/>
          <p:nvPr/>
        </p:nvSpPr>
        <p:spPr>
          <a:xfrm>
            <a:off x="5497551" y="2832410"/>
            <a:ext cx="3178098" cy="1642098"/>
          </a:xfrm>
          <a:prstGeom prst="wedgeEllipseCallout">
            <a:avLst>
              <a:gd name="adj1" fmla="val 60139"/>
              <a:gd name="adj2" fmla="val 33336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We can also divide 45 by 5 to find the missing number.</a:t>
            </a:r>
          </a:p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45 ÷ 5 = 9</a:t>
            </a:r>
          </a:p>
        </p:txBody>
      </p:sp>
    </p:spTree>
    <p:extLst>
      <p:ext uri="{BB962C8B-B14F-4D97-AF65-F5344CB8AC3E}">
        <p14:creationId xmlns:p14="http://schemas.microsoft.com/office/powerpoint/2010/main" val="3814576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2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 startAt="2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2"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204 ÷ 68 = 3</a:t>
            </a:r>
          </a:p>
          <a:p>
            <a:pPr marL="0" indent="0">
              <a:buNone/>
            </a:pPr>
            <a:r>
              <a:rPr lang="en-PH" sz="2200" dirty="0"/>
              <a:t>So, 204 ÷ 3 = 68.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3.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? 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÷ 8 = 7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BA06B7-C43A-1540-8080-940E3DE61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7770" y="4009098"/>
            <a:ext cx="1733316" cy="2167865"/>
          </a:xfrm>
          <a:prstGeom prst="rect">
            <a:avLst/>
          </a:prstGeom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83A3616-ECFB-9045-8157-72FD4E74E7B6}"/>
              </a:ext>
            </a:extLst>
          </p:cNvPr>
          <p:cNvSpPr/>
          <p:nvPr/>
        </p:nvSpPr>
        <p:spPr>
          <a:xfrm>
            <a:off x="6096000" y="2943922"/>
            <a:ext cx="2709746" cy="1505414"/>
          </a:xfrm>
          <a:prstGeom prst="wedgeEllipseCallout">
            <a:avLst>
              <a:gd name="adj1" fmla="val 60139"/>
              <a:gd name="adj2" fmla="val 33336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Does dividing 204 by 3 give you 68?</a:t>
            </a:r>
          </a:p>
        </p:txBody>
      </p:sp>
    </p:spTree>
    <p:extLst>
      <p:ext uri="{BB962C8B-B14F-4D97-AF65-F5344CB8AC3E}">
        <p14:creationId xmlns:p14="http://schemas.microsoft.com/office/powerpoint/2010/main" val="385921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3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 startAt="3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3"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7 × 8 = 56</a:t>
            </a:r>
          </a:p>
          <a:p>
            <a:pPr marL="0" indent="0">
              <a:buNone/>
            </a:pPr>
            <a:r>
              <a:rPr lang="en-PH" sz="2200" dirty="0"/>
              <a:t>So, 56 ÷ 8 = 7.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56.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204 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÷ ? = 68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083A3616-ECFB-9045-8157-72FD4E74E7B6}"/>
              </a:ext>
            </a:extLst>
          </p:cNvPr>
          <p:cNvSpPr/>
          <p:nvPr/>
        </p:nvSpPr>
        <p:spPr>
          <a:xfrm>
            <a:off x="6244682" y="2943922"/>
            <a:ext cx="2561063" cy="1505414"/>
          </a:xfrm>
          <a:prstGeom prst="wedgeEllipseCallout">
            <a:avLst>
              <a:gd name="adj1" fmla="val 60139"/>
              <a:gd name="adj2" fmla="val 33336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number gives 7 when divided by 8?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2D00C51-33C2-4542-8170-D2A5361BB1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892" y="4108536"/>
            <a:ext cx="1581762" cy="209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12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4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 startAt="4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4"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11 × 12 = 132</a:t>
            </a:r>
          </a:p>
          <a:p>
            <a:pPr marL="0" indent="0">
              <a:buNone/>
            </a:pPr>
            <a:r>
              <a:rPr lang="en-PH" sz="2200" dirty="0"/>
              <a:t>So, 132 ÷ 12 = 11.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132.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? 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÷ 12 = 11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390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5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 startAt="5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5"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  <a:p>
            <a:pPr marL="0" indent="0">
              <a:buNone/>
            </a:pPr>
            <a:r>
              <a:rPr lang="en-PH" sz="2200" dirty="0"/>
              <a:t>We can use the related division sentence to find the missing number in the multiplication sentence.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42 ÷ 6 = 7</a:t>
            </a:r>
          </a:p>
          <a:p>
            <a:pPr marL="0" indent="0">
              <a:buNone/>
            </a:pPr>
            <a:r>
              <a:rPr lang="en-PH" sz="2200" dirty="0"/>
              <a:t>So, 7 × 6 = 42.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7.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? </a:t>
            </a:r>
            <a:r>
              <a:rPr lang="en-PH" sz="2200" dirty="0">
                <a:solidFill>
                  <a:schemeClr val="tx1"/>
                </a:solidFill>
              </a:rPr>
              <a:t>×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 6 = 42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  <p:sp>
        <p:nvSpPr>
          <p:cNvPr id="4" name="Oval Callout 3">
            <a:extLst>
              <a:ext uri="{FF2B5EF4-FFF2-40B4-BE49-F238E27FC236}">
                <a16:creationId xmlns:a16="http://schemas.microsoft.com/office/drawing/2014/main" id="{083A3616-ECFB-9045-8157-72FD4E74E7B6}"/>
              </a:ext>
            </a:extLst>
          </p:cNvPr>
          <p:cNvSpPr/>
          <p:nvPr/>
        </p:nvSpPr>
        <p:spPr>
          <a:xfrm>
            <a:off x="5932449" y="3429000"/>
            <a:ext cx="2873298" cy="1505414"/>
          </a:xfrm>
          <a:prstGeom prst="wedgeEllipseCallout">
            <a:avLst>
              <a:gd name="adj1" fmla="val 61445"/>
              <a:gd name="adj2" fmla="val 20743"/>
            </a:avLst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PH" sz="2000" dirty="0">
                <a:solidFill>
                  <a:schemeClr val="tx1"/>
                </a:solidFill>
                <a:latin typeface="Lato" panose="020F0502020204030203" pitchFamily="34" charset="77"/>
              </a:rPr>
              <a:t>What number gives 42 when multiplied by 6?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5CCB45-7C21-8E4D-B8E7-108B741F75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8086" y="3774959"/>
            <a:ext cx="1303374" cy="2402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88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4AC674-91B9-5D4A-9B37-CA4FF05D8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40"/>
            <a:ext cx="10515600" cy="5729923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6"/>
            </a:pPr>
            <a:r>
              <a:rPr lang="en-PH" sz="2200" dirty="0"/>
              <a:t>What is the missing number?</a:t>
            </a:r>
          </a:p>
          <a:p>
            <a:pPr marL="514350" indent="-514350" algn="just">
              <a:buFont typeface="+mj-lt"/>
              <a:buAutoNum type="arabicPeriod" startAt="6"/>
            </a:pPr>
            <a:endParaRPr lang="en-PH" sz="2200" dirty="0"/>
          </a:p>
          <a:p>
            <a:pPr marL="514350" indent="-514350" algn="just">
              <a:buFont typeface="+mj-lt"/>
              <a:buAutoNum type="arabicPeriod" startAt="6"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r>
              <a:rPr lang="en-PH" sz="2200" dirty="0"/>
              <a:t>96 ÷ 12 = 8</a:t>
            </a:r>
          </a:p>
          <a:p>
            <a:pPr marL="0" indent="0">
              <a:buNone/>
            </a:pPr>
            <a:r>
              <a:rPr lang="en-PH" sz="2200" dirty="0"/>
              <a:t>So, 8 × 12 = 96.</a:t>
            </a:r>
          </a:p>
          <a:p>
            <a:pPr marL="0" indent="0" algn="just">
              <a:buNone/>
            </a:pPr>
            <a:endParaRPr lang="en-PH" sz="2200" dirty="0">
              <a:latin typeface="Lato" panose="020F0502020204030203" pitchFamily="34" charset="77"/>
            </a:endParaRPr>
          </a:p>
          <a:p>
            <a:pPr marL="0" indent="0" algn="just">
              <a:buNone/>
            </a:pPr>
            <a:r>
              <a:rPr lang="en-PH" sz="2200" dirty="0"/>
              <a:t>The missing number is 8.</a:t>
            </a:r>
          </a:p>
          <a:p>
            <a:pPr marL="0" indent="0" algn="just">
              <a:buNone/>
            </a:pPr>
            <a:endParaRPr lang="en-PH" sz="2200" dirty="0"/>
          </a:p>
          <a:p>
            <a:pPr marL="0" indent="0" algn="just">
              <a:buNone/>
            </a:pPr>
            <a:endParaRPr lang="en-PH" sz="2200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AEB84E3-616D-6C42-AD22-0DE6A41882C5}"/>
              </a:ext>
            </a:extLst>
          </p:cNvPr>
          <p:cNvSpPr/>
          <p:nvPr/>
        </p:nvSpPr>
        <p:spPr>
          <a:xfrm>
            <a:off x="2244368" y="1467996"/>
            <a:ext cx="1818640" cy="629920"/>
          </a:xfrm>
          <a:prstGeom prst="roundRect">
            <a:avLst>
              <a:gd name="adj" fmla="val 37910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? </a:t>
            </a:r>
            <a:r>
              <a:rPr lang="en-PH" sz="2200" dirty="0">
                <a:solidFill>
                  <a:schemeClr val="tx1"/>
                </a:solidFill>
              </a:rPr>
              <a:t>×</a:t>
            </a:r>
            <a:r>
              <a:rPr lang="en-PH" sz="2200" dirty="0">
                <a:solidFill>
                  <a:schemeClr val="tx1"/>
                </a:solidFill>
                <a:latin typeface="Lato" panose="020F0502020204030203" pitchFamily="34" charset="77"/>
              </a:rPr>
              <a:t> 12 = 96</a:t>
            </a:r>
            <a:r>
              <a:rPr lang="en-US" sz="2200" dirty="0">
                <a:solidFill>
                  <a:schemeClr val="tx1"/>
                </a:solidFill>
                <a:latin typeface="Lato" panose="020F0502020204030203" pitchFamily="34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664712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11115</TotalTime>
  <Words>485</Words>
  <Application>Microsoft Macintosh PowerPoint</Application>
  <PresentationFormat>Widescreen</PresentationFormat>
  <Paragraphs>117</Paragraphs>
  <Slides>12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Montserrat Medium</vt:lpstr>
      <vt:lpstr>Office Theme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Team C - Reviewer 3</cp:lastModifiedBy>
  <cp:revision>1124</cp:revision>
  <cp:lastPrinted>2023-03-16T06:30:06Z</cp:lastPrinted>
  <dcterms:created xsi:type="dcterms:W3CDTF">2019-04-16T02:10:14Z</dcterms:created>
  <dcterms:modified xsi:type="dcterms:W3CDTF">2023-09-06T02:07:26Z</dcterms:modified>
</cp:coreProperties>
</file>