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6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B"/>
    <a:srgbClr val="49AD42"/>
    <a:srgbClr val="77C466"/>
    <a:srgbClr val="9E7CB9"/>
    <a:srgbClr val="D8DF24"/>
    <a:srgbClr val="9A7DAE"/>
    <a:srgbClr val="FFDD5D"/>
    <a:srgbClr val="F2EBF5"/>
    <a:srgbClr val="BBA7CF"/>
    <a:srgbClr val="C6E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2"/>
    <p:restoredTop sz="95739"/>
  </p:normalViewPr>
  <p:slideViewPr>
    <p:cSldViewPr snapToGrid="0" snapToObjects="1">
      <p:cViewPr varScale="1">
        <p:scale>
          <a:sx n="114" d="100"/>
          <a:sy n="114" d="100"/>
        </p:scale>
        <p:origin x="19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5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29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5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18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99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80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35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34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8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857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Patterns and Algebra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7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7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7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20 ÷ 5 = 4</a:t>
            </a:r>
          </a:p>
          <a:p>
            <a:pPr marL="0" indent="0">
              <a:buNone/>
            </a:pPr>
            <a:r>
              <a:rPr lang="en-PH" sz="2200" dirty="0"/>
              <a:t>So, 5 × 4 = 20.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4.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5 </a:t>
            </a:r>
            <a:r>
              <a:rPr lang="en-PH" sz="2200" dirty="0">
                <a:solidFill>
                  <a:schemeClr val="tx1"/>
                </a:solidFill>
              </a:rPr>
              <a:t>×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 ? = 20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732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8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8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8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260 ÷ 13 = 20</a:t>
            </a:r>
          </a:p>
          <a:p>
            <a:pPr marL="0" indent="0">
              <a:buNone/>
            </a:pPr>
            <a:r>
              <a:rPr lang="en-PH" sz="2200" dirty="0"/>
              <a:t>So, 13 × 20 = 260.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20.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13 </a:t>
            </a:r>
            <a:r>
              <a:rPr lang="en-PH" sz="2200" dirty="0">
                <a:solidFill>
                  <a:schemeClr val="tx1"/>
                </a:solidFill>
              </a:rPr>
              <a:t>×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 ? = 260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6246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98C6D7-BF8F-2043-BF84-BCBEDFF05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8480"/>
            <a:ext cx="10515600" cy="5638483"/>
          </a:xfrm>
        </p:spPr>
        <p:txBody>
          <a:bodyPr/>
          <a:lstStyle/>
          <a:p>
            <a:pPr marL="0" indent="0">
              <a:buNone/>
            </a:pPr>
            <a:r>
              <a:rPr lang="en-PH" b="1" dirty="0"/>
              <a:t>Patterns</a:t>
            </a:r>
          </a:p>
          <a:p>
            <a:pPr marL="514350" indent="-514350">
              <a:buFont typeface="+mj-lt"/>
              <a:buAutoNum type="arabicPeriod"/>
            </a:pPr>
            <a:r>
              <a:rPr lang="en-PH" sz="2200" dirty="0"/>
              <a:t>Look at the patterns shown.</a:t>
            </a:r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0" indent="0" algn="ctr">
              <a:buNone/>
            </a:pPr>
            <a:r>
              <a:rPr lang="en-PH" sz="2200" dirty="0"/>
              <a:t>101, 102, 103, 104, 105, ...</a:t>
            </a:r>
          </a:p>
          <a:p>
            <a:pPr marL="0" indent="0" algn="ctr">
              <a:buNone/>
            </a:pPr>
            <a:r>
              <a:rPr lang="en-PH" sz="2200" dirty="0"/>
              <a:t>1050, 950, 1050, 950, 1050, ...</a:t>
            </a:r>
          </a:p>
          <a:p>
            <a:pPr marL="0" indent="0" algn="ctr">
              <a:buNone/>
            </a:pPr>
            <a:r>
              <a:rPr lang="en-PH" sz="2200" dirty="0"/>
              <a:t>A, C, E, G, H, ...</a:t>
            </a:r>
          </a:p>
          <a:p>
            <a:pPr marL="0" indent="0" algn="ctr">
              <a:buNone/>
            </a:pPr>
            <a:r>
              <a:rPr lang="en-PH" sz="2200" dirty="0"/>
              <a:t>A, C, A, C, A, 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sz="2200" dirty="0"/>
              <a:t>101, 102, 103, 104, 105, ... and A, C, E, G, H, ... are examples of continuous patterns.</a:t>
            </a:r>
          </a:p>
          <a:p>
            <a:pPr marL="0" indent="0">
              <a:buNone/>
            </a:pPr>
            <a:r>
              <a:rPr lang="en-PH" sz="2200" dirty="0"/>
              <a:t>1050, 950, 1050, 950, 1050, ... and A, C, A, C, A, ... are examples of repeating patterns.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5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4002-0EAA-0C4B-879E-C6A37E69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4720"/>
            <a:ext cx="10515600" cy="567912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PH" sz="2200" dirty="0"/>
              <a:t>What comes next in the pattern below?</a:t>
            </a:r>
          </a:p>
          <a:p>
            <a:pPr marL="514350" indent="-514350">
              <a:buFont typeface="+mj-lt"/>
              <a:buAutoNum type="arabicPeriod" startAt="2"/>
            </a:pPr>
            <a:endParaRPr lang="en-PH" sz="2200" dirty="0"/>
          </a:p>
          <a:p>
            <a:pPr marL="0" indent="0" algn="ctr">
              <a:buNone/>
            </a:pPr>
            <a:r>
              <a:rPr lang="en-PH" sz="2200" dirty="0"/>
              <a:t>1050    ,    1780    ,   1880    ,    1980</a:t>
            </a:r>
          </a:p>
          <a:p>
            <a:pPr marL="0" indent="0" algn="ctr">
              <a:buNone/>
            </a:pPr>
            <a:endParaRPr lang="en-PH" sz="2200" dirty="0"/>
          </a:p>
          <a:p>
            <a:endParaRPr lang="en-US" sz="2200" dirty="0"/>
          </a:p>
          <a:p>
            <a:pPr marL="0" indent="0">
              <a:buNone/>
            </a:pPr>
            <a:r>
              <a:rPr lang="en-PH" sz="2200" dirty="0"/>
              <a:t>Each number is 100 more than the number before it.</a:t>
            </a:r>
          </a:p>
          <a:p>
            <a:pPr marL="0" indent="0">
              <a:buNone/>
            </a:pPr>
            <a:r>
              <a:rPr lang="en-PH" sz="2200" dirty="0"/>
              <a:t>There is a repeating pattern with squares and circles.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2080   comes next in the pattern.</a:t>
            </a: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A49DFE-BE2B-D44D-9341-A8AB71FBAC49}"/>
              </a:ext>
            </a:extLst>
          </p:cNvPr>
          <p:cNvSpPr/>
          <p:nvPr/>
        </p:nvSpPr>
        <p:spPr>
          <a:xfrm>
            <a:off x="4043680" y="1666240"/>
            <a:ext cx="751840" cy="6502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B89D77-787F-EE4D-BB5A-477DAB9AC0BF}"/>
              </a:ext>
            </a:extLst>
          </p:cNvPr>
          <p:cNvSpPr/>
          <p:nvPr/>
        </p:nvSpPr>
        <p:spPr>
          <a:xfrm>
            <a:off x="6268720" y="1666240"/>
            <a:ext cx="751840" cy="6502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F7C410-42D5-DF4C-82EC-4BA59374313F}"/>
              </a:ext>
            </a:extLst>
          </p:cNvPr>
          <p:cNvSpPr/>
          <p:nvPr/>
        </p:nvSpPr>
        <p:spPr>
          <a:xfrm>
            <a:off x="5171440" y="1615440"/>
            <a:ext cx="772160" cy="73152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E7FCFA-3FCA-DE4B-958B-3DD58D7ED0AC}"/>
              </a:ext>
            </a:extLst>
          </p:cNvPr>
          <p:cNvSpPr/>
          <p:nvPr/>
        </p:nvSpPr>
        <p:spPr>
          <a:xfrm>
            <a:off x="7396481" y="1625600"/>
            <a:ext cx="772160" cy="73152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28B74B-9423-7349-BA0A-F9D8753C0F2F}"/>
              </a:ext>
            </a:extLst>
          </p:cNvPr>
          <p:cNvSpPr/>
          <p:nvPr/>
        </p:nvSpPr>
        <p:spPr>
          <a:xfrm>
            <a:off x="878839" y="4226560"/>
            <a:ext cx="751840" cy="6502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1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Algebra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We can use the related multiplication sentence to find the missing number in the division sentence.</a:t>
            </a:r>
          </a:p>
          <a:p>
            <a:pPr marL="0" indent="0" algn="just">
              <a:buNone/>
            </a:pPr>
            <a:r>
              <a:rPr lang="en-PH" sz="2200" dirty="0"/>
              <a:t>5 × 9 = 45</a:t>
            </a:r>
          </a:p>
          <a:p>
            <a:pPr marL="0" indent="0" algn="just">
              <a:buNone/>
            </a:pPr>
            <a:r>
              <a:rPr lang="en-PH" sz="2200" dirty="0"/>
              <a:t>So, 45 </a:t>
            </a:r>
            <a:r>
              <a:rPr lang="en-PH" sz="2200" dirty="0">
                <a:latin typeface="Lato" panose="020F0502020204030203" pitchFamily="34" charset="77"/>
              </a:rPr>
              <a:t>÷ 9 = 5.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9.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45 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÷ ? = 5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BF8F12-00A8-7A46-ABEE-E6CDB6FCF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7269" y="3728898"/>
            <a:ext cx="1593272" cy="2382644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083A3616-ECFB-9045-8157-72FD4E74E7B6}"/>
              </a:ext>
            </a:extLst>
          </p:cNvPr>
          <p:cNvSpPr/>
          <p:nvPr/>
        </p:nvSpPr>
        <p:spPr>
          <a:xfrm>
            <a:off x="5497551" y="2832410"/>
            <a:ext cx="3178098" cy="1642098"/>
          </a:xfrm>
          <a:prstGeom prst="wedgeEllipseCallout">
            <a:avLst>
              <a:gd name="adj1" fmla="val 60139"/>
              <a:gd name="adj2" fmla="val 33336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We can also divide 45 by 5 to find the missing number.</a:t>
            </a:r>
          </a:p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45 ÷ 5 = 9</a:t>
            </a:r>
          </a:p>
        </p:txBody>
      </p:sp>
    </p:spTree>
    <p:extLst>
      <p:ext uri="{BB962C8B-B14F-4D97-AF65-F5344CB8AC3E}">
        <p14:creationId xmlns:p14="http://schemas.microsoft.com/office/powerpoint/2010/main" val="381457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2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2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2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204 ÷ 68 = 3</a:t>
            </a:r>
          </a:p>
          <a:p>
            <a:pPr marL="0" indent="0">
              <a:buNone/>
            </a:pPr>
            <a:r>
              <a:rPr lang="en-PH" sz="2200" dirty="0"/>
              <a:t>So, 204 ÷ 3 = 68.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3.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? 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÷ 8 = 7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A06B7-C43A-1540-8080-940E3DE61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770" y="4009098"/>
            <a:ext cx="1733316" cy="2167865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083A3616-ECFB-9045-8157-72FD4E74E7B6}"/>
              </a:ext>
            </a:extLst>
          </p:cNvPr>
          <p:cNvSpPr/>
          <p:nvPr/>
        </p:nvSpPr>
        <p:spPr>
          <a:xfrm>
            <a:off x="6096000" y="2943922"/>
            <a:ext cx="2709746" cy="1505414"/>
          </a:xfrm>
          <a:prstGeom prst="wedgeEllipseCallout">
            <a:avLst>
              <a:gd name="adj1" fmla="val 60139"/>
              <a:gd name="adj2" fmla="val 33336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Does dividing 204 by 3 give you 68?</a:t>
            </a:r>
          </a:p>
        </p:txBody>
      </p:sp>
    </p:spTree>
    <p:extLst>
      <p:ext uri="{BB962C8B-B14F-4D97-AF65-F5344CB8AC3E}">
        <p14:creationId xmlns:p14="http://schemas.microsoft.com/office/powerpoint/2010/main" val="385921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3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3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3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7 × 8 = 56</a:t>
            </a:r>
          </a:p>
          <a:p>
            <a:pPr marL="0" indent="0">
              <a:buNone/>
            </a:pPr>
            <a:r>
              <a:rPr lang="en-PH" sz="2200" dirty="0"/>
              <a:t>So, 56 ÷ 8 = 7.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56.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204 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÷ ? = 68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83A3616-ECFB-9045-8157-72FD4E74E7B6}"/>
              </a:ext>
            </a:extLst>
          </p:cNvPr>
          <p:cNvSpPr/>
          <p:nvPr/>
        </p:nvSpPr>
        <p:spPr>
          <a:xfrm>
            <a:off x="6244682" y="2943922"/>
            <a:ext cx="2561063" cy="1505414"/>
          </a:xfrm>
          <a:prstGeom prst="wedgeEllipseCallout">
            <a:avLst>
              <a:gd name="adj1" fmla="val 60139"/>
              <a:gd name="adj2" fmla="val 33336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number gives 7 when divided by 8?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D00C51-33C2-4542-8170-D2A5361BB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8892" y="4108536"/>
            <a:ext cx="1581762" cy="209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2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4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4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4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11 × 12 = 132</a:t>
            </a:r>
          </a:p>
          <a:p>
            <a:pPr marL="0" indent="0">
              <a:buNone/>
            </a:pPr>
            <a:r>
              <a:rPr lang="en-PH" sz="2200" dirty="0"/>
              <a:t>So, 132 ÷ 12 = 11.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132.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? 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÷ 12 = 11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3902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5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5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We can use the related division sentence to find the missing number in the multiplication sentence.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42 ÷ 6 = 7</a:t>
            </a:r>
          </a:p>
          <a:p>
            <a:pPr marL="0" indent="0">
              <a:buNone/>
            </a:pPr>
            <a:r>
              <a:rPr lang="en-PH" sz="2200" dirty="0"/>
              <a:t>So, 7 × 6 = 42.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7.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? </a:t>
            </a:r>
            <a:r>
              <a:rPr lang="en-PH" sz="2200" dirty="0">
                <a:solidFill>
                  <a:schemeClr val="tx1"/>
                </a:solidFill>
              </a:rPr>
              <a:t>×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 6 = 42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83A3616-ECFB-9045-8157-72FD4E74E7B6}"/>
              </a:ext>
            </a:extLst>
          </p:cNvPr>
          <p:cNvSpPr/>
          <p:nvPr/>
        </p:nvSpPr>
        <p:spPr>
          <a:xfrm>
            <a:off x="5932449" y="3429000"/>
            <a:ext cx="2873298" cy="1505414"/>
          </a:xfrm>
          <a:prstGeom prst="wedgeEllipseCallout">
            <a:avLst>
              <a:gd name="adj1" fmla="val 61445"/>
              <a:gd name="adj2" fmla="val 20743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number gives 42 when multiplied by 6?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CCB45-7C21-8E4D-B8E7-108B741F7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086" y="3774959"/>
            <a:ext cx="1303374" cy="240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83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4AC674-91B9-5D4A-9B37-CA4FF05D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6"/>
            </a:pPr>
            <a:r>
              <a:rPr lang="en-PH" sz="2200" dirty="0"/>
              <a:t>What is the missing number?</a:t>
            </a:r>
          </a:p>
          <a:p>
            <a:pPr marL="514350" indent="-514350" algn="just">
              <a:buFont typeface="+mj-lt"/>
              <a:buAutoNum type="arabicPeriod" startAt="6"/>
            </a:pPr>
            <a:endParaRPr lang="en-PH" sz="2200" dirty="0"/>
          </a:p>
          <a:p>
            <a:pPr marL="514350" indent="-514350" algn="just">
              <a:buFont typeface="+mj-lt"/>
              <a:buAutoNum type="arabicPeriod" startAt="6"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r>
              <a:rPr lang="en-PH" sz="2200" dirty="0"/>
              <a:t>96 ÷ 12 = 8</a:t>
            </a:r>
          </a:p>
          <a:p>
            <a:pPr marL="0" indent="0">
              <a:buNone/>
            </a:pPr>
            <a:r>
              <a:rPr lang="en-PH" sz="2200" dirty="0"/>
              <a:t>So, 8 × 12 = 96.</a:t>
            </a:r>
          </a:p>
          <a:p>
            <a:pPr marL="0" indent="0" algn="just">
              <a:buNone/>
            </a:pPr>
            <a:endParaRPr lang="en-PH" sz="2200" dirty="0">
              <a:latin typeface="Lato" panose="020F0502020204030203" pitchFamily="34" charset="77"/>
            </a:endParaRPr>
          </a:p>
          <a:p>
            <a:pPr marL="0" indent="0" algn="just">
              <a:buNone/>
            </a:pPr>
            <a:r>
              <a:rPr lang="en-PH" sz="2200" dirty="0"/>
              <a:t>The missing number is 8.</a:t>
            </a:r>
          </a:p>
          <a:p>
            <a:pPr marL="0" indent="0" algn="just">
              <a:buNone/>
            </a:pPr>
            <a:endParaRPr lang="en-PH" sz="2200" dirty="0"/>
          </a:p>
          <a:p>
            <a:pPr marL="0" indent="0" algn="just">
              <a:buNone/>
            </a:pPr>
            <a:endParaRPr lang="en-PH" sz="2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EB84E3-616D-6C42-AD22-0DE6A41882C5}"/>
              </a:ext>
            </a:extLst>
          </p:cNvPr>
          <p:cNvSpPr/>
          <p:nvPr/>
        </p:nvSpPr>
        <p:spPr>
          <a:xfrm>
            <a:off x="2244368" y="1467996"/>
            <a:ext cx="1818640" cy="629920"/>
          </a:xfrm>
          <a:prstGeom prst="roundRect">
            <a:avLst>
              <a:gd name="adj" fmla="val 3791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? </a:t>
            </a:r>
            <a:r>
              <a:rPr lang="en-PH" sz="2200" dirty="0">
                <a:solidFill>
                  <a:schemeClr val="tx1"/>
                </a:solidFill>
              </a:rPr>
              <a:t>×</a:t>
            </a:r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 12 = 96</a:t>
            </a:r>
            <a:r>
              <a:rPr lang="en-US" sz="2200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6471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11115</TotalTime>
  <Words>485</Words>
  <Application>Microsoft Macintosh PowerPoint</Application>
  <PresentationFormat>Widescreen</PresentationFormat>
  <Paragraphs>117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1124</cp:revision>
  <cp:lastPrinted>2023-03-16T06:30:06Z</cp:lastPrinted>
  <dcterms:created xsi:type="dcterms:W3CDTF">2019-04-16T02:10:14Z</dcterms:created>
  <dcterms:modified xsi:type="dcterms:W3CDTF">2023-09-06T02:07:26Z</dcterms:modified>
</cp:coreProperties>
</file>