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2E2D6B9-3008-4D8C-95CC-C5B27760D052}"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FD70520-74B6-4BF7-B868-FDA2DF6A059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EACB297-FAFD-43F2-8E8E-4C2C0F5C8F77}"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D7117C6-6830-492F-AA93-F91793E0D53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160ED785-3C1D-4F91-BC97-F37F7883AE03}"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65D38E1-6908-4BD6-8F45-0EDB03320A20}"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62FBD6E0-B0D4-4C43-B08C-063BD26F2E6A}"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07DFBB53-4A39-4A82-AB00-F541B0561DF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CBCCB8F2-FA1B-45D5-949A-07EB1E4D43EF}"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0FDA13D1-D0D3-4A86-84A2-C155ECE7F684}"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A19CE3C-4E87-44CB-A6B4-8E7481513603}"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5C691B15-37AF-4FA1-8F79-657293E26ED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5691AE4-DECA-4EB1-89DF-2E1D2EF7CAA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B09C1FA-E212-419C-A6A6-16FB49F1707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BEE2A42-F95E-406A-9DD1-6036D1DD719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29564B55-BB9E-440C-BF8D-20E1D13DFF69}"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5DB7B3E-EF79-4D2D-843F-C071BE13C87D}"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65ACCB0-9E1E-4954-B9C3-202B760FA64B}"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3C3C1543-288A-49F8-86C7-60285F0941A6}"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6A57D925-9650-4CEC-8438-8A8112E32C7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A0D5D63-446A-4210-8DB4-FA606DAFC87D}"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762EE68-EC1A-4712-946F-EAA684B31717}"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E91F8E3-A245-4C4F-937D-64880E69F522}"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F197E28-B073-40EA-9DB5-D4407C80F018}"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B7669F3-FADF-409B-B2E5-767336B30BC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956218F-32B4-463F-8CD2-E594563E43C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F303112-A840-4872-9412-90863A9FA750}"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62742C0-9E10-495C-A69B-6DF552E4EC55}"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5C036898-C996-4085-A98D-50C7257FFD21}"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DC5A37B9-91BF-4200-9488-9FF2473CA5C7}"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40DDD10-F7AC-4612-A636-EFD6C3E433B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DAA3B60A-131D-4424-949D-F4D51272E0A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8140235-9899-4EF3-A952-14B2E064CAE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90C5DA5-F2CC-41BD-A35B-7C5A37B0AE9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C1785504-A5D2-4661-9086-E7C587762C35}"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BC9F4BA-7A8D-4B35-8DF0-3291006809EB}"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4032C7E-C5B3-4973-A13E-A8F94B7D498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560" cy="618480"/>
          </a:xfrm>
          <a:prstGeom prst="rect">
            <a:avLst/>
          </a:prstGeom>
          <a:ln w="0">
            <a:noFill/>
          </a:ln>
        </p:spPr>
      </p:pic>
      <p:sp>
        <p:nvSpPr>
          <p:cNvPr id="46" name="Rectangle 7"/>
          <p:cNvSpPr/>
          <p:nvPr/>
        </p:nvSpPr>
        <p:spPr>
          <a:xfrm>
            <a:off x="10868760" y="0"/>
            <a:ext cx="954000" cy="954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080" cy="1018080"/>
          </a:xfrm>
          <a:prstGeom prst="rect">
            <a:avLst/>
          </a:prstGeom>
          <a:ln w="0">
            <a:noFill/>
          </a:ln>
        </p:spPr>
      </p:pic>
      <p:sp>
        <p:nvSpPr>
          <p:cNvPr id="48"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240" cy="3484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640" cy="3484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47D0E831-52D4-423D-911E-B25FA056803B}"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640" cy="3484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880" cy="3368160"/>
          </a:xfrm>
          <a:prstGeom prst="rect">
            <a:avLst/>
          </a:prstGeom>
          <a:ln w="12700">
            <a:noFill/>
          </a:ln>
        </p:spPr>
      </p:pic>
      <p:sp>
        <p:nvSpPr>
          <p:cNvPr id="92" name="PlaceHolder 1"/>
          <p:cNvSpPr>
            <a:spLocks noGrp="1"/>
          </p:cNvSpPr>
          <p:nvPr>
            <p:ph type="ftr" idx="7"/>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870963B-7236-4D87-9C0B-A0EB756E3E5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3800" cy="663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00000" y="1481400"/>
            <a:ext cx="10259640" cy="912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Ang </a:t>
            </a:r>
            <a:r>
              <a:rPr b="0" i="1" lang="en-PH" sz="1800" spc="-1" strike="noStrike">
                <a:solidFill>
                  <a:srgbClr val="000000"/>
                </a:solidFill>
                <a:latin typeface="Lato"/>
              </a:rPr>
              <a:t>timeline</a:t>
            </a:r>
            <a:r>
              <a:rPr b="0" lang="en-PH" sz="1800" spc="-1" strike="noStrike">
                <a:solidFill>
                  <a:srgbClr val="000000"/>
                </a:solidFill>
                <a:latin typeface="Lato"/>
              </a:rPr>
              <a:t> ay isang grapikong disenyo na nagpapakita ng pagkakasunod-sunod ng mga pangyayari o kaganapan. Ipinakikita sa </a:t>
            </a:r>
            <a:r>
              <a:rPr b="0" i="1" lang="en-PH" sz="1800" spc="-1" strike="noStrike">
                <a:solidFill>
                  <a:srgbClr val="000000"/>
                </a:solidFill>
                <a:latin typeface="Lato"/>
              </a:rPr>
              <a:t>timeline</a:t>
            </a:r>
            <a:r>
              <a:rPr b="0" lang="en-PH" sz="1800" spc="-1" strike="noStrike">
                <a:solidFill>
                  <a:srgbClr val="000000"/>
                </a:solidFill>
                <a:latin typeface="Lato"/>
              </a:rPr>
              <a:t> ang paggamit ng bilang o numero para sa pagkakasunod-sunod. Minsan naman ay petsa ang ginagamit.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2"/>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4"/>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900000" y="1481400"/>
            <a:ext cx="10259640" cy="858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Narito ang </a:t>
            </a:r>
            <a:r>
              <a:rPr b="0" i="1" lang="en-PH" sz="1800" spc="-1" strike="noStrike">
                <a:solidFill>
                  <a:srgbClr val="000000"/>
                </a:solidFill>
                <a:latin typeface="Lato"/>
              </a:rPr>
              <a:t>timeline</a:t>
            </a:r>
            <a:r>
              <a:rPr b="0" lang="en-PH" sz="1800" spc="-1" strike="noStrike">
                <a:solidFill>
                  <a:srgbClr val="000000"/>
                </a:solidFill>
                <a:latin typeface="Lato"/>
              </a:rPr>
              <a:t> ng isang batang sanggol hanggang edad anim:</a:t>
            </a:r>
            <a:endParaRPr b="0" lang="en-PH" sz="1800" spc="-1" strike="noStrike">
              <a:solidFill>
                <a:srgbClr val="000000"/>
              </a:solidFill>
              <a:latin typeface="Arial"/>
            </a:endParaRPr>
          </a:p>
        </p:txBody>
      </p:sp>
      <p:sp>
        <p:nvSpPr>
          <p:cNvPr id="140" name=""/>
          <p:cNvSpPr/>
          <p:nvPr/>
        </p:nvSpPr>
        <p:spPr>
          <a:xfrm>
            <a:off x="1980000" y="1944000"/>
            <a:ext cx="9359640" cy="4175640"/>
          </a:xfrm>
          <a:prstGeom prst="rect">
            <a:avLst/>
          </a:prstGeom>
          <a:solidFill>
            <a:srgbClr val="ffffff"/>
          </a:solidFill>
          <a:ln w="0">
            <a:solidFill>
              <a:srgbClr val="203864"/>
            </a:solid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DejaVu Sans"/>
              </a:rPr>
              <a:t>Uha! Uha! Uha! Iyak ang unang ginagawa ng bagong silang na sanggol mula sa sinapupunan ng nanay. Paglabas ng sanggol, hinahawakan ng doktor ang dalawang paa nito at bahagyang tinatapik ang puwit para umiyak. Nais ipaalam ng mga nagpaanak sa nanay na may buhay ang sanggol. Ito ay paliliguan, bibihisan, at babalutin ng kumot pansanggol.</a:t>
            </a:r>
            <a:endParaRPr b="0" lang="en-PH" sz="18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Sa loob ng 30 o 31 araw, ang sanggol ay laging tulog. Gigising siya kapag gutom na. Gatas ng nanay ang unang pagkain ng sanggol.</a:t>
            </a:r>
            <a:endParaRPr b="0" lang="en-PH" sz="1800" spc="-1" strike="noStrike">
              <a:solidFill>
                <a:srgbClr val="000000"/>
              </a:solidFill>
              <a:latin typeface="Arial"/>
            </a:endParaRPr>
          </a:p>
        </p:txBody>
      </p:sp>
      <p:sp>
        <p:nvSpPr>
          <p:cNvPr id="141" name=""/>
          <p:cNvSpPr/>
          <p:nvPr/>
        </p:nvSpPr>
        <p:spPr>
          <a:xfrm rot="5395200">
            <a:off x="-807480" y="3511080"/>
            <a:ext cx="4229640" cy="986760"/>
          </a:xfrm>
          <a:custGeom>
            <a:avLst/>
            <a:gdLst>
              <a:gd name="textAreaLeft" fmla="*/ 0 w 4229640"/>
              <a:gd name="textAreaRight" fmla="*/ 4230360 w 4229640"/>
              <a:gd name="textAreaTop" fmla="*/ 0 h 986760"/>
              <a:gd name="textAreaBottom" fmla="*/ 987480 h 986760"/>
            </a:gdLst>
            <a:ahLst/>
            <a:rect l="textAreaLeft" t="textAreaTop" r="textAreaRight" b="textAreaBottom"/>
            <a:pathLst>
              <a:path w="21600" h="21600">
                <a:moveTo>
                  <a:pt x="0" y="0"/>
                </a:moveTo>
                <a:lnTo>
                  <a:pt x="18016" y="0"/>
                </a:lnTo>
                <a:lnTo>
                  <a:pt x="21600" y="10800"/>
                </a:lnTo>
                <a:lnTo>
                  <a:pt x="18016" y="21600"/>
                </a:lnTo>
                <a:lnTo>
                  <a:pt x="0" y="21600"/>
                </a:lnTo>
                <a:lnTo>
                  <a:pt x="3584" y="10800"/>
                </a:lnTo>
                <a:close/>
              </a:path>
            </a:pathLst>
          </a:custGeom>
          <a:solidFill>
            <a:srgbClr val="ffffff"/>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pic>
        <p:nvPicPr>
          <p:cNvPr id="142" name="" descr=""/>
          <p:cNvPicPr/>
          <p:nvPr/>
        </p:nvPicPr>
        <p:blipFill>
          <a:blip r:embed="rId1"/>
          <a:stretch/>
        </p:blipFill>
        <p:spPr>
          <a:xfrm>
            <a:off x="4500000" y="3878640"/>
            <a:ext cx="3859920" cy="2061000"/>
          </a:xfrm>
          <a:prstGeom prst="rect">
            <a:avLst/>
          </a:prstGeom>
          <a:ln w="0">
            <a:noFill/>
          </a:ln>
        </p:spPr>
      </p:pic>
      <p:sp>
        <p:nvSpPr>
          <p:cNvPr id="143" name=""/>
          <p:cNvSpPr/>
          <p:nvPr/>
        </p:nvSpPr>
        <p:spPr>
          <a:xfrm>
            <a:off x="900000" y="3594960"/>
            <a:ext cx="902880" cy="912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rPr>
              <a:t>Edad 0</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5"/>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8"/>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1980000" y="1440000"/>
            <a:ext cx="9359640" cy="4679640"/>
          </a:xfrm>
          <a:prstGeom prst="rect">
            <a:avLst/>
          </a:prstGeom>
          <a:solidFill>
            <a:srgbClr val="ffffff"/>
          </a:solidFill>
          <a:ln w="0">
            <a:solidFill>
              <a:srgbClr val="203864"/>
            </a:solid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DejaVu Sans"/>
              </a:rPr>
              <a:t>Buwan-buwan, may magagandang nagaganap sa buhay ng isang bata. Sa pagitan ng edad isa hanggang anim, natututuhan na niyang mabuhay sa mundo. Nagsisimula na siyang ngumiti bilang reaksiyon sa taong kausap, iangat ang ulo kapag inaalalayan, kilala na ang mga magulang, alerto na sa mga tunog, nagpapagulong-gulong na, nakahahawak na ng mga bagay tulad ng </a:t>
            </a:r>
            <a:r>
              <a:rPr b="0" i="1" lang="en-PH" sz="1800" spc="-1" strike="noStrike">
                <a:solidFill>
                  <a:srgbClr val="000000"/>
                </a:solidFill>
                <a:latin typeface="Lato"/>
                <a:ea typeface="DejaVu Sans"/>
              </a:rPr>
              <a:t>rattle</a:t>
            </a:r>
            <a:r>
              <a:rPr b="0" lang="en-PH" sz="1800" spc="-1" strike="noStrike">
                <a:solidFill>
                  <a:srgbClr val="000000"/>
                </a:solidFill>
                <a:latin typeface="Lato"/>
                <a:ea typeface="DejaVu Sans"/>
              </a:rPr>
              <a:t>, at nakagagawa na ng tunog. Ito ay ilan lamang sa mga kaya nang gawin ng sanggol na may ganitong edad.</a:t>
            </a:r>
            <a:endParaRPr b="0" lang="en-PH" sz="1800" spc="-1" strike="noStrike">
              <a:solidFill>
                <a:srgbClr val="000000"/>
              </a:solidFill>
              <a:latin typeface="Arial"/>
            </a:endParaRPr>
          </a:p>
        </p:txBody>
      </p:sp>
      <p:sp>
        <p:nvSpPr>
          <p:cNvPr id="147" name=""/>
          <p:cNvSpPr/>
          <p:nvPr/>
        </p:nvSpPr>
        <p:spPr>
          <a:xfrm rot="5395200">
            <a:off x="-1041840" y="3276720"/>
            <a:ext cx="4698000" cy="986760"/>
          </a:xfrm>
          <a:custGeom>
            <a:avLst/>
            <a:gdLst>
              <a:gd name="textAreaLeft" fmla="*/ 0 w 4698000"/>
              <a:gd name="textAreaRight" fmla="*/ 4698720 w 4698000"/>
              <a:gd name="textAreaTop" fmla="*/ 0 h 986760"/>
              <a:gd name="textAreaBottom" fmla="*/ 987480 h 986760"/>
            </a:gdLst>
            <a:ahLst/>
            <a:rect l="textAreaLeft" t="textAreaTop" r="textAreaRight" b="textAreaBottom"/>
            <a:pathLst>
              <a:path w="21600" h="21600">
                <a:moveTo>
                  <a:pt x="0" y="0"/>
                </a:moveTo>
                <a:lnTo>
                  <a:pt x="18019" y="0"/>
                </a:lnTo>
                <a:lnTo>
                  <a:pt x="21600" y="10800"/>
                </a:lnTo>
                <a:lnTo>
                  <a:pt x="18019" y="21600"/>
                </a:lnTo>
                <a:lnTo>
                  <a:pt x="0" y="21600"/>
                </a:lnTo>
                <a:lnTo>
                  <a:pt x="3581" y="10800"/>
                </a:lnTo>
                <a:close/>
              </a:path>
            </a:pathLst>
          </a:custGeom>
          <a:solidFill>
            <a:srgbClr val="ffffff"/>
          </a:solidFill>
          <a:ln w="0">
            <a:solidFill>
              <a:srgbClr val="203864"/>
            </a:solidFill>
          </a:ln>
        </p:spPr>
        <p:style>
          <a:lnRef idx="0"/>
          <a:fillRef idx="0"/>
          <a:effectRef idx="0"/>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
          <p:cNvSpPr/>
          <p:nvPr/>
        </p:nvSpPr>
        <p:spPr>
          <a:xfrm>
            <a:off x="900000" y="3198960"/>
            <a:ext cx="902880" cy="91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a:solidFill>
                  <a:srgbClr val="000000"/>
                </a:solidFill>
                <a:latin typeface="Lato"/>
              </a:rPr>
              <a:t>Edad 1-6 na buwan</a:t>
            </a:r>
            <a:endParaRPr b="0" lang="en-PH" sz="1800" spc="-1" strike="noStrike">
              <a:solidFill>
                <a:srgbClr val="000000"/>
              </a:solidFill>
              <a:latin typeface="Arial"/>
            </a:endParaRPr>
          </a:p>
        </p:txBody>
      </p:sp>
      <p:pic>
        <p:nvPicPr>
          <p:cNvPr id="149" name="" descr=""/>
          <p:cNvPicPr/>
          <p:nvPr/>
        </p:nvPicPr>
        <p:blipFill>
          <a:blip r:embed="rId1"/>
          <a:stretch/>
        </p:blipFill>
        <p:spPr>
          <a:xfrm>
            <a:off x="2340000" y="3564000"/>
            <a:ext cx="8868600" cy="17254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9"/>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10"/>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p:nvPr/>
        </p:nvSpPr>
        <p:spPr>
          <a:xfrm>
            <a:off x="1980000" y="1440000"/>
            <a:ext cx="9359640" cy="4679640"/>
          </a:xfrm>
          <a:prstGeom prst="rect">
            <a:avLst/>
          </a:prstGeom>
          <a:solidFill>
            <a:srgbClr val="ffffff"/>
          </a:solidFill>
          <a:ln w="0">
            <a:solidFill>
              <a:srgbClr val="203864"/>
            </a:solid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1800" spc="-1" strike="noStrike">
              <a:solidFill>
                <a:srgbClr val="000000"/>
              </a:solidFill>
              <a:latin typeface="Arial"/>
            </a:endParaRPr>
          </a:p>
        </p:txBody>
      </p:sp>
      <p:sp>
        <p:nvSpPr>
          <p:cNvPr id="153" name=""/>
          <p:cNvSpPr/>
          <p:nvPr/>
        </p:nvSpPr>
        <p:spPr>
          <a:xfrm rot="5395200">
            <a:off x="-1041840" y="3276720"/>
            <a:ext cx="4698000" cy="986760"/>
          </a:xfrm>
          <a:custGeom>
            <a:avLst/>
            <a:gdLst>
              <a:gd name="textAreaLeft" fmla="*/ 0 w 4698000"/>
              <a:gd name="textAreaRight" fmla="*/ 4698720 w 4698000"/>
              <a:gd name="textAreaTop" fmla="*/ 0 h 986760"/>
              <a:gd name="textAreaBottom" fmla="*/ 987480 h 986760"/>
            </a:gdLst>
            <a:ahLst/>
            <a:rect l="textAreaLeft" t="textAreaTop" r="textAreaRight" b="textAreaBottom"/>
            <a:pathLst>
              <a:path w="21600" h="21600">
                <a:moveTo>
                  <a:pt x="0" y="0"/>
                </a:moveTo>
                <a:lnTo>
                  <a:pt x="18019" y="0"/>
                </a:lnTo>
                <a:lnTo>
                  <a:pt x="21600" y="10800"/>
                </a:lnTo>
                <a:lnTo>
                  <a:pt x="18019" y="21600"/>
                </a:lnTo>
                <a:lnTo>
                  <a:pt x="0" y="21600"/>
                </a:lnTo>
                <a:lnTo>
                  <a:pt x="3581" y="10800"/>
                </a:lnTo>
                <a:close/>
              </a:path>
            </a:pathLst>
          </a:custGeom>
          <a:solidFill>
            <a:srgbClr val="ffffff"/>
          </a:solidFill>
          <a:ln w="0">
            <a:solidFill>
              <a:srgbClr val="203864"/>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4" name=""/>
          <p:cNvSpPr/>
          <p:nvPr/>
        </p:nvSpPr>
        <p:spPr>
          <a:xfrm>
            <a:off x="900000" y="3198960"/>
            <a:ext cx="902880" cy="91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a:solidFill>
                  <a:srgbClr val="000000"/>
                </a:solidFill>
                <a:latin typeface="Lato"/>
              </a:rPr>
              <a:t>Edad 7-12 na buwan</a:t>
            </a:r>
            <a:endParaRPr b="0" lang="en-PH" sz="1800" spc="-1" strike="noStrike">
              <a:solidFill>
                <a:srgbClr val="000000"/>
              </a:solidFill>
              <a:latin typeface="Arial"/>
            </a:endParaRPr>
          </a:p>
        </p:txBody>
      </p:sp>
      <p:pic>
        <p:nvPicPr>
          <p:cNvPr id="155" name="" descr=""/>
          <p:cNvPicPr/>
          <p:nvPr/>
        </p:nvPicPr>
        <p:blipFill>
          <a:blip r:embed="rId1"/>
          <a:stretch/>
        </p:blipFill>
        <p:spPr>
          <a:xfrm>
            <a:off x="2160000" y="1620000"/>
            <a:ext cx="5580000" cy="2020680"/>
          </a:xfrm>
          <a:prstGeom prst="rect">
            <a:avLst/>
          </a:prstGeom>
          <a:ln w="0">
            <a:noFill/>
          </a:ln>
        </p:spPr>
      </p:pic>
      <p:pic>
        <p:nvPicPr>
          <p:cNvPr id="156" name="" descr=""/>
          <p:cNvPicPr/>
          <p:nvPr/>
        </p:nvPicPr>
        <p:blipFill>
          <a:blip r:embed="rId2"/>
          <a:stretch/>
        </p:blipFill>
        <p:spPr>
          <a:xfrm>
            <a:off x="8280000" y="3701880"/>
            <a:ext cx="2880000" cy="2293200"/>
          </a:xfrm>
          <a:prstGeom prst="rect">
            <a:avLst/>
          </a:prstGeom>
          <a:ln w="0">
            <a:noFill/>
          </a:ln>
        </p:spPr>
      </p:pic>
      <p:sp>
        <p:nvSpPr>
          <p:cNvPr id="157" name=""/>
          <p:cNvSpPr txBox="1"/>
          <p:nvPr/>
        </p:nvSpPr>
        <p:spPr>
          <a:xfrm>
            <a:off x="7730280" y="1800000"/>
            <a:ext cx="3249720" cy="1461960"/>
          </a:xfrm>
          <a:prstGeom prst="rect">
            <a:avLst/>
          </a:prstGeom>
          <a:noFill/>
          <a:ln w="0">
            <a:noFill/>
          </a:ln>
        </p:spPr>
        <p:txBody>
          <a:bodyPr lIns="90000" rIns="90000" tIns="45000" bIns="45000" anchor="t">
            <a:noAutofit/>
          </a:bodyPr>
          <a:p>
            <a:pPr algn="just"/>
            <a:r>
              <a:rPr b="0" lang="en-PH" sz="1800" spc="-1" strike="noStrike">
                <a:solidFill>
                  <a:srgbClr val="000000"/>
                </a:solidFill>
                <a:latin typeface="Lato"/>
              </a:rPr>
              <a:t>Sa panahong ito, mula sa paggapang, ang sanggol ay nakauupo na at unti-unting gagabay sa makakapitan para makatayo.</a:t>
            </a:r>
            <a:endParaRPr b="0" lang="en-PH" sz="1800" spc="-1" strike="noStrike">
              <a:solidFill>
                <a:srgbClr val="000000"/>
              </a:solidFill>
              <a:latin typeface="Lato"/>
            </a:endParaRPr>
          </a:p>
        </p:txBody>
      </p:sp>
      <p:sp>
        <p:nvSpPr>
          <p:cNvPr id="158" name=""/>
          <p:cNvSpPr txBox="1"/>
          <p:nvPr/>
        </p:nvSpPr>
        <p:spPr>
          <a:xfrm>
            <a:off x="2160000" y="3877920"/>
            <a:ext cx="6120000" cy="2062080"/>
          </a:xfrm>
          <a:prstGeom prst="rect">
            <a:avLst/>
          </a:prstGeom>
          <a:noFill/>
          <a:ln w="0">
            <a:noFill/>
          </a:ln>
        </p:spPr>
        <p:txBody>
          <a:bodyPr lIns="90000" rIns="90000" tIns="45000" bIns="45000" anchor="t">
            <a:noAutofit/>
          </a:bodyPr>
          <a:p>
            <a:r>
              <a:rPr b="0" lang="en-PH" sz="1800" spc="-1" strike="noStrike">
                <a:solidFill>
                  <a:srgbClr val="000000"/>
                </a:solidFill>
                <a:latin typeface="Arial"/>
              </a:rPr>
              <a:t>Kaya na rin niyang abutin ang mga laruan na malapit sa kanya. Pagsapit ng ikalabindalawang buwan, nakatatayo at nakalalakad na ang bata. Sa ganito ring edad unang naririnig ang salitang “mama” o “dada.” Ang simpleng pagkain nang mag-isa na nakaupo sa </a:t>
            </a:r>
            <a:r>
              <a:rPr b="0" i="1" lang="en-PH" sz="1800" spc="-1" strike="noStrike">
                <a:solidFill>
                  <a:srgbClr val="000000"/>
                </a:solidFill>
                <a:latin typeface="Arial"/>
              </a:rPr>
              <a:t>high chair</a:t>
            </a:r>
            <a:r>
              <a:rPr b="0" lang="en-PH" sz="1800" spc="-1" strike="noStrike">
                <a:solidFill>
                  <a:srgbClr val="000000"/>
                </a:solidFill>
                <a:latin typeface="Arial"/>
              </a:rPr>
              <a:t> ay kaya na rin niyang gawin.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1"/>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0" name="Rectangle 12"/>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1" name=""/>
          <p:cNvSpPr/>
          <p:nvPr/>
        </p:nvSpPr>
        <p:spPr>
          <a:xfrm>
            <a:off x="1980000" y="1440000"/>
            <a:ext cx="9359640" cy="4679640"/>
          </a:xfrm>
          <a:prstGeom prst="rect">
            <a:avLst/>
          </a:prstGeom>
          <a:solidFill>
            <a:srgbClr val="ffffff"/>
          </a:solidFill>
          <a:ln w="0">
            <a:solidFill>
              <a:srgbClr val="203864"/>
            </a:solid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rPr>
              <a:t>Malaki na ang pinagbago ng sanggol sa edad na ito. Pati iba’t ibang bahagi ng katawan ay lumaki na rin. Ang mga kamay, braso, paa, at binti ay kapansin-pansin ang paglaki. Dahil ang bata ay papalaki, pati ang kanyang mga isinusuot ay nag-iiba na rin. Ang mga damit niya noong sanggol pa ay hindi na kasya sa kanya. May mga gamit din siya na iba na kaysa sa dati. Sa edad tatlo, nakapagsasalita na ang bata ng mga 200 salita at nakasusunod na sa mga panuto o direksiyon. Kalimitan, nais ng bata na makipaglaro sa kapuwa bata.</a:t>
            </a:r>
            <a:endParaRPr b="0" lang="en-PH" sz="1800" spc="-1" strike="noStrike">
              <a:solidFill>
                <a:srgbClr val="000000"/>
              </a:solidFill>
              <a:latin typeface="Lato"/>
            </a:endParaRPr>
          </a:p>
        </p:txBody>
      </p:sp>
      <p:sp>
        <p:nvSpPr>
          <p:cNvPr id="162" name=""/>
          <p:cNvSpPr/>
          <p:nvPr/>
        </p:nvSpPr>
        <p:spPr>
          <a:xfrm rot="5395200">
            <a:off x="-1041840" y="3276720"/>
            <a:ext cx="4698000" cy="986760"/>
          </a:xfrm>
          <a:custGeom>
            <a:avLst/>
            <a:gdLst>
              <a:gd name="textAreaLeft" fmla="*/ 0 w 4698000"/>
              <a:gd name="textAreaRight" fmla="*/ 4698720 w 4698000"/>
              <a:gd name="textAreaTop" fmla="*/ 0 h 986760"/>
              <a:gd name="textAreaBottom" fmla="*/ 987480 h 986760"/>
            </a:gdLst>
            <a:ahLst/>
            <a:rect l="textAreaLeft" t="textAreaTop" r="textAreaRight" b="textAreaBottom"/>
            <a:pathLst>
              <a:path w="21600" h="21600">
                <a:moveTo>
                  <a:pt x="0" y="0"/>
                </a:moveTo>
                <a:lnTo>
                  <a:pt x="18019" y="0"/>
                </a:lnTo>
                <a:lnTo>
                  <a:pt x="21600" y="10800"/>
                </a:lnTo>
                <a:lnTo>
                  <a:pt x="18019" y="21600"/>
                </a:lnTo>
                <a:lnTo>
                  <a:pt x="0" y="21600"/>
                </a:lnTo>
                <a:lnTo>
                  <a:pt x="3581" y="10800"/>
                </a:lnTo>
                <a:close/>
              </a:path>
            </a:pathLst>
          </a:custGeom>
          <a:solidFill>
            <a:srgbClr val="ffffff"/>
          </a:solidFill>
          <a:ln w="0">
            <a:solidFill>
              <a:srgbClr val="203864"/>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3" name=""/>
          <p:cNvSpPr/>
          <p:nvPr/>
        </p:nvSpPr>
        <p:spPr>
          <a:xfrm>
            <a:off x="900000" y="3198960"/>
            <a:ext cx="902880" cy="91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a:solidFill>
                  <a:srgbClr val="000000"/>
                </a:solidFill>
                <a:latin typeface="Lato"/>
              </a:rPr>
              <a:t>Edad 1-3 taon</a:t>
            </a:r>
            <a:endParaRPr b="0" lang="en-PH" sz="1800" spc="-1" strike="noStrike">
              <a:solidFill>
                <a:srgbClr val="000000"/>
              </a:solidFill>
              <a:latin typeface="Arial"/>
            </a:endParaRPr>
          </a:p>
        </p:txBody>
      </p:sp>
      <p:pic>
        <p:nvPicPr>
          <p:cNvPr id="164" name="" descr=""/>
          <p:cNvPicPr/>
          <p:nvPr/>
        </p:nvPicPr>
        <p:blipFill>
          <a:blip r:embed="rId1"/>
          <a:stretch/>
        </p:blipFill>
        <p:spPr>
          <a:xfrm>
            <a:off x="3240000" y="3240000"/>
            <a:ext cx="6561000" cy="26776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3"/>
          <p:cNvSpPr/>
          <p:nvPr/>
        </p:nvSpPr>
        <p:spPr>
          <a:xfrm>
            <a:off x="-113040" y="532080"/>
            <a:ext cx="731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6" name="Rectangle 14"/>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a:t>
            </a:r>
            <a:r>
              <a:rPr b="1" i="1" lang="en-PH" sz="3600" spc="-1" strike="noStrike">
                <a:solidFill>
                  <a:srgbClr val="ffffff"/>
                </a:solidFill>
                <a:latin typeface="Montserrat Medium"/>
                <a:ea typeface="DejaVu Sans"/>
              </a:rPr>
              <a:t>Timeline</a:t>
            </a:r>
            <a:r>
              <a:rPr b="1" lang="en-PH" sz="3600" spc="-1" strike="noStrike">
                <a:solidFill>
                  <a:srgbClr val="ffffff"/>
                </a:solidFill>
                <a:latin typeface="Montserrat Medium"/>
                <a:ea typeface="DejaVu Sans"/>
              </a:rPr>
              <a:t> ng Buhay Ko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p:nvPr/>
        </p:nvSpPr>
        <p:spPr>
          <a:xfrm>
            <a:off x="1980000" y="1440000"/>
            <a:ext cx="9359640" cy="4679640"/>
          </a:xfrm>
          <a:prstGeom prst="rect">
            <a:avLst/>
          </a:prstGeom>
          <a:solidFill>
            <a:srgbClr val="ffffff"/>
          </a:solidFill>
          <a:ln w="0">
            <a:solidFill>
              <a:srgbClr val="203864"/>
            </a:solid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endParaRPr b="0" lang="en-PH" sz="1800" spc="-1" strike="noStrike">
              <a:solidFill>
                <a:srgbClr val="000000"/>
              </a:solidFill>
              <a:latin typeface="Lato"/>
            </a:endParaRPr>
          </a:p>
        </p:txBody>
      </p:sp>
      <p:sp>
        <p:nvSpPr>
          <p:cNvPr id="168" name=""/>
          <p:cNvSpPr/>
          <p:nvPr/>
        </p:nvSpPr>
        <p:spPr>
          <a:xfrm rot="5395200">
            <a:off x="-1041840" y="3276720"/>
            <a:ext cx="4698000" cy="986760"/>
          </a:xfrm>
          <a:custGeom>
            <a:avLst/>
            <a:gdLst>
              <a:gd name="textAreaLeft" fmla="*/ 0 w 4698000"/>
              <a:gd name="textAreaRight" fmla="*/ 4698720 w 4698000"/>
              <a:gd name="textAreaTop" fmla="*/ 0 h 986760"/>
              <a:gd name="textAreaBottom" fmla="*/ 987480 h 986760"/>
            </a:gdLst>
            <a:ahLst/>
            <a:rect l="textAreaLeft" t="textAreaTop" r="textAreaRight" b="textAreaBottom"/>
            <a:pathLst>
              <a:path w="21600" h="21600">
                <a:moveTo>
                  <a:pt x="0" y="0"/>
                </a:moveTo>
                <a:lnTo>
                  <a:pt x="18019" y="0"/>
                </a:lnTo>
                <a:lnTo>
                  <a:pt x="21600" y="10800"/>
                </a:lnTo>
                <a:lnTo>
                  <a:pt x="18019" y="21600"/>
                </a:lnTo>
                <a:lnTo>
                  <a:pt x="0" y="21600"/>
                </a:lnTo>
                <a:lnTo>
                  <a:pt x="3581" y="10800"/>
                </a:lnTo>
                <a:close/>
              </a:path>
            </a:pathLst>
          </a:custGeom>
          <a:solidFill>
            <a:srgbClr val="ffffff"/>
          </a:solidFill>
          <a:ln w="0">
            <a:solidFill>
              <a:srgbClr val="203864"/>
            </a:solidFill>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9" name=""/>
          <p:cNvSpPr/>
          <p:nvPr/>
        </p:nvSpPr>
        <p:spPr>
          <a:xfrm>
            <a:off x="900000" y="3198960"/>
            <a:ext cx="902880" cy="912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PH" sz="1800" spc="-1" strike="noStrike">
                <a:solidFill>
                  <a:srgbClr val="000000"/>
                </a:solidFill>
                <a:latin typeface="Lato"/>
              </a:rPr>
              <a:t>Edad 4-6 na taon</a:t>
            </a:r>
            <a:endParaRPr b="0" lang="en-PH" sz="1800" spc="-1" strike="noStrike">
              <a:solidFill>
                <a:srgbClr val="000000"/>
              </a:solidFill>
              <a:latin typeface="Arial"/>
            </a:endParaRPr>
          </a:p>
        </p:txBody>
      </p:sp>
      <p:pic>
        <p:nvPicPr>
          <p:cNvPr id="170" name="" descr=""/>
          <p:cNvPicPr/>
          <p:nvPr/>
        </p:nvPicPr>
        <p:blipFill>
          <a:blip r:embed="rId1"/>
          <a:stretch/>
        </p:blipFill>
        <p:spPr>
          <a:xfrm>
            <a:off x="7852680" y="1980000"/>
            <a:ext cx="3307320" cy="1897200"/>
          </a:xfrm>
          <a:prstGeom prst="rect">
            <a:avLst/>
          </a:prstGeom>
          <a:ln w="0">
            <a:noFill/>
          </a:ln>
        </p:spPr>
      </p:pic>
      <p:pic>
        <p:nvPicPr>
          <p:cNvPr id="171" name="" descr=""/>
          <p:cNvPicPr/>
          <p:nvPr/>
        </p:nvPicPr>
        <p:blipFill>
          <a:blip r:embed="rId2"/>
          <a:stretch/>
        </p:blipFill>
        <p:spPr>
          <a:xfrm>
            <a:off x="2160000" y="2880000"/>
            <a:ext cx="2700000" cy="1762920"/>
          </a:xfrm>
          <a:prstGeom prst="rect">
            <a:avLst/>
          </a:prstGeom>
          <a:ln w="0">
            <a:noFill/>
          </a:ln>
        </p:spPr>
      </p:pic>
      <p:pic>
        <p:nvPicPr>
          <p:cNvPr id="172" name="" descr=""/>
          <p:cNvPicPr/>
          <p:nvPr/>
        </p:nvPicPr>
        <p:blipFill>
          <a:blip r:embed="rId3"/>
          <a:stretch/>
        </p:blipFill>
        <p:spPr>
          <a:xfrm>
            <a:off x="8164800" y="4140000"/>
            <a:ext cx="2815200" cy="1714320"/>
          </a:xfrm>
          <a:prstGeom prst="rect">
            <a:avLst/>
          </a:prstGeom>
          <a:ln w="0">
            <a:noFill/>
          </a:ln>
        </p:spPr>
      </p:pic>
      <p:sp>
        <p:nvSpPr>
          <p:cNvPr id="173" name=""/>
          <p:cNvSpPr txBox="1"/>
          <p:nvPr/>
        </p:nvSpPr>
        <p:spPr>
          <a:xfrm>
            <a:off x="2160000" y="1800000"/>
            <a:ext cx="6120000" cy="639000"/>
          </a:xfrm>
          <a:prstGeom prst="rect">
            <a:avLst/>
          </a:prstGeom>
          <a:noFill/>
          <a:ln w="0">
            <a:noFill/>
          </a:ln>
        </p:spPr>
        <p:txBody>
          <a:bodyPr lIns="90000" rIns="90000" tIns="45000" bIns="45000" anchor="t">
            <a:noAutofit/>
          </a:bodyPr>
          <a:p>
            <a:r>
              <a:rPr b="0" lang="en-PH" sz="1800" spc="-1" strike="noStrike">
                <a:solidFill>
                  <a:srgbClr val="000000"/>
                </a:solidFill>
                <a:latin typeface="Lato"/>
              </a:rPr>
              <a:t>Magbasa, magsulat, at magbilang ang unang kakayahan na nalilinang sa batang may edad apat.</a:t>
            </a:r>
            <a:endParaRPr b="0" lang="en-PH" sz="1800" spc="-1" strike="noStrike">
              <a:solidFill>
                <a:srgbClr val="000000"/>
              </a:solidFill>
              <a:latin typeface="Lato"/>
            </a:endParaRPr>
          </a:p>
        </p:txBody>
      </p:sp>
      <p:sp>
        <p:nvSpPr>
          <p:cNvPr id="174" name=""/>
          <p:cNvSpPr txBox="1"/>
          <p:nvPr/>
        </p:nvSpPr>
        <p:spPr>
          <a:xfrm>
            <a:off x="5040000" y="3017880"/>
            <a:ext cx="2700000" cy="1736280"/>
          </a:xfrm>
          <a:prstGeom prst="rect">
            <a:avLst/>
          </a:prstGeom>
          <a:noFill/>
          <a:ln w="0">
            <a:noFill/>
          </a:ln>
        </p:spPr>
        <p:txBody>
          <a:bodyPr lIns="90000" rIns="90000" tIns="45000" bIns="45000" anchor="t">
            <a:noAutofit/>
          </a:bodyPr>
          <a:p>
            <a:r>
              <a:rPr b="0" lang="en-PH" sz="1800" spc="-1" strike="noStrike">
                <a:solidFill>
                  <a:srgbClr val="000000"/>
                </a:solidFill>
                <a:latin typeface="Lato"/>
              </a:rPr>
              <a:t>Mula rito hanggang anim na taon tumataas ang pinag-aaralan ng bata. Ang napag-aralan ng bata ang gagamitin niya habang siya ay lumalaki.</a:t>
            </a:r>
            <a:endParaRPr b="0" lang="en-PH" sz="1800" spc="-1" strike="noStrike">
              <a:solidFill>
                <a:srgbClr val="000000"/>
              </a:solidFill>
              <a:latin typeface="Lato"/>
            </a:endParaRPr>
          </a:p>
        </p:txBody>
      </p:sp>
      <p:sp>
        <p:nvSpPr>
          <p:cNvPr id="175" name=""/>
          <p:cNvSpPr txBox="1"/>
          <p:nvPr/>
        </p:nvSpPr>
        <p:spPr>
          <a:xfrm>
            <a:off x="2294640" y="5220000"/>
            <a:ext cx="5625360" cy="639000"/>
          </a:xfrm>
          <a:prstGeom prst="rect">
            <a:avLst/>
          </a:prstGeom>
          <a:noFill/>
          <a:ln w="0">
            <a:noFill/>
          </a:ln>
        </p:spPr>
        <p:txBody>
          <a:bodyPr lIns="90000" rIns="90000" tIns="45000" bIns="45000" anchor="t">
            <a:noAutofit/>
          </a:bodyPr>
          <a:p>
            <a:r>
              <a:rPr b="0" lang="en-PH" sz="1800" spc="-1" strike="noStrike">
                <a:solidFill>
                  <a:srgbClr val="000000"/>
                </a:solidFill>
                <a:latin typeface="Lato"/>
              </a:rPr>
              <a:t>Sa panahon ding ito nahuhubog ang kagandahang asal ng bata habang nakikisalamuha sa iba.</a:t>
            </a:r>
            <a:endParaRPr b="0" lang="en-PH" sz="18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1862</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2023-08-03T08:31:07Z</dcterms:modified>
  <cp:revision>211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