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Surface Area of Spheres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A </a:t>
            </a:r>
            <a:r>
              <a:rPr b="1" lang="en-PH" sz="1800" spc="-1" strike="noStrike">
                <a:latin typeface="Lato"/>
              </a:rPr>
              <a:t>sphere</a:t>
            </a:r>
            <a:r>
              <a:rPr b="0" lang="en-PH" sz="1800" spc="-1" strike="noStrike">
                <a:latin typeface="Lato"/>
              </a:rPr>
              <a:t> is a set of all points in space that are at a fi xed distance from a given point. The fixed distance is called the radius, and the given point is called the center of the sphere. The surface area (SA) of a sphere with radius r is given by the formula:</a:t>
            </a:r>
            <a:endParaRPr b="0" lang="en-PH" sz="18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</a:rPr>
              <a:t>                                                                                                        </a:t>
            </a:r>
            <a:r>
              <a:rPr b="0" lang="en-PH" sz="1800" spc="-1" strike="noStrike">
                <a:latin typeface="Lato"/>
              </a:rPr>
              <a:t>SA = 4 x </a:t>
            </a:r>
            <a:r>
              <a:rPr b="0" lang="en-PH" sz="1800" spc="-1" strike="noStrike">
                <a:latin typeface="Times New Roman"/>
                <a:ea typeface="Times New Roman"/>
              </a:rPr>
              <a:t>π</a:t>
            </a:r>
            <a:r>
              <a:rPr b="0" lang="en-PH" sz="1800" spc="-1" strike="noStrike">
                <a:latin typeface="Lato"/>
              </a:rPr>
              <a:t> x r</a:t>
            </a:r>
            <a:r>
              <a:rPr b="0" lang="en-PH" sz="2172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626200" y="3240000"/>
            <a:ext cx="2413800" cy="240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12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1" lang="en-PH" sz="1800" spc="-1" strike="noStrike">
                <a:latin typeface="Lato"/>
                <a:ea typeface=""/>
              </a:rPr>
              <a:t>Example 1:</a:t>
            </a:r>
            <a:r>
              <a:rPr b="0" lang="en-PH" sz="1800" spc="-1" strike="noStrike">
                <a:latin typeface="Lato"/>
                <a:ea typeface=""/>
              </a:rPr>
              <a:t> Find the surface area of the sphere. Use 3.14 for </a:t>
            </a:r>
            <a:r>
              <a:rPr b="0" lang="en-PH" sz="1800" spc="-1" strike="noStrike">
                <a:latin typeface="Lato"/>
                <a:ea typeface="ÐÎÓèþ"/>
              </a:rPr>
              <a:t>π</a:t>
            </a:r>
            <a:r>
              <a:rPr b="0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     </a:t>
            </a:r>
            <a:r>
              <a:rPr b="0" lang="en-PH" sz="1800" spc="-1" strike="noStrike">
                <a:latin typeface="Lato"/>
                <a:ea typeface=""/>
              </a:rPr>
              <a:t>Solution: r = 7 cm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     </a:t>
            </a:r>
            <a:r>
              <a:rPr b="0" lang="en-PH" sz="1800" spc="-1" strike="noStrike">
                <a:latin typeface="Lato"/>
                <a:ea typeface=""/>
              </a:rPr>
              <a:t>SA = 4 x </a:t>
            </a:r>
            <a:r>
              <a:rPr b="0" lang="en-PH" sz="1800" spc="-1" strike="noStrike">
                <a:latin typeface="Times New Roman"/>
                <a:ea typeface="Times New Roman"/>
              </a:rPr>
              <a:t>π</a:t>
            </a:r>
            <a:r>
              <a:rPr b="0" lang="en-PH" sz="1800" spc="-1" strike="noStrike">
                <a:latin typeface="Lato"/>
                <a:ea typeface="ÐÎÓèþ"/>
              </a:rPr>
              <a:t> x</a:t>
            </a:r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ÐÎÓèþ"/>
              </a:rPr>
              <a:t>r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          </a:t>
            </a:r>
            <a:r>
              <a:rPr b="0" lang="en-PH" sz="1800" spc="-1" strike="noStrike">
                <a:latin typeface="Lato"/>
                <a:ea typeface=""/>
              </a:rPr>
              <a:t>= 4(3.14)(7)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= 4(3.14)(49)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    </a:t>
            </a:r>
            <a:r>
              <a:rPr b="0" lang="en-PH" sz="1800" spc="-1" strike="noStrike">
                <a:latin typeface="Lato"/>
                <a:ea typeface=""/>
              </a:rPr>
              <a:t>SA </a:t>
            </a:r>
            <a:r>
              <a:rPr b="0" lang="en-PH" sz="1800" spc="-1" strike="noStrike">
                <a:latin typeface="Lato"/>
                <a:ea typeface="ÐÎÓèþ"/>
              </a:rPr>
              <a:t>= 615.44 sq. cm or 615.44 cm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ÐÎÓèþ"/>
              </a:rPr>
              <a:t>Answer: The surface area of the sphere is </a:t>
            </a:r>
            <a:r>
              <a:rPr b="1" lang="en-PH" sz="1800" spc="-1" strike="noStrike">
                <a:latin typeface="Lato"/>
                <a:ea typeface="ÐÎÓèþ"/>
              </a:rPr>
              <a:t>615.44 sq. cm</a:t>
            </a:r>
            <a:r>
              <a:rPr b="0" lang="en-PH" sz="1800" spc="-1" strike="noStrike">
                <a:latin typeface="Lato"/>
                <a:ea typeface="ÐÎÓèþ"/>
              </a:rPr>
              <a:t> or </a:t>
            </a:r>
            <a:r>
              <a:rPr b="1" lang="en-PH" sz="1800" spc="-1" strike="noStrike">
                <a:latin typeface="Lato"/>
                <a:ea typeface="ÐÎÓèþ"/>
              </a:rPr>
              <a:t>615.44 cm</a:t>
            </a:r>
            <a:r>
              <a:rPr b="1" lang="en-PH" sz="2172" spc="-1" strike="noStrike" baseline="14000000">
                <a:latin typeface="Lato"/>
                <a:ea typeface=""/>
              </a:rPr>
              <a:t>2</a:t>
            </a:r>
            <a:r>
              <a:rPr b="1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8100000" y="2340000"/>
            <a:ext cx="2191680" cy="214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14912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1" lang="en-PH" sz="1800" spc="-1" strike="noStrike">
                <a:latin typeface="Lato"/>
                <a:ea typeface=""/>
              </a:rPr>
              <a:t>Example 2: </a:t>
            </a:r>
            <a:r>
              <a:rPr b="0" lang="en-PH" sz="1800" spc="-1" strike="noStrike">
                <a:latin typeface="Lato"/>
                <a:ea typeface=""/>
              </a:rPr>
              <a:t>The diameter of a sphere is 10 centimeters. What is the surface area of the sphere?                        Use 3.14 for </a:t>
            </a:r>
            <a:r>
              <a:rPr b="0" lang="en-PH" sz="1800" spc="-1" strike="noStrike">
                <a:latin typeface="Lato"/>
                <a:ea typeface="ÐÎÓèþ"/>
              </a:rPr>
              <a:t>π</a:t>
            </a:r>
            <a:r>
              <a:rPr b="0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Given: d = 10 cm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ÐÎÓèþ"/>
              </a:rPr>
              <a:t>Note: The radius (</a:t>
            </a:r>
            <a:r>
              <a:rPr b="0" lang="en-PH" sz="1800" spc="-1" strike="noStrike">
                <a:latin typeface="Lato"/>
                <a:ea typeface=""/>
              </a:rPr>
              <a:t>r) is half the diameter (</a:t>
            </a:r>
            <a:r>
              <a:rPr b="0" lang="en-PH" sz="1800" spc="-1" strike="noStrike">
                <a:latin typeface="Lato"/>
                <a:ea typeface="ÐÎÓèþ"/>
              </a:rPr>
              <a:t>d </a:t>
            </a:r>
            <a:r>
              <a:rPr b="0" lang="en-PH" sz="1800" spc="-1" strike="noStrike">
                <a:latin typeface="Lato"/>
                <a:ea typeface=""/>
              </a:rPr>
              <a:t>) of the sphere.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</a:t>
            </a:r>
            <a:r>
              <a:rPr b="0" lang="en-PH" sz="1800" spc="-1" strike="noStrike">
                <a:latin typeface="Lato"/>
                <a:ea typeface=""/>
              </a:rPr>
              <a:t>r = d ÷ 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   </a:t>
            </a:r>
            <a:r>
              <a:rPr b="0" lang="en-PH" sz="1800" spc="-1" strike="noStrike">
                <a:latin typeface="Lato"/>
                <a:ea typeface=""/>
              </a:rPr>
              <a:t>= 10 ÷ 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          </a:t>
            </a:r>
            <a:r>
              <a:rPr b="0" lang="en-PH" sz="1800" spc="-1" strike="noStrike">
                <a:latin typeface="Lato"/>
                <a:ea typeface=""/>
              </a:rPr>
              <a:t>r = 5 cm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14912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Cont. 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Solution: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SA = 4 x </a:t>
            </a:r>
            <a:r>
              <a:rPr b="0" lang="en-PH" sz="1800" spc="-1" strike="noStrike">
                <a:latin typeface="Times New Roman"/>
                <a:ea typeface="Times New Roman"/>
              </a:rPr>
              <a:t>π</a:t>
            </a:r>
            <a:r>
              <a:rPr b="0" lang="en-PH" sz="1800" spc="-1" strike="noStrike">
                <a:latin typeface="Lato"/>
                <a:ea typeface="ÐÎÓèþ"/>
              </a:rPr>
              <a:t> x</a:t>
            </a:r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ÐÎÓèþ"/>
              </a:rPr>
              <a:t>r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</a:t>
            </a:r>
            <a:r>
              <a:rPr b="0" lang="en-PH" sz="1800" spc="-1" strike="noStrike">
                <a:latin typeface="Lato"/>
                <a:ea typeface=""/>
              </a:rPr>
              <a:t>= 4(3.14)(5)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     </a:t>
            </a:r>
            <a:r>
              <a:rPr b="0" lang="en-PH" sz="1800" spc="-1" strike="noStrike">
                <a:latin typeface="Lato"/>
                <a:ea typeface=""/>
              </a:rPr>
              <a:t>= 4(3.14)(25)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SA </a:t>
            </a:r>
            <a:r>
              <a:rPr b="0" lang="en-PH" sz="1800" spc="-1" strike="noStrike">
                <a:latin typeface="Lato"/>
                <a:ea typeface="ÐÎÓèþ"/>
              </a:rPr>
              <a:t>= 314 sq cm or 314 cm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ÐÎÓèþ"/>
              </a:rPr>
              <a:t>Answer: The surface area of the sphere is </a:t>
            </a:r>
            <a:r>
              <a:rPr b="1" lang="en-PH" sz="1800" spc="-1" strike="noStrike">
                <a:latin typeface="Lato"/>
                <a:ea typeface="ÐÎÓèþ"/>
              </a:rPr>
              <a:t>314 sq. cm</a:t>
            </a:r>
            <a:r>
              <a:rPr b="0" lang="en-PH" sz="1800" spc="-1" strike="noStrike">
                <a:latin typeface="Lato"/>
                <a:ea typeface="ÐÎÓèþ"/>
              </a:rPr>
              <a:t> or </a:t>
            </a:r>
            <a:r>
              <a:rPr b="1" lang="en-PH" sz="1800" spc="-1" strike="noStrike">
                <a:latin typeface="Lato"/>
                <a:ea typeface="ÐÎÓèþ"/>
              </a:rPr>
              <a:t>314 cm</a:t>
            </a:r>
            <a:r>
              <a:rPr b="1" lang="en-PH" sz="1800" spc="-1" strike="noStrike">
                <a:latin typeface="Lato"/>
                <a:ea typeface=""/>
              </a:rPr>
              <a:t>2</a:t>
            </a:r>
            <a:r>
              <a:rPr b="1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14912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Find the surface area of the following spheres. </a:t>
            </a:r>
            <a:r>
              <a:rPr b="0" lang="en-PH" sz="1800" spc="-1" strike="noStrike">
                <a:latin typeface="Lato"/>
                <a:ea typeface=""/>
              </a:rPr>
              <a:t>(Use 3.14 for </a:t>
            </a:r>
            <a:r>
              <a:rPr b="0" lang="en-PH" sz="1800" spc="-1" strike="noStrike">
                <a:latin typeface="Times New Roman"/>
                <a:ea typeface="Times New Roman"/>
              </a:rPr>
              <a:t>π</a:t>
            </a:r>
            <a:r>
              <a:rPr b="0" lang="en-PH" sz="1800" spc="-1" strike="noStrike">
                <a:latin typeface="Lato"/>
                <a:ea typeface=""/>
              </a:rPr>
              <a:t>.)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"/>
              </a:rPr>
              <a:t>1.                                                                                     2. 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1260000" y="1800000"/>
            <a:ext cx="1917720" cy="204876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6856560" y="1980000"/>
            <a:ext cx="2143440" cy="193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14912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Surface Area of Spheres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Key to correction.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"/>
              </a:rPr>
              <a:t>1.                                                                                     2. 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1" lang="en-PH" sz="1800" spc="-1" strike="noStrike">
                <a:latin typeface="Lato"/>
                <a:ea typeface=""/>
              </a:rPr>
              <a:t>     </a:t>
            </a:r>
            <a:r>
              <a:rPr b="1" lang="en-PH" sz="1800" spc="-1" strike="noStrike">
                <a:latin typeface="Lato"/>
                <a:ea typeface=""/>
              </a:rPr>
              <a:t>SA = 113.04 cm</a:t>
            </a:r>
            <a:r>
              <a:rPr b="1" lang="en-PH" sz="2172" spc="-1" strike="noStrike" baseline="14000000">
                <a:latin typeface="Lato"/>
                <a:ea typeface=""/>
              </a:rPr>
              <a:t>2                                                                         </a:t>
            </a:r>
            <a:r>
              <a:rPr b="1" lang="en-PH" sz="1800" spc="-1" strike="noStrike">
                <a:latin typeface="Lato"/>
                <a:ea typeface=""/>
              </a:rPr>
              <a:t>SA = 314 cm</a:t>
            </a:r>
            <a:r>
              <a:rPr b="1" lang="en-PH" sz="2172" spc="-1" strike="noStrike" baseline="14000000">
                <a:latin typeface="Lato"/>
                <a:ea typeface=""/>
              </a:rPr>
              <a:t>2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260000" y="1800000"/>
            <a:ext cx="1917720" cy="20487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6856560" y="1980000"/>
            <a:ext cx="2143440" cy="193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2023-05-12T15:17:42Z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