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34"/>
  </p:notesMasterIdLst>
  <p:sldIdLst>
    <p:sldId id="256" r:id="rId4"/>
    <p:sldId id="280" r:id="rId5"/>
    <p:sldId id="282" r:id="rId6"/>
    <p:sldId id="281"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304" r:id="rId29"/>
    <p:sldId id="305" r:id="rId30"/>
    <p:sldId id="306" r:id="rId31"/>
    <p:sldId id="307" r:id="rId32"/>
    <p:sldId id="27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0000"/>
    <a:srgbClr val="DE9000"/>
    <a:srgbClr val="F2CA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89"/>
    <p:restoredTop sz="93076"/>
  </p:normalViewPr>
  <p:slideViewPr>
    <p:cSldViewPr snapToGrid="0" snapToObjects="1">
      <p:cViewPr varScale="1">
        <p:scale>
          <a:sx n="77" d="100"/>
          <a:sy n="77" d="100"/>
        </p:scale>
        <p:origin x="200" y="1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B237C5-8472-414C-82E6-99FE7E8DADF6}" type="datetimeFigureOut">
              <a:rPr lang="en-US" smtClean="0"/>
              <a:t>4/27/23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DA1108-CEFC-5D4D-9EB2-416F2139CAAE}" type="slidenum">
              <a:rPr lang="en-US" smtClean="0"/>
              <a:t>‹#›</a:t>
            </a:fld>
            <a:endParaRPr lang="en-US"/>
          </a:p>
        </p:txBody>
      </p:sp>
    </p:spTree>
    <p:extLst>
      <p:ext uri="{BB962C8B-B14F-4D97-AF65-F5344CB8AC3E}">
        <p14:creationId xmlns:p14="http://schemas.microsoft.com/office/powerpoint/2010/main" val="2932811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2</a:t>
            </a:fld>
            <a:endParaRPr lang="en-US"/>
          </a:p>
        </p:txBody>
      </p:sp>
    </p:spTree>
    <p:extLst>
      <p:ext uri="{BB962C8B-B14F-4D97-AF65-F5344CB8AC3E}">
        <p14:creationId xmlns:p14="http://schemas.microsoft.com/office/powerpoint/2010/main" val="1431161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11</a:t>
            </a:fld>
            <a:endParaRPr lang="en-US"/>
          </a:p>
        </p:txBody>
      </p:sp>
    </p:spTree>
    <p:extLst>
      <p:ext uri="{BB962C8B-B14F-4D97-AF65-F5344CB8AC3E}">
        <p14:creationId xmlns:p14="http://schemas.microsoft.com/office/powerpoint/2010/main" val="984729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12</a:t>
            </a:fld>
            <a:endParaRPr lang="en-US"/>
          </a:p>
        </p:txBody>
      </p:sp>
    </p:spTree>
    <p:extLst>
      <p:ext uri="{BB962C8B-B14F-4D97-AF65-F5344CB8AC3E}">
        <p14:creationId xmlns:p14="http://schemas.microsoft.com/office/powerpoint/2010/main" val="1272190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13</a:t>
            </a:fld>
            <a:endParaRPr lang="en-US"/>
          </a:p>
        </p:txBody>
      </p:sp>
    </p:spTree>
    <p:extLst>
      <p:ext uri="{BB962C8B-B14F-4D97-AF65-F5344CB8AC3E}">
        <p14:creationId xmlns:p14="http://schemas.microsoft.com/office/powerpoint/2010/main" val="2822968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14</a:t>
            </a:fld>
            <a:endParaRPr lang="en-US"/>
          </a:p>
        </p:txBody>
      </p:sp>
    </p:spTree>
    <p:extLst>
      <p:ext uri="{BB962C8B-B14F-4D97-AF65-F5344CB8AC3E}">
        <p14:creationId xmlns:p14="http://schemas.microsoft.com/office/powerpoint/2010/main" val="1790006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15</a:t>
            </a:fld>
            <a:endParaRPr lang="en-US"/>
          </a:p>
        </p:txBody>
      </p:sp>
    </p:spTree>
    <p:extLst>
      <p:ext uri="{BB962C8B-B14F-4D97-AF65-F5344CB8AC3E}">
        <p14:creationId xmlns:p14="http://schemas.microsoft.com/office/powerpoint/2010/main" val="3042786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16</a:t>
            </a:fld>
            <a:endParaRPr lang="en-US"/>
          </a:p>
        </p:txBody>
      </p:sp>
    </p:spTree>
    <p:extLst>
      <p:ext uri="{BB962C8B-B14F-4D97-AF65-F5344CB8AC3E}">
        <p14:creationId xmlns:p14="http://schemas.microsoft.com/office/powerpoint/2010/main" val="831146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17</a:t>
            </a:fld>
            <a:endParaRPr lang="en-US"/>
          </a:p>
        </p:txBody>
      </p:sp>
    </p:spTree>
    <p:extLst>
      <p:ext uri="{BB962C8B-B14F-4D97-AF65-F5344CB8AC3E}">
        <p14:creationId xmlns:p14="http://schemas.microsoft.com/office/powerpoint/2010/main" val="1046717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18</a:t>
            </a:fld>
            <a:endParaRPr lang="en-US"/>
          </a:p>
        </p:txBody>
      </p:sp>
    </p:spTree>
    <p:extLst>
      <p:ext uri="{BB962C8B-B14F-4D97-AF65-F5344CB8AC3E}">
        <p14:creationId xmlns:p14="http://schemas.microsoft.com/office/powerpoint/2010/main" val="3185600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19</a:t>
            </a:fld>
            <a:endParaRPr lang="en-US"/>
          </a:p>
        </p:txBody>
      </p:sp>
    </p:spTree>
    <p:extLst>
      <p:ext uri="{BB962C8B-B14F-4D97-AF65-F5344CB8AC3E}">
        <p14:creationId xmlns:p14="http://schemas.microsoft.com/office/powerpoint/2010/main" val="588790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20</a:t>
            </a:fld>
            <a:endParaRPr lang="en-US"/>
          </a:p>
        </p:txBody>
      </p:sp>
    </p:spTree>
    <p:extLst>
      <p:ext uri="{BB962C8B-B14F-4D97-AF65-F5344CB8AC3E}">
        <p14:creationId xmlns:p14="http://schemas.microsoft.com/office/powerpoint/2010/main" val="1774988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3</a:t>
            </a:fld>
            <a:endParaRPr lang="en-US"/>
          </a:p>
        </p:txBody>
      </p:sp>
    </p:spTree>
    <p:extLst>
      <p:ext uri="{BB962C8B-B14F-4D97-AF65-F5344CB8AC3E}">
        <p14:creationId xmlns:p14="http://schemas.microsoft.com/office/powerpoint/2010/main" val="8669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21</a:t>
            </a:fld>
            <a:endParaRPr lang="en-US"/>
          </a:p>
        </p:txBody>
      </p:sp>
    </p:spTree>
    <p:extLst>
      <p:ext uri="{BB962C8B-B14F-4D97-AF65-F5344CB8AC3E}">
        <p14:creationId xmlns:p14="http://schemas.microsoft.com/office/powerpoint/2010/main" val="1019664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22</a:t>
            </a:fld>
            <a:endParaRPr lang="en-US"/>
          </a:p>
        </p:txBody>
      </p:sp>
    </p:spTree>
    <p:extLst>
      <p:ext uri="{BB962C8B-B14F-4D97-AF65-F5344CB8AC3E}">
        <p14:creationId xmlns:p14="http://schemas.microsoft.com/office/powerpoint/2010/main" val="1835409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23</a:t>
            </a:fld>
            <a:endParaRPr lang="en-US"/>
          </a:p>
        </p:txBody>
      </p:sp>
    </p:spTree>
    <p:extLst>
      <p:ext uri="{BB962C8B-B14F-4D97-AF65-F5344CB8AC3E}">
        <p14:creationId xmlns:p14="http://schemas.microsoft.com/office/powerpoint/2010/main" val="13239006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24</a:t>
            </a:fld>
            <a:endParaRPr lang="en-US"/>
          </a:p>
        </p:txBody>
      </p:sp>
    </p:spTree>
    <p:extLst>
      <p:ext uri="{BB962C8B-B14F-4D97-AF65-F5344CB8AC3E}">
        <p14:creationId xmlns:p14="http://schemas.microsoft.com/office/powerpoint/2010/main" val="3631966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25</a:t>
            </a:fld>
            <a:endParaRPr lang="en-US"/>
          </a:p>
        </p:txBody>
      </p:sp>
    </p:spTree>
    <p:extLst>
      <p:ext uri="{BB962C8B-B14F-4D97-AF65-F5344CB8AC3E}">
        <p14:creationId xmlns:p14="http://schemas.microsoft.com/office/powerpoint/2010/main" val="13853409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26</a:t>
            </a:fld>
            <a:endParaRPr lang="en-US"/>
          </a:p>
        </p:txBody>
      </p:sp>
    </p:spTree>
    <p:extLst>
      <p:ext uri="{BB962C8B-B14F-4D97-AF65-F5344CB8AC3E}">
        <p14:creationId xmlns:p14="http://schemas.microsoft.com/office/powerpoint/2010/main" val="30785326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27</a:t>
            </a:fld>
            <a:endParaRPr lang="en-US"/>
          </a:p>
        </p:txBody>
      </p:sp>
    </p:spTree>
    <p:extLst>
      <p:ext uri="{BB962C8B-B14F-4D97-AF65-F5344CB8AC3E}">
        <p14:creationId xmlns:p14="http://schemas.microsoft.com/office/powerpoint/2010/main" val="23333790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28</a:t>
            </a:fld>
            <a:endParaRPr lang="en-US"/>
          </a:p>
        </p:txBody>
      </p:sp>
    </p:spTree>
    <p:extLst>
      <p:ext uri="{BB962C8B-B14F-4D97-AF65-F5344CB8AC3E}">
        <p14:creationId xmlns:p14="http://schemas.microsoft.com/office/powerpoint/2010/main" val="5407037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29</a:t>
            </a:fld>
            <a:endParaRPr lang="en-US"/>
          </a:p>
        </p:txBody>
      </p:sp>
    </p:spTree>
    <p:extLst>
      <p:ext uri="{BB962C8B-B14F-4D97-AF65-F5344CB8AC3E}">
        <p14:creationId xmlns:p14="http://schemas.microsoft.com/office/powerpoint/2010/main" val="1328333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4</a:t>
            </a:fld>
            <a:endParaRPr lang="en-US"/>
          </a:p>
        </p:txBody>
      </p:sp>
    </p:spTree>
    <p:extLst>
      <p:ext uri="{BB962C8B-B14F-4D97-AF65-F5344CB8AC3E}">
        <p14:creationId xmlns:p14="http://schemas.microsoft.com/office/powerpoint/2010/main" val="948836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5</a:t>
            </a:fld>
            <a:endParaRPr lang="en-US"/>
          </a:p>
        </p:txBody>
      </p:sp>
    </p:spTree>
    <p:extLst>
      <p:ext uri="{BB962C8B-B14F-4D97-AF65-F5344CB8AC3E}">
        <p14:creationId xmlns:p14="http://schemas.microsoft.com/office/powerpoint/2010/main" val="2521635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6</a:t>
            </a:fld>
            <a:endParaRPr lang="en-US"/>
          </a:p>
        </p:txBody>
      </p:sp>
    </p:spTree>
    <p:extLst>
      <p:ext uri="{BB962C8B-B14F-4D97-AF65-F5344CB8AC3E}">
        <p14:creationId xmlns:p14="http://schemas.microsoft.com/office/powerpoint/2010/main" val="777580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7</a:t>
            </a:fld>
            <a:endParaRPr lang="en-US"/>
          </a:p>
        </p:txBody>
      </p:sp>
    </p:spTree>
    <p:extLst>
      <p:ext uri="{BB962C8B-B14F-4D97-AF65-F5344CB8AC3E}">
        <p14:creationId xmlns:p14="http://schemas.microsoft.com/office/powerpoint/2010/main" val="2526200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8</a:t>
            </a:fld>
            <a:endParaRPr lang="en-US"/>
          </a:p>
        </p:txBody>
      </p:sp>
    </p:spTree>
    <p:extLst>
      <p:ext uri="{BB962C8B-B14F-4D97-AF65-F5344CB8AC3E}">
        <p14:creationId xmlns:p14="http://schemas.microsoft.com/office/powerpoint/2010/main" val="3103359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9</a:t>
            </a:fld>
            <a:endParaRPr lang="en-US"/>
          </a:p>
        </p:txBody>
      </p:sp>
    </p:spTree>
    <p:extLst>
      <p:ext uri="{BB962C8B-B14F-4D97-AF65-F5344CB8AC3E}">
        <p14:creationId xmlns:p14="http://schemas.microsoft.com/office/powerpoint/2010/main" val="1580709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10</a:t>
            </a:fld>
            <a:endParaRPr lang="en-US"/>
          </a:p>
        </p:txBody>
      </p:sp>
    </p:spTree>
    <p:extLst>
      <p:ext uri="{BB962C8B-B14F-4D97-AF65-F5344CB8AC3E}">
        <p14:creationId xmlns:p14="http://schemas.microsoft.com/office/powerpoint/2010/main" val="2592638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FB899-220F-D644-A02F-3C0A591CFF5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E574E8-EBE5-204B-86B6-6542A84D0E8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035C4B-3BF6-C942-928A-00E8CAC23187}"/>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4/27/23</a:t>
            </a:fld>
            <a:endParaRPr lang="en-US"/>
          </a:p>
        </p:txBody>
      </p:sp>
      <p:sp>
        <p:nvSpPr>
          <p:cNvPr id="5" name="Footer Placeholder 4">
            <a:extLst>
              <a:ext uri="{FF2B5EF4-FFF2-40B4-BE49-F238E27FC236}">
                <a16:creationId xmlns:a16="http://schemas.microsoft.com/office/drawing/2014/main" id="{0CD82DB0-94EB-FA4B-8785-0BA6F3077C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155BF44-F5E9-1B4C-ABC8-7B0C32596587}"/>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2911782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0C574-4E73-4847-AEC3-1CDB4B441E0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C626C5-3958-544F-9308-0CC731F3E31F}"/>
              </a:ext>
            </a:extLst>
          </p:cNvPr>
          <p:cNvSpPr>
            <a:spLocks noGrp="1"/>
          </p:cNvSpPr>
          <p:nvPr>
            <p:ph type="body" orient="vert" idx="1"/>
          </p:nvPr>
        </p:nvSpPr>
        <p:spPr>
          <a:xfrm>
            <a:off x="838200" y="1825625"/>
            <a:ext cx="10515600" cy="4155297"/>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475274-C687-E14B-B662-3BEB2692540D}"/>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4/27/23</a:t>
            </a:fld>
            <a:endParaRPr lang="en-US"/>
          </a:p>
        </p:txBody>
      </p:sp>
      <p:sp>
        <p:nvSpPr>
          <p:cNvPr id="5" name="Footer Placeholder 4">
            <a:extLst>
              <a:ext uri="{FF2B5EF4-FFF2-40B4-BE49-F238E27FC236}">
                <a16:creationId xmlns:a16="http://schemas.microsoft.com/office/drawing/2014/main" id="{BACB72A6-7EC9-7F42-B79E-803697C8EB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8309A86-952E-7348-92EA-A86F9974DD71}"/>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1174757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003979-0BB7-8641-85BC-9A074EC7EFA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5B1912-0D0E-EF48-9242-54CE8B7E606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9FA51-D306-934B-9C55-282BA3959A18}"/>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4/27/23</a:t>
            </a:fld>
            <a:endParaRPr lang="en-US"/>
          </a:p>
        </p:txBody>
      </p:sp>
      <p:sp>
        <p:nvSpPr>
          <p:cNvPr id="5" name="Footer Placeholder 4">
            <a:extLst>
              <a:ext uri="{FF2B5EF4-FFF2-40B4-BE49-F238E27FC236}">
                <a16:creationId xmlns:a16="http://schemas.microsoft.com/office/drawing/2014/main" id="{6B2195C6-E1BF-A942-B64A-5B6485B59C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A6A32A8-9DA5-4B4D-BADE-EFA36ED471B7}"/>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2366435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FD9E4-94FC-A747-B72A-F6E146CFE3F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5DF18B-DF3D-CE4E-8773-91A9659BF87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2EC475-8CBA-2C40-9457-9BADFD7B3297}"/>
              </a:ext>
            </a:extLst>
          </p:cNvPr>
          <p:cNvSpPr>
            <a:spLocks noGrp="1"/>
          </p:cNvSpPr>
          <p:nvPr>
            <p:ph type="dt" sz="half" idx="10"/>
          </p:nvPr>
        </p:nvSpPr>
        <p:spPr/>
        <p:txBody>
          <a:bodyPr/>
          <a:lstStyle/>
          <a:p>
            <a:fld id="{CEA78B72-6520-7C48-9EC9-C3366CDF2022}" type="datetimeFigureOut">
              <a:rPr lang="en-US" smtClean="0"/>
              <a:t>4/27/23</a:t>
            </a:fld>
            <a:endParaRPr lang="en-US"/>
          </a:p>
        </p:txBody>
      </p:sp>
      <p:sp>
        <p:nvSpPr>
          <p:cNvPr id="5" name="Footer Placeholder 4">
            <a:extLst>
              <a:ext uri="{FF2B5EF4-FFF2-40B4-BE49-F238E27FC236}">
                <a16:creationId xmlns:a16="http://schemas.microsoft.com/office/drawing/2014/main" id="{6330CC0A-3107-B74D-A5E7-B394E3AA1F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F766CC-3AE2-3E48-A047-AB39563BBF98}"/>
              </a:ext>
            </a:extLst>
          </p:cNvPr>
          <p:cNvSpPr>
            <a:spLocks noGrp="1"/>
          </p:cNvSpPr>
          <p:nvPr>
            <p:ph type="sldNum" sz="quarter" idx="12"/>
          </p:nvPr>
        </p:nvSpPr>
        <p:spPr/>
        <p:txBody>
          <a:bodyPr/>
          <a:lstStyle/>
          <a:p>
            <a:fld id="{A51EE7E8-58BE-694D-B916-CD3E98271B6F}" type="slidenum">
              <a:rPr lang="en-US" smtClean="0"/>
              <a:t>‹#›</a:t>
            </a:fld>
            <a:endParaRPr lang="en-US" dirty="0"/>
          </a:p>
        </p:txBody>
      </p:sp>
    </p:spTree>
    <p:extLst>
      <p:ext uri="{BB962C8B-B14F-4D97-AF65-F5344CB8AC3E}">
        <p14:creationId xmlns:p14="http://schemas.microsoft.com/office/powerpoint/2010/main" val="2468706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CF1D1-52DE-BA41-826D-76E2F682892E}"/>
              </a:ext>
            </a:extLst>
          </p:cNvPr>
          <p:cNvSpPr>
            <a:spLocks noGrp="1"/>
          </p:cNvSpPr>
          <p:nvPr>
            <p:ph type="title"/>
          </p:nvPr>
        </p:nvSpPr>
        <p:spPr>
          <a:xfrm>
            <a:off x="838200" y="365125"/>
            <a:ext cx="10515600" cy="1325563"/>
          </a:xfrm>
          <a:prstGeom prst="rect">
            <a:avLst/>
          </a:prstGeom>
        </p:spPr>
        <p:txBody>
          <a:bodyPr>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8611B595-C087-BC49-9F02-F3B713EF24EE}"/>
              </a:ext>
            </a:extLst>
          </p:cNvPr>
          <p:cNvSpPr>
            <a:spLocks noGrp="1"/>
          </p:cNvSpPr>
          <p:nvPr>
            <p:ph idx="1"/>
          </p:nvPr>
        </p:nvSpPr>
        <p:spPr>
          <a:xfrm>
            <a:off x="838200" y="1825625"/>
            <a:ext cx="10515600" cy="4351338"/>
          </a:xfrm>
          <a:prstGeom prst="rect">
            <a:avLst/>
          </a:prstGeo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5D1AA79-5FB7-9C4E-9F06-36B78400019A}"/>
              </a:ext>
            </a:extLst>
          </p:cNvPr>
          <p:cNvSpPr>
            <a:spLocks noGrp="1"/>
          </p:cNvSpPr>
          <p:nvPr>
            <p:ph type="dt" sz="half" idx="10"/>
          </p:nvPr>
        </p:nvSpPr>
        <p:spPr/>
        <p:txBody>
          <a:bodyPr/>
          <a:lstStyle/>
          <a:p>
            <a:fld id="{CEA78B72-6520-7C48-9EC9-C3366CDF2022}" type="datetimeFigureOut">
              <a:rPr lang="en-US" smtClean="0"/>
              <a:t>4/27/23</a:t>
            </a:fld>
            <a:endParaRPr lang="en-US"/>
          </a:p>
        </p:txBody>
      </p:sp>
      <p:sp>
        <p:nvSpPr>
          <p:cNvPr id="5" name="Footer Placeholder 4">
            <a:extLst>
              <a:ext uri="{FF2B5EF4-FFF2-40B4-BE49-F238E27FC236}">
                <a16:creationId xmlns:a16="http://schemas.microsoft.com/office/drawing/2014/main" id="{CCA3962C-74F2-F946-9029-A1A9EE1E45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49F7BF-1C4F-B54F-A381-7439F01CB0F5}"/>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410426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62FC8-5829-3145-9294-4520F0DA872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31DD0A-0D8C-284D-8E1F-AE055220E1C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ACFC86D-FF8B-4143-9D1D-339A27A116BC}"/>
              </a:ext>
            </a:extLst>
          </p:cNvPr>
          <p:cNvSpPr>
            <a:spLocks noGrp="1"/>
          </p:cNvSpPr>
          <p:nvPr>
            <p:ph type="dt" sz="half" idx="10"/>
          </p:nvPr>
        </p:nvSpPr>
        <p:spPr/>
        <p:txBody>
          <a:bodyPr/>
          <a:lstStyle/>
          <a:p>
            <a:fld id="{CEA78B72-6520-7C48-9EC9-C3366CDF2022}" type="datetimeFigureOut">
              <a:rPr lang="en-US" smtClean="0"/>
              <a:t>4/27/23</a:t>
            </a:fld>
            <a:endParaRPr lang="en-US"/>
          </a:p>
        </p:txBody>
      </p:sp>
      <p:sp>
        <p:nvSpPr>
          <p:cNvPr id="5" name="Footer Placeholder 4">
            <a:extLst>
              <a:ext uri="{FF2B5EF4-FFF2-40B4-BE49-F238E27FC236}">
                <a16:creationId xmlns:a16="http://schemas.microsoft.com/office/drawing/2014/main" id="{4A613577-F423-754C-BACF-D4A5333D00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F4629C-2E2E-0548-B7E5-3ECE01CA1168}"/>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30491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FD996-6E92-8446-90BD-EA5D0300752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0142BB0-90B1-2B4F-9338-4019C5124447}"/>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91D7C2-21EB-0445-9208-5AC93D2375C0}"/>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559C60-DCAF-8F45-8964-640466F0B222}"/>
              </a:ext>
            </a:extLst>
          </p:cNvPr>
          <p:cNvSpPr>
            <a:spLocks noGrp="1"/>
          </p:cNvSpPr>
          <p:nvPr>
            <p:ph type="dt" sz="half" idx="10"/>
          </p:nvPr>
        </p:nvSpPr>
        <p:spPr/>
        <p:txBody>
          <a:bodyPr/>
          <a:lstStyle/>
          <a:p>
            <a:fld id="{CEA78B72-6520-7C48-9EC9-C3366CDF2022}" type="datetimeFigureOut">
              <a:rPr lang="en-US" smtClean="0"/>
              <a:t>4/27/23</a:t>
            </a:fld>
            <a:endParaRPr lang="en-US"/>
          </a:p>
        </p:txBody>
      </p:sp>
      <p:sp>
        <p:nvSpPr>
          <p:cNvPr id="6" name="Footer Placeholder 5">
            <a:extLst>
              <a:ext uri="{FF2B5EF4-FFF2-40B4-BE49-F238E27FC236}">
                <a16:creationId xmlns:a16="http://schemas.microsoft.com/office/drawing/2014/main" id="{27FAE303-FEC8-824F-BF74-2825473662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9BFF4-B444-D748-AD1F-DCDD73558013}"/>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682908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FFBEE-C9ED-4148-B282-343AC2EC985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D03DC5D-CF69-9E4F-8900-CDF825BBF01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FFCF518-9D9B-1C4E-AF76-A5BA9924D6E0}"/>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8DD7CB-79D9-254C-A236-895B5B36A64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277415D-88BC-C244-8AB6-00A216D2F56C}"/>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5E8A28-B9EB-4443-BC97-830498B7425C}"/>
              </a:ext>
            </a:extLst>
          </p:cNvPr>
          <p:cNvSpPr>
            <a:spLocks noGrp="1"/>
          </p:cNvSpPr>
          <p:nvPr>
            <p:ph type="dt" sz="half" idx="10"/>
          </p:nvPr>
        </p:nvSpPr>
        <p:spPr/>
        <p:txBody>
          <a:bodyPr/>
          <a:lstStyle/>
          <a:p>
            <a:fld id="{CEA78B72-6520-7C48-9EC9-C3366CDF2022}" type="datetimeFigureOut">
              <a:rPr lang="en-US" smtClean="0"/>
              <a:t>4/27/23</a:t>
            </a:fld>
            <a:endParaRPr lang="en-US"/>
          </a:p>
        </p:txBody>
      </p:sp>
      <p:sp>
        <p:nvSpPr>
          <p:cNvPr id="8" name="Footer Placeholder 7">
            <a:extLst>
              <a:ext uri="{FF2B5EF4-FFF2-40B4-BE49-F238E27FC236}">
                <a16:creationId xmlns:a16="http://schemas.microsoft.com/office/drawing/2014/main" id="{0B94F270-1DDC-0C46-846F-E1CBD4F3A6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6D67AF-38E0-6C45-BC35-B603692730E1}"/>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867049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F32BF-E20C-324D-BCDD-28DA534228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F181271-1B7B-4745-A39B-D53568FEECBF}"/>
              </a:ext>
            </a:extLst>
          </p:cNvPr>
          <p:cNvSpPr>
            <a:spLocks noGrp="1"/>
          </p:cNvSpPr>
          <p:nvPr>
            <p:ph type="dt" sz="half" idx="10"/>
          </p:nvPr>
        </p:nvSpPr>
        <p:spPr/>
        <p:txBody>
          <a:bodyPr/>
          <a:lstStyle/>
          <a:p>
            <a:fld id="{CEA78B72-6520-7C48-9EC9-C3366CDF2022}" type="datetimeFigureOut">
              <a:rPr lang="en-US" smtClean="0"/>
              <a:t>4/27/23</a:t>
            </a:fld>
            <a:endParaRPr lang="en-US"/>
          </a:p>
        </p:txBody>
      </p:sp>
      <p:sp>
        <p:nvSpPr>
          <p:cNvPr id="4" name="Footer Placeholder 3">
            <a:extLst>
              <a:ext uri="{FF2B5EF4-FFF2-40B4-BE49-F238E27FC236}">
                <a16:creationId xmlns:a16="http://schemas.microsoft.com/office/drawing/2014/main" id="{F8552EBD-E2C2-8C43-8438-0C73A79E42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D5CA70-A297-DE49-B931-88F5C49F8D23}"/>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2559774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59985E-A054-0A4B-A6E2-04DA7B3FBBEF}"/>
              </a:ext>
            </a:extLst>
          </p:cNvPr>
          <p:cNvSpPr>
            <a:spLocks noGrp="1"/>
          </p:cNvSpPr>
          <p:nvPr>
            <p:ph type="dt" sz="half" idx="10"/>
          </p:nvPr>
        </p:nvSpPr>
        <p:spPr/>
        <p:txBody>
          <a:bodyPr/>
          <a:lstStyle/>
          <a:p>
            <a:fld id="{CEA78B72-6520-7C48-9EC9-C3366CDF2022}" type="datetimeFigureOut">
              <a:rPr lang="en-US" smtClean="0"/>
              <a:t>4/27/23</a:t>
            </a:fld>
            <a:endParaRPr lang="en-US"/>
          </a:p>
        </p:txBody>
      </p:sp>
      <p:sp>
        <p:nvSpPr>
          <p:cNvPr id="3" name="Footer Placeholder 2">
            <a:extLst>
              <a:ext uri="{FF2B5EF4-FFF2-40B4-BE49-F238E27FC236}">
                <a16:creationId xmlns:a16="http://schemas.microsoft.com/office/drawing/2014/main" id="{0B00CB2F-4E26-754A-9247-ADF0571158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2B38EF-C4AA-CB45-8396-DA6770D0B11E}"/>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040191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2489B-4B21-EF45-86DC-864199DF29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239998-FD94-AC44-98A6-FA858A2A9B2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ED3787-BE03-A14B-8DDC-18E039711B7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D95F885-28BA-F843-A319-DBB0127AB2AC}"/>
              </a:ext>
            </a:extLst>
          </p:cNvPr>
          <p:cNvSpPr>
            <a:spLocks noGrp="1"/>
          </p:cNvSpPr>
          <p:nvPr>
            <p:ph type="dt" sz="half" idx="10"/>
          </p:nvPr>
        </p:nvSpPr>
        <p:spPr/>
        <p:txBody>
          <a:bodyPr/>
          <a:lstStyle/>
          <a:p>
            <a:fld id="{CEA78B72-6520-7C48-9EC9-C3366CDF2022}" type="datetimeFigureOut">
              <a:rPr lang="en-US" smtClean="0"/>
              <a:t>4/27/23</a:t>
            </a:fld>
            <a:endParaRPr lang="en-US"/>
          </a:p>
        </p:txBody>
      </p:sp>
      <p:sp>
        <p:nvSpPr>
          <p:cNvPr id="6" name="Footer Placeholder 5">
            <a:extLst>
              <a:ext uri="{FF2B5EF4-FFF2-40B4-BE49-F238E27FC236}">
                <a16:creationId xmlns:a16="http://schemas.microsoft.com/office/drawing/2014/main" id="{744E580F-74E9-7A49-8287-102443F7E0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D5A858-621D-9743-95B1-CEBF5684CBF3}"/>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8095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F1F71-EBFB-7844-A5C2-E3D961BC61B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B49D7B1-4146-1A44-B32F-C75E4C48D1C3}"/>
              </a:ext>
            </a:extLst>
          </p:cNvPr>
          <p:cNvSpPr>
            <a:spLocks noGrp="1"/>
          </p:cNvSpPr>
          <p:nvPr>
            <p:ph idx="1"/>
          </p:nvPr>
        </p:nvSpPr>
        <p:spPr>
          <a:xfrm>
            <a:off x="838200" y="1825625"/>
            <a:ext cx="10515600" cy="415529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D9B759-BB43-CA43-B002-F039B2FE7FDF}"/>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4/27/23</a:t>
            </a:fld>
            <a:endParaRPr lang="en-US"/>
          </a:p>
        </p:txBody>
      </p:sp>
      <p:sp>
        <p:nvSpPr>
          <p:cNvPr id="5" name="Footer Placeholder 4">
            <a:extLst>
              <a:ext uri="{FF2B5EF4-FFF2-40B4-BE49-F238E27FC236}">
                <a16:creationId xmlns:a16="http://schemas.microsoft.com/office/drawing/2014/main" id="{97192A43-6FE1-E244-A313-868A1F5FE9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B663624-B94E-514E-B63D-A1B2EEE6C3BF}"/>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3473007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6F0E5-BD0F-B849-B119-1FAF478E66E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2F4A7E-E6FE-BC4B-8FAE-E488EA88201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E1549A-C4A4-E543-A006-66F090F3C92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7B4803D-0EBC-2E46-ACFE-83CAC4CF410F}"/>
              </a:ext>
            </a:extLst>
          </p:cNvPr>
          <p:cNvSpPr>
            <a:spLocks noGrp="1"/>
          </p:cNvSpPr>
          <p:nvPr>
            <p:ph type="dt" sz="half" idx="10"/>
          </p:nvPr>
        </p:nvSpPr>
        <p:spPr/>
        <p:txBody>
          <a:bodyPr/>
          <a:lstStyle/>
          <a:p>
            <a:fld id="{CEA78B72-6520-7C48-9EC9-C3366CDF2022}" type="datetimeFigureOut">
              <a:rPr lang="en-US" smtClean="0"/>
              <a:t>4/27/23</a:t>
            </a:fld>
            <a:endParaRPr lang="en-US"/>
          </a:p>
        </p:txBody>
      </p:sp>
      <p:sp>
        <p:nvSpPr>
          <p:cNvPr id="6" name="Footer Placeholder 5">
            <a:extLst>
              <a:ext uri="{FF2B5EF4-FFF2-40B4-BE49-F238E27FC236}">
                <a16:creationId xmlns:a16="http://schemas.microsoft.com/office/drawing/2014/main" id="{177CA03C-4620-A744-A398-C601F9CCED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AE9864-B3A9-D44C-82CF-CA84A0ADF792}"/>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844700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491CB-0E82-4942-AC84-7D82E53CC86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927C99-EBD9-564A-8C3B-5A5C51C6AD4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1900E7-4F26-2948-854B-6F8F13526C4C}"/>
              </a:ext>
            </a:extLst>
          </p:cNvPr>
          <p:cNvSpPr>
            <a:spLocks noGrp="1"/>
          </p:cNvSpPr>
          <p:nvPr>
            <p:ph type="dt" sz="half" idx="10"/>
          </p:nvPr>
        </p:nvSpPr>
        <p:spPr/>
        <p:txBody>
          <a:bodyPr/>
          <a:lstStyle/>
          <a:p>
            <a:fld id="{CEA78B72-6520-7C48-9EC9-C3366CDF2022}" type="datetimeFigureOut">
              <a:rPr lang="en-US" smtClean="0"/>
              <a:t>4/27/23</a:t>
            </a:fld>
            <a:endParaRPr lang="en-US"/>
          </a:p>
        </p:txBody>
      </p:sp>
      <p:sp>
        <p:nvSpPr>
          <p:cNvPr id="5" name="Footer Placeholder 4">
            <a:extLst>
              <a:ext uri="{FF2B5EF4-FFF2-40B4-BE49-F238E27FC236}">
                <a16:creationId xmlns:a16="http://schemas.microsoft.com/office/drawing/2014/main" id="{0E899BC5-EA17-9040-98A3-56C679E4F2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CE04C8-DBD7-AD4A-AA98-ED89D6BED630}"/>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3947375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C243C3-94D2-6A40-9D62-6D2CD92C81F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7C0B0A-1248-E843-B3D6-AC11E3C2D9E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D0D184-C475-A341-BD80-9599EA843064}"/>
              </a:ext>
            </a:extLst>
          </p:cNvPr>
          <p:cNvSpPr>
            <a:spLocks noGrp="1"/>
          </p:cNvSpPr>
          <p:nvPr>
            <p:ph type="dt" sz="half" idx="10"/>
          </p:nvPr>
        </p:nvSpPr>
        <p:spPr/>
        <p:txBody>
          <a:bodyPr/>
          <a:lstStyle/>
          <a:p>
            <a:fld id="{CEA78B72-6520-7C48-9EC9-C3366CDF2022}" type="datetimeFigureOut">
              <a:rPr lang="en-US" smtClean="0"/>
              <a:t>4/27/23</a:t>
            </a:fld>
            <a:endParaRPr lang="en-US"/>
          </a:p>
        </p:txBody>
      </p:sp>
      <p:sp>
        <p:nvSpPr>
          <p:cNvPr id="5" name="Footer Placeholder 4">
            <a:extLst>
              <a:ext uri="{FF2B5EF4-FFF2-40B4-BE49-F238E27FC236}">
                <a16:creationId xmlns:a16="http://schemas.microsoft.com/office/drawing/2014/main" id="{E0C2B153-A7DE-084C-B9B8-72137AF5A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29FC46-285D-5545-B6B3-D3BDE37925F5}"/>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20034690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1A333-2CB7-5048-81B6-8046E319811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7875CA-FCB6-6B4C-A889-9E566258FBB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354BDD-AACA-DF45-9BAF-BE35083BDD46}"/>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4/27/23</a:t>
            </a:fld>
            <a:endParaRPr lang="en-US"/>
          </a:p>
        </p:txBody>
      </p:sp>
      <p:sp>
        <p:nvSpPr>
          <p:cNvPr id="5" name="Footer Placeholder 4">
            <a:extLst>
              <a:ext uri="{FF2B5EF4-FFF2-40B4-BE49-F238E27FC236}">
                <a16:creationId xmlns:a16="http://schemas.microsoft.com/office/drawing/2014/main" id="{A6D35881-855E-3E49-BDBD-EFA49B6FD2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E984B9D-6CE8-764B-8828-EF0BC8D8CDBD}"/>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5073502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C9066-43FD-C34F-B680-198F00292C4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7381C8-10DF-4F40-8193-BF578DE4CB09}"/>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0BB234-FED7-164A-AFF1-EBD36D216415}"/>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4/27/23</a:t>
            </a:fld>
            <a:endParaRPr lang="en-US"/>
          </a:p>
        </p:txBody>
      </p:sp>
      <p:sp>
        <p:nvSpPr>
          <p:cNvPr id="5" name="Footer Placeholder 4">
            <a:extLst>
              <a:ext uri="{FF2B5EF4-FFF2-40B4-BE49-F238E27FC236}">
                <a16:creationId xmlns:a16="http://schemas.microsoft.com/office/drawing/2014/main" id="{3EE3E851-49BC-8547-AA4B-8821A74E0B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F8C7F1F-0382-6740-8F39-CC321E11BFC3}"/>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2966825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A7D5C-4BEF-6E41-8791-7082D27725B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5C9A54-89D1-0642-9896-3ECF4292AA3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09BD8A-BA8A-2946-A5D7-6DA730A70D7F}"/>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4/27/23</a:t>
            </a:fld>
            <a:endParaRPr lang="en-US"/>
          </a:p>
        </p:txBody>
      </p:sp>
      <p:sp>
        <p:nvSpPr>
          <p:cNvPr id="5" name="Footer Placeholder 4">
            <a:extLst>
              <a:ext uri="{FF2B5EF4-FFF2-40B4-BE49-F238E27FC236}">
                <a16:creationId xmlns:a16="http://schemas.microsoft.com/office/drawing/2014/main" id="{F844977C-7CCB-694B-A9C9-1F68A10C45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4582BC-409E-5148-BB7E-C9DB642C1FE2}"/>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4800466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A3641-7C60-4642-BFEE-50E4A04133D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11E2573-A84A-F049-B397-1D07572B8C37}"/>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FE6381-BA68-CF4F-8202-4CEC9DF5F811}"/>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35F33D-D2E7-C341-A1CA-D8DC7FC71098}"/>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4/27/23</a:t>
            </a:fld>
            <a:endParaRPr lang="en-US"/>
          </a:p>
        </p:txBody>
      </p:sp>
      <p:sp>
        <p:nvSpPr>
          <p:cNvPr id="6" name="Footer Placeholder 5">
            <a:extLst>
              <a:ext uri="{FF2B5EF4-FFF2-40B4-BE49-F238E27FC236}">
                <a16:creationId xmlns:a16="http://schemas.microsoft.com/office/drawing/2014/main" id="{0C1F8C02-8C85-F548-97D5-D4FBEB24D23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11A0B22-F31D-D549-8072-836EB1EE1EB7}"/>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8300164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33E52-A1FB-924B-AE8A-17D4B55B151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5907FCD-BA0A-C549-B501-CFE3FB0F3AF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605928C-12CD-DC44-A8B1-EA08EA6162D4}"/>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BAB19A-54AA-BF49-BCD2-59C112A0BB7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49BF5BB-0BF6-ED49-B1A8-E7C05026DBA2}"/>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EB8F31-7AFE-BE40-92FE-A9195C83710B}"/>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4/27/23</a:t>
            </a:fld>
            <a:endParaRPr lang="en-US"/>
          </a:p>
        </p:txBody>
      </p:sp>
      <p:sp>
        <p:nvSpPr>
          <p:cNvPr id="8" name="Footer Placeholder 7">
            <a:extLst>
              <a:ext uri="{FF2B5EF4-FFF2-40B4-BE49-F238E27FC236}">
                <a16:creationId xmlns:a16="http://schemas.microsoft.com/office/drawing/2014/main" id="{E7FC937C-6C6B-084B-9500-111AB153C0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8E8E42B-D76D-A544-BDEB-33ABCEF5805C}"/>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7966763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3660C-22EF-B948-AF8D-96242F53EBD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F6BB157-BD85-284A-AA81-8F53ECF5E838}"/>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4/27/23</a:t>
            </a:fld>
            <a:endParaRPr lang="en-US"/>
          </a:p>
        </p:txBody>
      </p:sp>
      <p:sp>
        <p:nvSpPr>
          <p:cNvPr id="4" name="Footer Placeholder 3">
            <a:extLst>
              <a:ext uri="{FF2B5EF4-FFF2-40B4-BE49-F238E27FC236}">
                <a16:creationId xmlns:a16="http://schemas.microsoft.com/office/drawing/2014/main" id="{9C61D091-725B-0C42-A734-E6A2D14DF3A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DDBF9F4-73CE-CD49-A6B5-EA74B6CDAB07}"/>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1130447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D0F481-E25D-EE40-926F-CEF310CCC0A3}"/>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4/27/23</a:t>
            </a:fld>
            <a:endParaRPr lang="en-US"/>
          </a:p>
        </p:txBody>
      </p:sp>
      <p:sp>
        <p:nvSpPr>
          <p:cNvPr id="3" name="Footer Placeholder 2">
            <a:extLst>
              <a:ext uri="{FF2B5EF4-FFF2-40B4-BE49-F238E27FC236}">
                <a16:creationId xmlns:a16="http://schemas.microsoft.com/office/drawing/2014/main" id="{0EF618CA-4364-FD42-A5DE-559BAB430D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9A75E03-DB0F-6448-8AB0-B2FDC92029CC}"/>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356232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1B658-19BD-7E4E-85CC-F61F7D51B91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A0BB22-A9A5-3348-8B39-8948DFB2094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660CBF2-8E90-C347-B3CC-6E649843981E}"/>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4/27/23</a:t>
            </a:fld>
            <a:endParaRPr lang="en-US"/>
          </a:p>
        </p:txBody>
      </p:sp>
      <p:sp>
        <p:nvSpPr>
          <p:cNvPr id="5" name="Footer Placeholder 4">
            <a:extLst>
              <a:ext uri="{FF2B5EF4-FFF2-40B4-BE49-F238E27FC236}">
                <a16:creationId xmlns:a16="http://schemas.microsoft.com/office/drawing/2014/main" id="{03F15ABF-5318-3D46-8AC9-7DB6B31712E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556873-625D-6A4E-A2BA-023E6F171CF6}"/>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16580613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35A6-C395-B64B-9226-0F69B13C25A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562465-E4B6-DA4E-8F56-ECC210031ED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7B8F41-030D-DA40-A61C-23B8CCE59A1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5810003-CDD0-FE41-939C-DE6FA6B49287}"/>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4/27/23</a:t>
            </a:fld>
            <a:endParaRPr lang="en-US"/>
          </a:p>
        </p:txBody>
      </p:sp>
      <p:sp>
        <p:nvSpPr>
          <p:cNvPr id="6" name="Footer Placeholder 5">
            <a:extLst>
              <a:ext uri="{FF2B5EF4-FFF2-40B4-BE49-F238E27FC236}">
                <a16:creationId xmlns:a16="http://schemas.microsoft.com/office/drawing/2014/main" id="{04E1AA0F-56FD-4E49-9F94-8639D71F9B0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929A80-A44B-254A-8AB6-FBF2C0573E56}"/>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7615296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5023C-2A8E-D04E-B859-C8D84E62589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B83197-5812-134A-8DC0-3DB0624529F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0CDBF1-CFF5-8548-A0CA-71B5EF1B030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A7E561-A3E9-3F4E-8FD6-D4BE4AF6204C}"/>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4/27/23</a:t>
            </a:fld>
            <a:endParaRPr lang="en-US"/>
          </a:p>
        </p:txBody>
      </p:sp>
      <p:sp>
        <p:nvSpPr>
          <p:cNvPr id="6" name="Footer Placeholder 5">
            <a:extLst>
              <a:ext uri="{FF2B5EF4-FFF2-40B4-BE49-F238E27FC236}">
                <a16:creationId xmlns:a16="http://schemas.microsoft.com/office/drawing/2014/main" id="{8E9BF000-BB18-7D41-8B78-256129C4D7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B411A77-434D-AF4B-B3AD-AACFA91B6C7C}"/>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2678740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09BF1-A27A-7A49-ACBC-4517A88FD02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AD5DB5-88AF-9446-BB2B-DFB990B1171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EB0620-F840-F942-8C30-6663B5AACD2F}"/>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4/27/23</a:t>
            </a:fld>
            <a:endParaRPr lang="en-US"/>
          </a:p>
        </p:txBody>
      </p:sp>
      <p:sp>
        <p:nvSpPr>
          <p:cNvPr id="5" name="Footer Placeholder 4">
            <a:extLst>
              <a:ext uri="{FF2B5EF4-FFF2-40B4-BE49-F238E27FC236}">
                <a16:creationId xmlns:a16="http://schemas.microsoft.com/office/drawing/2014/main" id="{9C121ED9-F275-494E-800D-7A35C46067E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52E177-8431-4547-A691-A3EF8B1438B6}"/>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1982690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ABA1A8-A74A-F549-B974-A197CCF2BF6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DB38FF-10B8-2B4A-9ECA-FFEDE21E955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E410EA-BB45-714A-938A-960010D14CA2}"/>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4/27/23</a:t>
            </a:fld>
            <a:endParaRPr lang="en-US"/>
          </a:p>
        </p:txBody>
      </p:sp>
      <p:sp>
        <p:nvSpPr>
          <p:cNvPr id="5" name="Footer Placeholder 4">
            <a:extLst>
              <a:ext uri="{FF2B5EF4-FFF2-40B4-BE49-F238E27FC236}">
                <a16:creationId xmlns:a16="http://schemas.microsoft.com/office/drawing/2014/main" id="{662741AD-6708-F940-84CB-5649C6E286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6BF0213-3B9A-5745-BFFA-9F62C1C73981}"/>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2466105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4163A-C618-4646-A4B8-2657108A5FC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DAB958B-EF6E-2345-9426-79D0AE433804}"/>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9566E4-1841-0945-AE1A-E25B51E8E633}"/>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A3469C-5574-E145-A33A-6F8080BF2CF0}"/>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4/27/23</a:t>
            </a:fld>
            <a:endParaRPr lang="en-US"/>
          </a:p>
        </p:txBody>
      </p:sp>
      <p:sp>
        <p:nvSpPr>
          <p:cNvPr id="6" name="Footer Placeholder 5">
            <a:extLst>
              <a:ext uri="{FF2B5EF4-FFF2-40B4-BE49-F238E27FC236}">
                <a16:creationId xmlns:a16="http://schemas.microsoft.com/office/drawing/2014/main" id="{D676E3F9-16F1-9C4E-B644-1962CC7E41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ADCB029-CDCB-424D-9449-F68571D8DE62}"/>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2359173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EB11A-682E-9846-8BCA-29AB969DE4C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8174738-AE95-B542-AF61-FB10DF56B88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629BB3D-44F6-F548-A814-7836CF09DFEF}"/>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783535-E38F-3C4A-9CAE-86C52321E88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527598E-FE61-9B4F-9B08-C60F14A968EF}"/>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1AC350-7F28-724A-A096-C12DE19EE44B}"/>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4/27/23</a:t>
            </a:fld>
            <a:endParaRPr lang="en-US"/>
          </a:p>
        </p:txBody>
      </p:sp>
      <p:sp>
        <p:nvSpPr>
          <p:cNvPr id="8" name="Footer Placeholder 7">
            <a:extLst>
              <a:ext uri="{FF2B5EF4-FFF2-40B4-BE49-F238E27FC236}">
                <a16:creationId xmlns:a16="http://schemas.microsoft.com/office/drawing/2014/main" id="{9C0ABCF8-1F76-874A-B4F0-0206D8DE72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D456734-E543-2343-BD4A-6203B96EA4E4}"/>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1588995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04657-B169-534D-953C-A12653DF79F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BFE017F-0205-BB4B-B668-B87E5D8DAA9F}"/>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4/27/23</a:t>
            </a:fld>
            <a:endParaRPr lang="en-US"/>
          </a:p>
        </p:txBody>
      </p:sp>
      <p:sp>
        <p:nvSpPr>
          <p:cNvPr id="4" name="Footer Placeholder 3">
            <a:extLst>
              <a:ext uri="{FF2B5EF4-FFF2-40B4-BE49-F238E27FC236}">
                <a16:creationId xmlns:a16="http://schemas.microsoft.com/office/drawing/2014/main" id="{AAB9C329-99DD-E64D-A3B0-55E68E6294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89BE883-C6F5-7C40-97DE-C5B9A24EEED9}"/>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3718524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E5F3F4-1FFC-9845-BE9F-83473FCC4937}"/>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4/27/23</a:t>
            </a:fld>
            <a:endParaRPr lang="en-US"/>
          </a:p>
        </p:txBody>
      </p:sp>
      <p:sp>
        <p:nvSpPr>
          <p:cNvPr id="3" name="Footer Placeholder 2">
            <a:extLst>
              <a:ext uri="{FF2B5EF4-FFF2-40B4-BE49-F238E27FC236}">
                <a16:creationId xmlns:a16="http://schemas.microsoft.com/office/drawing/2014/main" id="{EDC81A09-3A44-DA4D-A70F-318D3713B4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DA72DF2-2AB0-C145-85E3-913AFAB4B138}"/>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3213559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5FD71-D705-064F-B501-ABAF00C0AF3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C4C072-17E2-BB4C-8851-04E8787277D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E11D34-F2E2-6442-B4BF-06C14EDDE3B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F6CB6B-BB4F-AA4F-A52B-99007173A45C}"/>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4/27/23</a:t>
            </a:fld>
            <a:endParaRPr lang="en-US"/>
          </a:p>
        </p:txBody>
      </p:sp>
      <p:sp>
        <p:nvSpPr>
          <p:cNvPr id="6" name="Footer Placeholder 5">
            <a:extLst>
              <a:ext uri="{FF2B5EF4-FFF2-40B4-BE49-F238E27FC236}">
                <a16:creationId xmlns:a16="http://schemas.microsoft.com/office/drawing/2014/main" id="{F340AF8A-13FA-FE4F-8343-897FA06638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B7F2CAE-896A-4646-A26E-566B69367E09}"/>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2294632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0D727-2B92-7E4A-9769-A50707EC79D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EFF1DC-A61D-6F49-84B2-CCF218574C4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CB2CEE-91E6-2544-A5B0-59F662732FA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A1B5BE-CB7A-AC48-9373-68E2C9E57422}"/>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4/27/23</a:t>
            </a:fld>
            <a:endParaRPr lang="en-US"/>
          </a:p>
        </p:txBody>
      </p:sp>
      <p:sp>
        <p:nvSpPr>
          <p:cNvPr id="6" name="Footer Placeholder 5">
            <a:extLst>
              <a:ext uri="{FF2B5EF4-FFF2-40B4-BE49-F238E27FC236}">
                <a16:creationId xmlns:a16="http://schemas.microsoft.com/office/drawing/2014/main" id="{654DCD57-20F8-D945-9989-F894F252505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2319BDB-5FD5-BE49-831E-92940A255541}"/>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933918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63537A-8A4C-0143-8D46-089F62AAA6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7" name="Rectangle 6">
            <a:extLst>
              <a:ext uri="{FF2B5EF4-FFF2-40B4-BE49-F238E27FC236}">
                <a16:creationId xmlns:a16="http://schemas.microsoft.com/office/drawing/2014/main" id="{26F327DD-3AB4-2649-9474-0805BB9D61F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5" name="Picture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33026" y="1800964"/>
            <a:ext cx="2799149" cy="2799149"/>
          </a:xfrm>
          <a:prstGeom prst="rect">
            <a:avLst/>
          </a:prstGeom>
        </p:spPr>
      </p:pic>
      <p:sp>
        <p:nvSpPr>
          <p:cNvPr id="6" name="Rectangle 5">
            <a:extLst>
              <a:ext uri="{FF2B5EF4-FFF2-40B4-BE49-F238E27FC236}">
                <a16:creationId xmlns:a16="http://schemas.microsoft.com/office/drawing/2014/main" id="{36A4CEF3-5455-0943-B2B6-B491C8823EEF}"/>
              </a:ext>
            </a:extLst>
          </p:cNvPr>
          <p:cNvSpPr/>
          <p:nvPr userDrawn="1"/>
        </p:nvSpPr>
        <p:spPr>
          <a:xfrm>
            <a:off x="3487479" y="1475194"/>
            <a:ext cx="8704521" cy="386235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1BBCE12-BF67-6B4B-A024-868559619427}"/>
              </a:ext>
            </a:extLst>
          </p:cNvPr>
          <p:cNvSpPr/>
          <p:nvPr userDrawn="1"/>
        </p:nvSpPr>
        <p:spPr>
          <a:xfrm>
            <a:off x="3487479" y="5337544"/>
            <a:ext cx="8704522" cy="384050"/>
          </a:xfrm>
          <a:prstGeom prst="rect">
            <a:avLst/>
          </a:prstGeom>
          <a:gradFill flip="none" rotWithShape="1">
            <a:gsLst>
              <a:gs pos="16000">
                <a:srgbClr val="9C0000"/>
              </a:gs>
              <a:gs pos="43000">
                <a:srgbClr val="C00000"/>
              </a:gs>
              <a:gs pos="99000">
                <a:srgbClr val="F2CA20">
                  <a:lumMod val="90000"/>
                  <a:alpha val="8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2193258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C101F47-4B88-CA43-863C-0BCC2733DE0B}"/>
              </a:ext>
            </a:extLst>
          </p:cNvPr>
          <p:cNvPicPr>
            <a:picLocks noChangeAspect="1"/>
          </p:cNvPicPr>
          <p:nvPr userDrawn="1"/>
        </p:nvPicPr>
        <p:blipFill>
          <a:blip r:embed="rId13"/>
          <a:stretch>
            <a:fillRect/>
          </a:stretch>
        </p:blipFill>
        <p:spPr>
          <a:xfrm>
            <a:off x="0" y="6242659"/>
            <a:ext cx="12192000" cy="635000"/>
          </a:xfrm>
          <a:prstGeom prst="rect">
            <a:avLst/>
          </a:prstGeom>
        </p:spPr>
      </p:pic>
      <p:sp>
        <p:nvSpPr>
          <p:cNvPr id="2" name="Title Placeholder 1">
            <a:extLst>
              <a:ext uri="{FF2B5EF4-FFF2-40B4-BE49-F238E27FC236}">
                <a16:creationId xmlns:a16="http://schemas.microsoft.com/office/drawing/2014/main" id="{895A33D6-D6F3-1846-AFB6-993119D0F3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64DB48D-49A5-DA4B-907D-9BA628E410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1F9E8AA-F1C7-0D48-AE56-7B7D0BD5F7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A78B72-6520-7C48-9EC9-C3366CDF2022}" type="datetimeFigureOut">
              <a:rPr lang="en-US" smtClean="0"/>
              <a:t>4/27/23</a:t>
            </a:fld>
            <a:endParaRPr lang="en-US"/>
          </a:p>
        </p:txBody>
      </p:sp>
      <p:sp>
        <p:nvSpPr>
          <p:cNvPr id="5" name="Footer Placeholder 4">
            <a:extLst>
              <a:ext uri="{FF2B5EF4-FFF2-40B4-BE49-F238E27FC236}">
                <a16:creationId xmlns:a16="http://schemas.microsoft.com/office/drawing/2014/main" id="{90A67A56-C345-BC4B-9CA9-B380E4F87D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085126-2EE4-0346-9663-F89A8510AE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1EE7E8-58BE-694D-B916-CD3E98271B6F}" type="slidenum">
              <a:rPr lang="en-US" smtClean="0"/>
              <a:t>‹#›</a:t>
            </a:fld>
            <a:endParaRPr lang="en-US"/>
          </a:p>
        </p:txBody>
      </p:sp>
      <p:sp>
        <p:nvSpPr>
          <p:cNvPr id="8" name="Rectangle 7">
            <a:extLst>
              <a:ext uri="{FF2B5EF4-FFF2-40B4-BE49-F238E27FC236}">
                <a16:creationId xmlns:a16="http://schemas.microsoft.com/office/drawing/2014/main" id="{EF50EEC6-258B-B04B-8D2F-AE39B527D255}"/>
              </a:ext>
            </a:extLst>
          </p:cNvPr>
          <p:cNvSpPr/>
          <p:nvPr userDrawn="1"/>
        </p:nvSpPr>
        <p:spPr>
          <a:xfrm>
            <a:off x="10868608" y="0"/>
            <a:ext cx="970384" cy="970384"/>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857067" y="-64332"/>
            <a:ext cx="1034716" cy="1034716"/>
          </a:xfrm>
          <a:prstGeom prst="rect">
            <a:avLst/>
          </a:prstGeom>
        </p:spPr>
      </p:pic>
      <p:sp>
        <p:nvSpPr>
          <p:cNvPr id="10" name="TextBox 9">
            <a:extLst>
              <a:ext uri="{FF2B5EF4-FFF2-40B4-BE49-F238E27FC236}">
                <a16:creationId xmlns:a16="http://schemas.microsoft.com/office/drawing/2014/main" id="{45A67430-E954-1146-960D-CFAD9A660D84}"/>
              </a:ext>
            </a:extLst>
          </p:cNvPr>
          <p:cNvSpPr txBox="1"/>
          <p:nvPr userDrawn="1"/>
        </p:nvSpPr>
        <p:spPr>
          <a:xfrm>
            <a:off x="185530" y="6362241"/>
            <a:ext cx="4691743" cy="369332"/>
          </a:xfrm>
          <a:prstGeom prst="rect">
            <a:avLst/>
          </a:prstGeom>
          <a:noFill/>
        </p:spPr>
        <p:txBody>
          <a:bodyPr wrap="square" rtlCol="0">
            <a:spAutoFit/>
          </a:bodyPr>
          <a:lstStyle/>
          <a:p>
            <a:r>
              <a:rPr lang="en-PH" sz="1800" kern="1200" dirty="0">
                <a:solidFill>
                  <a:schemeClr val="bg1"/>
                </a:solidFill>
                <a:effectLst/>
                <a:latin typeface="Montserrat Medium" pitchFamily="2" charset="77"/>
                <a:ea typeface="+mn-ea"/>
                <a:cs typeface="+mn-cs"/>
              </a:rPr>
              <a:t>Rex Curriculum Resource </a:t>
            </a:r>
          </a:p>
        </p:txBody>
      </p:sp>
      <p:sp>
        <p:nvSpPr>
          <p:cNvPr id="12" name="TextBox 11">
            <a:extLst>
              <a:ext uri="{FF2B5EF4-FFF2-40B4-BE49-F238E27FC236}">
                <a16:creationId xmlns:a16="http://schemas.microsoft.com/office/drawing/2014/main" id="{0DA7BAE3-1328-D34C-90D4-DC955FE34F07}"/>
              </a:ext>
            </a:extLst>
          </p:cNvPr>
          <p:cNvSpPr txBox="1"/>
          <p:nvPr userDrawn="1"/>
        </p:nvSpPr>
        <p:spPr>
          <a:xfrm>
            <a:off x="9452660" y="6352143"/>
            <a:ext cx="2623284" cy="369332"/>
          </a:xfrm>
          <a:prstGeom prst="rect">
            <a:avLst/>
          </a:prstGeom>
          <a:noFill/>
        </p:spPr>
        <p:txBody>
          <a:bodyPr wrap="square" rtlCol="0">
            <a:spAutoFit/>
          </a:bodyPr>
          <a:lstStyle/>
          <a:p>
            <a:r>
              <a:rPr lang="en-PH" sz="1800" b="0" kern="1200" dirty="0">
                <a:solidFill>
                  <a:schemeClr val="bg1"/>
                </a:solidFill>
                <a:effectLst/>
                <a:latin typeface="Montserrat Medium" pitchFamily="2" charset="77"/>
                <a:ea typeface="+mn-ea"/>
                <a:cs typeface="+mn-cs"/>
              </a:rPr>
              <a:t>WWW.REX.COM.PH</a:t>
            </a:r>
            <a:endParaRPr lang="en-PH" sz="18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30706530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ontserrat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New REX Education Mission Logo V.png" descr="New REX Education Mission Logo V.png"/>
          <p:cNvPicPr>
            <a:picLocks noChangeAspect="1"/>
          </p:cNvPicPr>
          <p:nvPr userDrawn="1"/>
        </p:nvPicPr>
        <p:blipFill>
          <a:blip r:embed="rId13">
            <a:extLst/>
          </a:blip>
          <a:stretch>
            <a:fillRect/>
          </a:stretch>
        </p:blipFill>
        <p:spPr>
          <a:xfrm>
            <a:off x="2755939" y="1508902"/>
            <a:ext cx="6616364" cy="3384894"/>
          </a:xfrm>
          <a:prstGeom prst="rect">
            <a:avLst/>
          </a:prstGeom>
          <a:ln w="12700">
            <a:miter lim="400000"/>
          </a:ln>
        </p:spPr>
      </p:pic>
    </p:spTree>
    <p:extLst>
      <p:ext uri="{BB962C8B-B14F-4D97-AF65-F5344CB8AC3E}">
        <p14:creationId xmlns:p14="http://schemas.microsoft.com/office/powerpoint/2010/main" val="28205312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7.tiff"/><Relationship Id="rId4" Type="http://schemas.openxmlformats.org/officeDocument/2006/relationships/image" Target="../media/image6.tiff"/></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6.tiff"/><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7.tiff"/><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164826F-9698-C044-8B09-B880D705E0C1}"/>
                  </a:ext>
                </a:extLst>
              </p:cNvPr>
              <p:cNvSpPr txBox="1"/>
              <p:nvPr/>
            </p:nvSpPr>
            <p:spPr>
              <a:xfrm>
                <a:off x="4364008" y="2926805"/>
                <a:ext cx="7359906" cy="1766894"/>
              </a:xfrm>
              <a:prstGeom prst="rect">
                <a:avLst/>
              </a:prstGeom>
              <a:noFill/>
            </p:spPr>
            <p:txBody>
              <a:bodyPr wrap="square" rtlCol="0">
                <a:spAutoFit/>
              </a:bodyPr>
              <a:lstStyle/>
              <a:p>
                <a:pPr algn="ctr"/>
                <a:r>
                  <a:rPr lang="en-US" sz="3600" b="1" dirty="0">
                    <a:solidFill>
                      <a:schemeClr val="bg1"/>
                    </a:solidFill>
                    <a:latin typeface="Montserrat Medium" pitchFamily="2" charset="77"/>
                  </a:rPr>
                  <a:t>Factoring Quadratic Trinomials in the Form </a:t>
                </a:r>
                <a14:m>
                  <m:oMath xmlns:m="http://schemas.openxmlformats.org/officeDocument/2006/math">
                    <m:sSup>
                      <m:sSupPr>
                        <m:ctrlPr>
                          <a:rPr lang="en-PH" sz="3600" b="1" i="1">
                            <a:solidFill>
                              <a:schemeClr val="bg1"/>
                            </a:solidFill>
                            <a:latin typeface="Cambria Math" panose="02040503050406030204" pitchFamily="18" charset="0"/>
                          </a:rPr>
                        </m:ctrlPr>
                      </m:sSupPr>
                      <m:e>
                        <m:r>
                          <a:rPr lang="en-US" sz="3600" b="1">
                            <a:solidFill>
                              <a:schemeClr val="bg1"/>
                            </a:solidFill>
                            <a:latin typeface="Cambria Math" panose="02040503050406030204" pitchFamily="18" charset="0"/>
                          </a:rPr>
                          <m:t>𝐚𝐱</m:t>
                        </m:r>
                      </m:e>
                      <m:sup>
                        <m:r>
                          <a:rPr lang="en-US" sz="3600" b="1">
                            <a:solidFill>
                              <a:schemeClr val="bg1"/>
                            </a:solidFill>
                            <a:latin typeface="Cambria Math" panose="02040503050406030204" pitchFamily="18" charset="0"/>
                          </a:rPr>
                          <m:t>𝟐</m:t>
                        </m:r>
                      </m:sup>
                    </m:sSup>
                    <m:r>
                      <a:rPr lang="en-US" sz="3600" b="1">
                        <a:solidFill>
                          <a:schemeClr val="bg1"/>
                        </a:solidFill>
                        <a:latin typeface="Cambria Math" panose="02040503050406030204" pitchFamily="18" charset="0"/>
                      </a:rPr>
                      <m:t>+</m:t>
                    </m:r>
                    <m:r>
                      <a:rPr lang="en-US" sz="3600" b="1">
                        <a:solidFill>
                          <a:schemeClr val="bg1"/>
                        </a:solidFill>
                        <a:latin typeface="Cambria Math" panose="02040503050406030204" pitchFamily="18" charset="0"/>
                      </a:rPr>
                      <m:t>𝐛𝐱</m:t>
                    </m:r>
                    <m:r>
                      <a:rPr lang="en-US" sz="3600" b="1">
                        <a:solidFill>
                          <a:schemeClr val="bg1"/>
                        </a:solidFill>
                        <a:latin typeface="Cambria Math" panose="02040503050406030204" pitchFamily="18" charset="0"/>
                      </a:rPr>
                      <m:t>+</m:t>
                    </m:r>
                    <m:r>
                      <a:rPr lang="en-US" sz="3600" b="1">
                        <a:solidFill>
                          <a:schemeClr val="bg1"/>
                        </a:solidFill>
                        <a:latin typeface="Cambria Math" panose="02040503050406030204" pitchFamily="18" charset="0"/>
                      </a:rPr>
                      <m:t>𝐜</m:t>
                    </m:r>
                  </m:oMath>
                </a14:m>
                <a:r>
                  <a:rPr lang="en-US" sz="3600" b="1" dirty="0">
                    <a:solidFill>
                      <a:schemeClr val="bg1"/>
                    </a:solidFill>
                    <a:latin typeface="Montserrat Medium" pitchFamily="2" charset="77"/>
                  </a:rPr>
                  <a:t>,</a:t>
                </a:r>
                <a:r>
                  <a:rPr lang="en-PH" sz="3600" b="1" dirty="0">
                    <a:solidFill>
                      <a:schemeClr val="bg1"/>
                    </a:solidFill>
                    <a:latin typeface="Montserrat Medium" pitchFamily="2" charset="77"/>
                  </a:rPr>
                  <a:t> </a:t>
                </a:r>
                <a:r>
                  <a:rPr lang="en-US" sz="3600" b="1" dirty="0">
                    <a:solidFill>
                      <a:schemeClr val="bg1"/>
                    </a:solidFill>
                    <a:latin typeface="Montserrat Medium" pitchFamily="2" charset="77"/>
                  </a:rPr>
                  <a:t>where a ≠ 1</a:t>
                </a:r>
                <a:endParaRPr lang="en-PH" sz="3600" b="1" dirty="0">
                  <a:solidFill>
                    <a:schemeClr val="bg1"/>
                  </a:solidFill>
                  <a:latin typeface="Montserrat Medium" pitchFamily="2" charset="77"/>
                </a:endParaRPr>
              </a:p>
              <a:p>
                <a:pPr algn="ctr"/>
                <a:endParaRPr lang="en-US" sz="3600" b="1" dirty="0">
                  <a:solidFill>
                    <a:schemeClr val="bg1"/>
                  </a:solidFill>
                  <a:latin typeface="Montserrat Medium" pitchFamily="2" charset="77"/>
                </a:endParaRPr>
              </a:p>
            </p:txBody>
          </p:sp>
        </mc:Choice>
        <mc:Fallback xmlns="">
          <p:sp>
            <p:nvSpPr>
              <p:cNvPr id="8" name="TextBox 7">
                <a:extLst>
                  <a:ext uri="{FF2B5EF4-FFF2-40B4-BE49-F238E27FC236}">
                    <a16:creationId xmlns:a16="http://schemas.microsoft.com/office/drawing/2014/main" id="{E164826F-9698-C044-8B09-B880D705E0C1}"/>
                  </a:ext>
                </a:extLst>
              </p:cNvPr>
              <p:cNvSpPr txBox="1">
                <a:spLocks noRot="1" noChangeAspect="1" noMove="1" noResize="1" noEditPoints="1" noAdjustHandles="1" noChangeArrowheads="1" noChangeShapeType="1" noTextEdit="1"/>
              </p:cNvSpPr>
              <p:nvPr/>
            </p:nvSpPr>
            <p:spPr>
              <a:xfrm>
                <a:off x="4364008" y="2926805"/>
                <a:ext cx="7359906" cy="1766894"/>
              </a:xfrm>
              <a:prstGeom prst="rect">
                <a:avLst/>
              </a:prstGeom>
              <a:blipFill>
                <a:blip r:embed="rId2"/>
                <a:stretch>
                  <a:fillRect l="-1207" t="-4255" r="-2586"/>
                </a:stretch>
              </a:blipFill>
            </p:spPr>
            <p:txBody>
              <a:bodyPr/>
              <a:lstStyle/>
              <a:p>
                <a:r>
                  <a:rPr lang="en-US">
                    <a:noFill/>
                  </a:rPr>
                  <a:t> </a:t>
                </a:r>
              </a:p>
            </p:txBody>
          </p:sp>
        </mc:Fallback>
      </mc:AlternateContent>
    </p:spTree>
    <p:extLst>
      <p:ext uri="{BB962C8B-B14F-4D97-AF65-F5344CB8AC3E}">
        <p14:creationId xmlns:p14="http://schemas.microsoft.com/office/powerpoint/2010/main" val="1154341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Factoring Quadratic Trinomials in the Form </a:t>
                </a:r>
                <a14:m>
                  <m:oMath xmlns:m="http://schemas.openxmlformats.org/officeDocument/2006/math">
                    <m:sSup>
                      <m:sSupPr>
                        <m:ctrlPr>
                          <a:rPr lang="en-PH" b="1" i="1">
                            <a:solidFill>
                              <a:schemeClr val="tx1"/>
                            </a:solidFill>
                            <a:latin typeface="Cambria Math" panose="02040503050406030204" pitchFamily="18" charset="0"/>
                          </a:rPr>
                        </m:ctrlPr>
                      </m:sSupPr>
                      <m:e>
                        <m:r>
                          <a:rPr lang="en-US" b="1">
                            <a:solidFill>
                              <a:schemeClr val="tx1"/>
                            </a:solidFill>
                            <a:latin typeface="Cambria Math" panose="02040503050406030204" pitchFamily="18" charset="0"/>
                          </a:rPr>
                          <m:t>𝐚𝐱</m:t>
                        </m:r>
                      </m:e>
                      <m:sup>
                        <m:r>
                          <a:rPr lang="en-US" b="1">
                            <a:solidFill>
                              <a:schemeClr val="tx1"/>
                            </a:solidFill>
                            <a:latin typeface="Cambria Math" panose="02040503050406030204" pitchFamily="18" charset="0"/>
                          </a:rPr>
                          <m:t>𝟐</m:t>
                        </m:r>
                      </m:sup>
                    </m:sSup>
                    <m:r>
                      <a:rPr lang="en-US" b="1">
                        <a:solidFill>
                          <a:schemeClr val="tx1"/>
                        </a:solidFill>
                        <a:latin typeface="Cambria Math" panose="02040503050406030204" pitchFamily="18" charset="0"/>
                      </a:rPr>
                      <m:t>+</m:t>
                    </m:r>
                    <m:r>
                      <a:rPr lang="en-US" b="1">
                        <a:solidFill>
                          <a:schemeClr val="tx1"/>
                        </a:solidFill>
                        <a:latin typeface="Cambria Math" panose="02040503050406030204" pitchFamily="18" charset="0"/>
                      </a:rPr>
                      <m:t>𝐛𝐱</m:t>
                    </m:r>
                    <m:r>
                      <a:rPr lang="en-US" b="1">
                        <a:solidFill>
                          <a:schemeClr val="tx1"/>
                        </a:solidFill>
                        <a:latin typeface="Cambria Math" panose="02040503050406030204" pitchFamily="18" charset="0"/>
                      </a:rPr>
                      <m:t>+</m:t>
                    </m:r>
                    <m:r>
                      <a:rPr lang="en-US" b="1">
                        <a:solidFill>
                          <a:schemeClr val="tx1"/>
                        </a:solidFill>
                        <a:latin typeface="Cambria Math" panose="02040503050406030204" pitchFamily="18" charset="0"/>
                      </a:rPr>
                      <m:t>𝐜</m:t>
                    </m:r>
                  </m:oMath>
                </a14:m>
                <a:r>
                  <a:rPr lang="en-US" b="1" dirty="0">
                    <a:solidFill>
                      <a:schemeClr val="tx1"/>
                    </a:solidFill>
                  </a:rPr>
                  <a:t>,</a:t>
                </a:r>
                <a:r>
                  <a:rPr lang="en-PH" b="1" dirty="0">
                    <a:solidFill>
                      <a:schemeClr val="tx1"/>
                    </a:solidFill>
                  </a:rPr>
                  <a:t> </a:t>
                </a:r>
                <a:r>
                  <a:rPr lang="en-US" b="1" dirty="0">
                    <a:solidFill>
                      <a:schemeClr val="tx1"/>
                    </a:solidFill>
                  </a:rPr>
                  <a:t>where a ≠ 1</a:t>
                </a:r>
                <a:endParaRPr lang="en-PH" b="1" dirty="0">
                  <a:solidFill>
                    <a:schemeClr val="tx1"/>
                  </a:solidFill>
                </a:endParaRPr>
              </a:p>
            </p:txBody>
          </p:sp>
        </mc:Choice>
        <mc:Fallback xmlns="">
          <p:sp>
            <p:nvSpPr>
              <p:cNvPr id="2" name="Title 1">
                <a:extLst>
                  <a:ext uri="{FF2B5EF4-FFF2-40B4-BE49-F238E27FC236}">
                    <a16:creationId xmlns:a16="http://schemas.microsoft.com/office/drawing/2014/main" id="{6C4D4578-C8FE-FE47-B785-17E2FE435239}"/>
                  </a:ext>
                </a:extLst>
              </p:cNvPr>
              <p:cNvSpPr>
                <a:spLocks noGrp="1" noRot="1" noChangeAspect="1" noMove="1" noResize="1" noEditPoints="1" noAdjustHandles="1" noChangeArrowheads="1" noChangeShapeType="1" noTextEdit="1"/>
              </p:cNvSpPr>
              <p:nvPr>
                <p:ph type="title"/>
              </p:nvPr>
            </p:nvSpPr>
            <p:spPr>
              <a:blipFill>
                <a:blip r:embed="rId3"/>
                <a:stretch>
                  <a:fillRect l="-1689" t="-952" b="-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Content Placeholder 29">
                <a:extLst>
                  <a:ext uri="{FF2B5EF4-FFF2-40B4-BE49-F238E27FC236}">
                    <a16:creationId xmlns:a16="http://schemas.microsoft.com/office/drawing/2014/main" id="{58372084-2139-E547-ABE7-FB4FBD444152}"/>
                  </a:ext>
                </a:extLst>
              </p:cNvPr>
              <p:cNvSpPr>
                <a:spLocks noGrp="1"/>
              </p:cNvSpPr>
              <p:nvPr>
                <p:ph idx="1"/>
              </p:nvPr>
            </p:nvSpPr>
            <p:spPr>
              <a:xfrm>
                <a:off x="838200" y="1825625"/>
                <a:ext cx="6586728" cy="4351338"/>
              </a:xfrm>
            </p:spPr>
            <p:txBody>
              <a:bodyPr>
                <a:normAutofit/>
              </a:bodyPr>
              <a:lstStyle/>
              <a:p>
                <a:pPr marL="0" indent="0" algn="just">
                  <a:buNone/>
                </a:pPr>
                <a:r>
                  <a:rPr lang="en-US" dirty="0"/>
                  <a:t>Factor each trinomial completely.</a:t>
                </a:r>
              </a:p>
              <a:p>
                <a:pPr marL="0" indent="0" algn="just">
                  <a:buNone/>
                </a:pPr>
                <a:r>
                  <a:rPr lang="en-US" dirty="0"/>
                  <a:t>   b.</a:t>
                </a:r>
                <a14:m>
                  <m:oMath xmlns:m="http://schemas.openxmlformats.org/officeDocument/2006/math">
                    <m:sSup>
                      <m:sSupPr>
                        <m:ctrlPr>
                          <a:rPr lang="en-PH" i="1">
                            <a:latin typeface="Cambria Math" panose="02040503050406030204" pitchFamily="18" charset="0"/>
                          </a:rPr>
                        </m:ctrlPr>
                      </m:sSupPr>
                      <m:e>
                        <m:r>
                          <a:rPr lang="en-US" b="0" i="1" smtClean="0">
                            <a:latin typeface="Cambria Math" panose="02040503050406030204" pitchFamily="18" charset="0"/>
                          </a:rPr>
                          <m:t>   </m:t>
                        </m:r>
                        <m:r>
                          <a:rPr lang="en-US">
                            <a:latin typeface="Cambria Math" panose="02040503050406030204" pitchFamily="18" charset="0"/>
                          </a:rPr>
                          <m:t>8</m:t>
                        </m:r>
                        <m:r>
                          <m:rPr>
                            <m:sty m:val="p"/>
                          </m:rPr>
                          <a:rPr lang="en-US">
                            <a:latin typeface="Cambria Math" panose="02040503050406030204" pitchFamily="18" charset="0"/>
                          </a:rPr>
                          <m:t>x</m:t>
                        </m:r>
                      </m:e>
                      <m:sup>
                        <m:r>
                          <a:rPr lang="en-US">
                            <a:latin typeface="Cambria Math" panose="02040503050406030204" pitchFamily="18" charset="0"/>
                          </a:rPr>
                          <m:t>2</m:t>
                        </m:r>
                      </m:sup>
                    </m:sSup>
                  </m:oMath>
                </a14:m>
                <a:r>
                  <a:rPr lang="en-PH" dirty="0">
                    <a:latin typeface="Cambria Math" panose="02040503050406030204" pitchFamily="18" charset="0"/>
                  </a:rPr>
                  <a:t> + 17x + 2</a:t>
                </a:r>
                <a:r>
                  <a:rPr lang="en-PH" dirty="0"/>
                  <a:t>	</a:t>
                </a:r>
              </a:p>
              <a:p>
                <a:pPr marL="0" indent="0" algn="just">
                  <a:buNone/>
                </a:pPr>
                <a:r>
                  <a:rPr lang="en-PH" dirty="0"/>
                  <a:t>The terms of the trinomial do not have a common factor. Hence, the terms of each binomial factor will not have a common factor. Because the constant term, c, and the coefficient of the middle term are both positive, the binomial factors will both have positive signs.</a:t>
                </a:r>
              </a:p>
              <a:p>
                <a:pPr marL="0" indent="0" algn="just">
                  <a:buNone/>
                </a:pPr>
                <a:r>
                  <a:rPr lang="en-PH" dirty="0"/>
                  <a:t>Find the factors of a, 8 and c, 2.</a:t>
                </a:r>
              </a:p>
              <a:p>
                <a:pPr marL="0" indent="0" algn="just">
                  <a:buNone/>
                </a:pPr>
                <a:endParaRPr lang="en-PH" dirty="0"/>
              </a:p>
            </p:txBody>
          </p:sp>
        </mc:Choice>
        <mc:Fallback xmlns="">
          <p:sp>
            <p:nvSpPr>
              <p:cNvPr id="30" name="Content Placeholder 29">
                <a:extLst>
                  <a:ext uri="{FF2B5EF4-FFF2-40B4-BE49-F238E27FC236}">
                    <a16:creationId xmlns:a16="http://schemas.microsoft.com/office/drawing/2014/main" id="{58372084-2139-E547-ABE7-FB4FBD444152}"/>
                  </a:ext>
                </a:extLst>
              </p:cNvPr>
              <p:cNvSpPr>
                <a:spLocks noGrp="1" noRot="1" noChangeAspect="1" noMove="1" noResize="1" noEditPoints="1" noAdjustHandles="1" noChangeArrowheads="1" noChangeShapeType="1" noTextEdit="1"/>
              </p:cNvSpPr>
              <p:nvPr>
                <p:ph idx="1"/>
              </p:nvPr>
            </p:nvSpPr>
            <p:spPr>
              <a:xfrm>
                <a:off x="838200" y="1825625"/>
                <a:ext cx="6586728" cy="4351338"/>
              </a:xfrm>
              <a:blipFill>
                <a:blip r:embed="rId4"/>
                <a:stretch>
                  <a:fillRect l="-1731" t="-2632" r="-1731" b="-29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A5C524C7-7E5C-C447-850E-ABE892928364}"/>
                  </a:ext>
                </a:extLst>
              </p:cNvPr>
              <p:cNvGraphicFramePr>
                <a:graphicFrameLocks noGrp="1"/>
              </p:cNvGraphicFramePr>
              <p:nvPr>
                <p:extLst>
                  <p:ext uri="{D42A27DB-BD31-4B8C-83A1-F6EECF244321}">
                    <p14:modId xmlns:p14="http://schemas.microsoft.com/office/powerpoint/2010/main" val="730851841"/>
                  </p:ext>
                </p:extLst>
              </p:nvPr>
            </p:nvGraphicFramePr>
            <p:xfrm>
              <a:off x="7918704" y="3623850"/>
              <a:ext cx="3785616" cy="1010920"/>
            </p:xfrm>
            <a:graphic>
              <a:graphicData uri="http://schemas.openxmlformats.org/drawingml/2006/table">
                <a:tbl>
                  <a:tblPr firstRow="1" bandRow="1">
                    <a:tableStyleId>{5C22544A-7EE6-4342-B048-85BDC9FD1C3A}</a:tableStyleId>
                  </a:tblPr>
                  <a:tblGrid>
                    <a:gridCol w="1892808">
                      <a:extLst>
                        <a:ext uri="{9D8B030D-6E8A-4147-A177-3AD203B41FA5}">
                          <a16:colId xmlns:a16="http://schemas.microsoft.com/office/drawing/2014/main" val="308959446"/>
                        </a:ext>
                      </a:extLst>
                    </a:gridCol>
                    <a:gridCol w="1892808">
                      <a:extLst>
                        <a:ext uri="{9D8B030D-6E8A-4147-A177-3AD203B41FA5}">
                          <a16:colId xmlns:a16="http://schemas.microsoft.com/office/drawing/2014/main" val="2935024006"/>
                        </a:ext>
                      </a:extLst>
                    </a:gridCol>
                  </a:tblGrid>
                  <a:tr h="370840">
                    <a:tc>
                      <a:txBody>
                        <a:bodyPr/>
                        <a:lstStyle/>
                        <a:p>
                          <a:pPr algn="ctr"/>
                          <a:r>
                            <a:rPr lang="en-US" dirty="0">
                              <a:solidFill>
                                <a:schemeClr val="tx1"/>
                              </a:solidFill>
                            </a:rPr>
                            <a:t>Factors of 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Factors of </a:t>
                          </a:r>
                          <a14:m>
                            <m:oMath xmlns:m="http://schemas.openxmlformats.org/officeDocument/2006/math">
                              <m:r>
                                <a:rPr lang="en-US" b="1" i="1" smtClean="0">
                                  <a:solidFill>
                                    <a:schemeClr val="tx1"/>
                                  </a:solidFill>
                                  <a:latin typeface="Cambria Math" panose="02040503050406030204" pitchFamily="18" charset="0"/>
                                </a:rPr>
                                <m:t>𝟐</m:t>
                              </m:r>
                            </m:oMath>
                          </a14:m>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7802468"/>
                      </a:ext>
                    </a:extLst>
                  </a:tr>
                  <a:tr h="370840">
                    <a:tc>
                      <a:txBody>
                        <a:bodyPr/>
                        <a:lstStyle/>
                        <a:p>
                          <a:pPr algn="ctr"/>
                          <a:r>
                            <a:rPr lang="en-US" dirty="0">
                              <a:solidFill>
                                <a:schemeClr val="tx1"/>
                              </a:solidFill>
                            </a:rPr>
                            <a:t>1, 8</a:t>
                          </a:r>
                        </a:p>
                        <a:p>
                          <a:pPr algn="ctr"/>
                          <a:r>
                            <a:rPr lang="en-US" dirty="0">
                              <a:solidFill>
                                <a:schemeClr val="tx1"/>
                              </a:solidFill>
                            </a:rPr>
                            <a:t>2, 4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1, 2</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0219731"/>
                      </a:ext>
                    </a:extLst>
                  </a:tr>
                </a:tbl>
              </a:graphicData>
            </a:graphic>
          </p:graphicFrame>
        </mc:Choice>
        <mc:Fallback xmlns="">
          <p:graphicFrame>
            <p:nvGraphicFramePr>
              <p:cNvPr id="3" name="Table 2">
                <a:extLst>
                  <a:ext uri="{FF2B5EF4-FFF2-40B4-BE49-F238E27FC236}">
                    <a16:creationId xmlns:a16="http://schemas.microsoft.com/office/drawing/2014/main" id="{A5C524C7-7E5C-C447-850E-ABE892928364}"/>
                  </a:ext>
                </a:extLst>
              </p:cNvPr>
              <p:cNvGraphicFramePr>
                <a:graphicFrameLocks noGrp="1"/>
              </p:cNvGraphicFramePr>
              <p:nvPr>
                <p:extLst>
                  <p:ext uri="{D42A27DB-BD31-4B8C-83A1-F6EECF244321}">
                    <p14:modId xmlns:p14="http://schemas.microsoft.com/office/powerpoint/2010/main" val="730851841"/>
                  </p:ext>
                </p:extLst>
              </p:nvPr>
            </p:nvGraphicFramePr>
            <p:xfrm>
              <a:off x="7918704" y="3623850"/>
              <a:ext cx="3785616" cy="1010920"/>
            </p:xfrm>
            <a:graphic>
              <a:graphicData uri="http://schemas.openxmlformats.org/drawingml/2006/table">
                <a:tbl>
                  <a:tblPr firstRow="1" bandRow="1">
                    <a:tableStyleId>{5C22544A-7EE6-4342-B048-85BDC9FD1C3A}</a:tableStyleId>
                  </a:tblPr>
                  <a:tblGrid>
                    <a:gridCol w="1892808">
                      <a:extLst>
                        <a:ext uri="{9D8B030D-6E8A-4147-A177-3AD203B41FA5}">
                          <a16:colId xmlns:a16="http://schemas.microsoft.com/office/drawing/2014/main" val="308959446"/>
                        </a:ext>
                      </a:extLst>
                    </a:gridCol>
                    <a:gridCol w="1892808">
                      <a:extLst>
                        <a:ext uri="{9D8B030D-6E8A-4147-A177-3AD203B41FA5}">
                          <a16:colId xmlns:a16="http://schemas.microsoft.com/office/drawing/2014/main" val="2935024006"/>
                        </a:ext>
                      </a:extLst>
                    </a:gridCol>
                  </a:tblGrid>
                  <a:tr h="370840">
                    <a:tc>
                      <a:txBody>
                        <a:bodyPr/>
                        <a:lstStyle/>
                        <a:p>
                          <a:pPr algn="ctr"/>
                          <a:r>
                            <a:rPr lang="en-US" dirty="0">
                              <a:solidFill>
                                <a:schemeClr val="tx1"/>
                              </a:solidFill>
                            </a:rPr>
                            <a:t>Factors of 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01342" t="-6897" r="-671" b="-200000"/>
                          </a:stretch>
                        </a:blipFill>
                      </a:tcPr>
                    </a:tc>
                    <a:extLst>
                      <a:ext uri="{0D108BD9-81ED-4DB2-BD59-A6C34878D82A}">
                        <a16:rowId xmlns:a16="http://schemas.microsoft.com/office/drawing/2014/main" val="3907802468"/>
                      </a:ext>
                    </a:extLst>
                  </a:tr>
                  <a:tr h="640080">
                    <a:tc>
                      <a:txBody>
                        <a:bodyPr/>
                        <a:lstStyle/>
                        <a:p>
                          <a:pPr algn="ctr"/>
                          <a:r>
                            <a:rPr lang="en-US" dirty="0">
                              <a:solidFill>
                                <a:schemeClr val="tx1"/>
                              </a:solidFill>
                            </a:rPr>
                            <a:t>1, 8</a:t>
                          </a:r>
                        </a:p>
                        <a:p>
                          <a:pPr algn="ctr"/>
                          <a:r>
                            <a:rPr lang="en-US" dirty="0">
                              <a:solidFill>
                                <a:schemeClr val="tx1"/>
                              </a:solidFill>
                            </a:rPr>
                            <a:t>2, 4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1, 2</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0219731"/>
                      </a:ext>
                    </a:extLst>
                  </a:tr>
                </a:tbl>
              </a:graphicData>
            </a:graphic>
          </p:graphicFrame>
        </mc:Fallback>
      </mc:AlternateContent>
    </p:spTree>
    <p:extLst>
      <p:ext uri="{BB962C8B-B14F-4D97-AF65-F5344CB8AC3E}">
        <p14:creationId xmlns:p14="http://schemas.microsoft.com/office/powerpoint/2010/main" val="2771565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Factoring Quadratic Trinomials in the Form </a:t>
                </a:r>
                <a14:m>
                  <m:oMath xmlns:m="http://schemas.openxmlformats.org/officeDocument/2006/math">
                    <m:sSup>
                      <m:sSupPr>
                        <m:ctrlPr>
                          <a:rPr lang="en-PH" b="1" i="1">
                            <a:solidFill>
                              <a:schemeClr val="tx1"/>
                            </a:solidFill>
                            <a:latin typeface="Cambria Math" panose="02040503050406030204" pitchFamily="18" charset="0"/>
                          </a:rPr>
                        </m:ctrlPr>
                      </m:sSupPr>
                      <m:e>
                        <m:r>
                          <a:rPr lang="en-US" b="1">
                            <a:solidFill>
                              <a:schemeClr val="tx1"/>
                            </a:solidFill>
                            <a:latin typeface="Cambria Math" panose="02040503050406030204" pitchFamily="18" charset="0"/>
                          </a:rPr>
                          <m:t>𝐚𝐱</m:t>
                        </m:r>
                      </m:e>
                      <m:sup>
                        <m:r>
                          <a:rPr lang="en-US" b="1">
                            <a:solidFill>
                              <a:schemeClr val="tx1"/>
                            </a:solidFill>
                            <a:latin typeface="Cambria Math" panose="02040503050406030204" pitchFamily="18" charset="0"/>
                          </a:rPr>
                          <m:t>𝟐</m:t>
                        </m:r>
                      </m:sup>
                    </m:sSup>
                    <m:r>
                      <a:rPr lang="en-US" b="1">
                        <a:solidFill>
                          <a:schemeClr val="tx1"/>
                        </a:solidFill>
                        <a:latin typeface="Cambria Math" panose="02040503050406030204" pitchFamily="18" charset="0"/>
                      </a:rPr>
                      <m:t>+</m:t>
                    </m:r>
                    <m:r>
                      <a:rPr lang="en-US" b="1">
                        <a:solidFill>
                          <a:schemeClr val="tx1"/>
                        </a:solidFill>
                        <a:latin typeface="Cambria Math" panose="02040503050406030204" pitchFamily="18" charset="0"/>
                      </a:rPr>
                      <m:t>𝐛𝐱</m:t>
                    </m:r>
                    <m:r>
                      <a:rPr lang="en-US" b="1">
                        <a:solidFill>
                          <a:schemeClr val="tx1"/>
                        </a:solidFill>
                        <a:latin typeface="Cambria Math" panose="02040503050406030204" pitchFamily="18" charset="0"/>
                      </a:rPr>
                      <m:t>+</m:t>
                    </m:r>
                    <m:r>
                      <a:rPr lang="en-US" b="1">
                        <a:solidFill>
                          <a:schemeClr val="tx1"/>
                        </a:solidFill>
                        <a:latin typeface="Cambria Math" panose="02040503050406030204" pitchFamily="18" charset="0"/>
                      </a:rPr>
                      <m:t>𝐜</m:t>
                    </m:r>
                  </m:oMath>
                </a14:m>
                <a:r>
                  <a:rPr lang="en-US" b="1" dirty="0">
                    <a:solidFill>
                      <a:schemeClr val="tx1"/>
                    </a:solidFill>
                  </a:rPr>
                  <a:t>,</a:t>
                </a:r>
                <a:r>
                  <a:rPr lang="en-PH" b="1" dirty="0">
                    <a:solidFill>
                      <a:schemeClr val="tx1"/>
                    </a:solidFill>
                  </a:rPr>
                  <a:t> </a:t>
                </a:r>
                <a:r>
                  <a:rPr lang="en-US" b="1" dirty="0">
                    <a:solidFill>
                      <a:schemeClr val="tx1"/>
                    </a:solidFill>
                  </a:rPr>
                  <a:t>where a ≠ 1</a:t>
                </a:r>
                <a:endParaRPr lang="en-PH" b="1" dirty="0">
                  <a:solidFill>
                    <a:schemeClr val="tx1"/>
                  </a:solidFill>
                </a:endParaRPr>
              </a:p>
            </p:txBody>
          </p:sp>
        </mc:Choice>
        <mc:Fallback xmlns="">
          <p:sp>
            <p:nvSpPr>
              <p:cNvPr id="2" name="Title 1">
                <a:extLst>
                  <a:ext uri="{FF2B5EF4-FFF2-40B4-BE49-F238E27FC236}">
                    <a16:creationId xmlns:a16="http://schemas.microsoft.com/office/drawing/2014/main" id="{6C4D4578-C8FE-FE47-B785-17E2FE435239}"/>
                  </a:ext>
                </a:extLst>
              </p:cNvPr>
              <p:cNvSpPr>
                <a:spLocks noGrp="1" noRot="1" noChangeAspect="1" noMove="1" noResize="1" noEditPoints="1" noAdjustHandles="1" noChangeArrowheads="1" noChangeShapeType="1" noTextEdit="1"/>
              </p:cNvSpPr>
              <p:nvPr>
                <p:ph type="title"/>
              </p:nvPr>
            </p:nvSpPr>
            <p:spPr>
              <a:blipFill>
                <a:blip r:embed="rId3"/>
                <a:stretch>
                  <a:fillRect l="-1689" t="-952" b="-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Content Placeholder 29">
                <a:extLst>
                  <a:ext uri="{FF2B5EF4-FFF2-40B4-BE49-F238E27FC236}">
                    <a16:creationId xmlns:a16="http://schemas.microsoft.com/office/drawing/2014/main" id="{58372084-2139-E547-ABE7-FB4FBD444152}"/>
                  </a:ext>
                </a:extLst>
              </p:cNvPr>
              <p:cNvSpPr>
                <a:spLocks noGrp="1"/>
              </p:cNvSpPr>
              <p:nvPr>
                <p:ph idx="1"/>
              </p:nvPr>
            </p:nvSpPr>
            <p:spPr>
              <a:xfrm>
                <a:off x="838200" y="1825625"/>
                <a:ext cx="10975848" cy="4667250"/>
              </a:xfrm>
            </p:spPr>
            <p:txBody>
              <a:bodyPr>
                <a:normAutofit/>
              </a:bodyPr>
              <a:lstStyle/>
              <a:p>
                <a:pPr marL="0" indent="0" algn="just">
                  <a:buNone/>
                </a:pPr>
                <a:r>
                  <a:rPr lang="en-US" dirty="0"/>
                  <a:t>Factor each trinomial completely.</a:t>
                </a:r>
              </a:p>
              <a:p>
                <a:pPr marL="0" indent="0" algn="just">
                  <a:buNone/>
                </a:pPr>
                <a:r>
                  <a:rPr lang="en-US" dirty="0"/>
                  <a:t>   b.   </a:t>
                </a:r>
                <a14:m>
                  <m:oMath xmlns:m="http://schemas.openxmlformats.org/officeDocument/2006/math">
                    <m:sSup>
                      <m:sSupPr>
                        <m:ctrlPr>
                          <a:rPr lang="en-PH" i="1">
                            <a:latin typeface="Cambria Math" panose="02040503050406030204" pitchFamily="18" charset="0"/>
                          </a:rPr>
                        </m:ctrlPr>
                      </m:sSupPr>
                      <m:e>
                        <m:r>
                          <a:rPr lang="en-US">
                            <a:latin typeface="Cambria Math" panose="02040503050406030204" pitchFamily="18" charset="0"/>
                          </a:rPr>
                          <m:t>8</m:t>
                        </m:r>
                        <m:r>
                          <m:rPr>
                            <m:sty m:val="p"/>
                          </m:rPr>
                          <a:rPr lang="en-US">
                            <a:latin typeface="Cambria Math" panose="02040503050406030204" pitchFamily="18" charset="0"/>
                          </a:rPr>
                          <m:t>x</m:t>
                        </m:r>
                      </m:e>
                      <m:sup>
                        <m:r>
                          <a:rPr lang="en-US">
                            <a:latin typeface="Cambria Math" panose="02040503050406030204" pitchFamily="18" charset="0"/>
                          </a:rPr>
                          <m:t>2</m:t>
                        </m:r>
                      </m:sup>
                    </m:sSup>
                  </m:oMath>
                </a14:m>
                <a:r>
                  <a:rPr lang="en-PH" dirty="0">
                    <a:latin typeface="Cambria Math" panose="02040503050406030204" pitchFamily="18" charset="0"/>
                  </a:rPr>
                  <a:t> + 17x + 2</a:t>
                </a:r>
                <a:r>
                  <a:rPr lang="en-PH" dirty="0"/>
                  <a:t>	</a:t>
                </a:r>
              </a:p>
              <a:p>
                <a:pPr marL="0" indent="0" algn="just">
                  <a:buNone/>
                </a:pPr>
                <a:r>
                  <a:rPr lang="en-PH" dirty="0"/>
                  <a:t>	 Write the trial factors and use the outer and inner products of FOIL to check for the factors that will satisfy the middle term.</a:t>
                </a:r>
              </a:p>
              <a:p>
                <a:pPr marL="0" indent="0" algn="just">
                  <a:buNone/>
                </a:pPr>
                <a:endParaRPr lang="en-PH" dirty="0"/>
              </a:p>
              <a:p>
                <a:pPr marL="0" indent="0" algn="just">
                  <a:buNone/>
                </a:pPr>
                <a:endParaRPr lang="en-PH" dirty="0"/>
              </a:p>
              <a:p>
                <a:pPr marL="0" indent="0" algn="just">
                  <a:buNone/>
                </a:pPr>
                <a:endParaRPr lang="en-PH" dirty="0"/>
              </a:p>
              <a:p>
                <a:pPr marL="0" indent="0" algn="just">
                  <a:buNone/>
                </a:pPr>
                <a:r>
                  <a:rPr lang="en-PH" dirty="0"/>
                  <a:t>Thus, </a:t>
                </a:r>
                <a14:m>
                  <m:oMath xmlns:m="http://schemas.openxmlformats.org/officeDocument/2006/math">
                    <m:sSup>
                      <m:sSupPr>
                        <m:ctrlPr>
                          <a:rPr lang="en-PH" i="1">
                            <a:latin typeface="Cambria Math" panose="02040503050406030204" pitchFamily="18" charset="0"/>
                          </a:rPr>
                        </m:ctrlPr>
                      </m:sSupPr>
                      <m:e>
                        <m:r>
                          <a:rPr lang="en-US" i="0">
                            <a:latin typeface="Cambria Math" panose="02040503050406030204" pitchFamily="18" charset="0"/>
                          </a:rPr>
                          <m:t>8</m:t>
                        </m:r>
                        <m:r>
                          <m:rPr>
                            <m:sty m:val="p"/>
                          </m:rPr>
                          <a:rPr lang="en-US" i="0">
                            <a:latin typeface="Cambria Math" panose="02040503050406030204" pitchFamily="18" charset="0"/>
                          </a:rPr>
                          <m:t>x</m:t>
                        </m:r>
                      </m:e>
                      <m:sup>
                        <m:r>
                          <a:rPr lang="en-US" i="0">
                            <a:latin typeface="Cambria Math" panose="02040503050406030204" pitchFamily="18" charset="0"/>
                          </a:rPr>
                          <m:t>2</m:t>
                        </m:r>
                      </m:sup>
                    </m:sSup>
                  </m:oMath>
                </a14:m>
                <a:r>
                  <a:rPr lang="en-PH" dirty="0">
                    <a:latin typeface="Cambria Math" panose="02040503050406030204" pitchFamily="18" charset="0"/>
                  </a:rPr>
                  <a:t> + 17x + 2 = (8x + 1)(x + 2).</a:t>
                </a:r>
              </a:p>
              <a:p>
                <a:pPr marL="0" indent="0" algn="just">
                  <a:buNone/>
                </a:pPr>
                <a:endParaRPr lang="en-PH" dirty="0"/>
              </a:p>
              <a:p>
                <a:pPr marL="0" indent="0" algn="just">
                  <a:buNone/>
                </a:pPr>
                <a:endParaRPr lang="en-PH" dirty="0"/>
              </a:p>
            </p:txBody>
          </p:sp>
        </mc:Choice>
        <mc:Fallback xmlns="">
          <p:sp>
            <p:nvSpPr>
              <p:cNvPr id="30" name="Content Placeholder 29">
                <a:extLst>
                  <a:ext uri="{FF2B5EF4-FFF2-40B4-BE49-F238E27FC236}">
                    <a16:creationId xmlns:a16="http://schemas.microsoft.com/office/drawing/2014/main" id="{58372084-2139-E547-ABE7-FB4FBD444152}"/>
                  </a:ext>
                </a:extLst>
              </p:cNvPr>
              <p:cNvSpPr>
                <a:spLocks noGrp="1" noRot="1" noChangeAspect="1" noMove="1" noResize="1" noEditPoints="1" noAdjustHandles="1" noChangeArrowheads="1" noChangeShapeType="1" noTextEdit="1"/>
              </p:cNvSpPr>
              <p:nvPr>
                <p:ph idx="1"/>
              </p:nvPr>
            </p:nvSpPr>
            <p:spPr>
              <a:xfrm>
                <a:off x="838200" y="1825625"/>
                <a:ext cx="10975848" cy="4667250"/>
              </a:xfrm>
              <a:blipFill>
                <a:blip r:embed="rId4"/>
                <a:stretch>
                  <a:fillRect l="-1040" t="-2452" r="-1156"/>
                </a:stretch>
              </a:blipFill>
            </p:spPr>
            <p:txBody>
              <a:bodyPr/>
              <a:lstStyle/>
              <a:p>
                <a:r>
                  <a:rPr lang="en-US">
                    <a:noFill/>
                  </a:rPr>
                  <a:t> </a:t>
                </a:r>
              </a:p>
            </p:txBody>
          </p:sp>
        </mc:Fallback>
      </mc:AlternateContent>
      <p:graphicFrame>
        <p:nvGraphicFramePr>
          <p:cNvPr id="3" name="Table 2">
            <a:extLst>
              <a:ext uri="{FF2B5EF4-FFF2-40B4-BE49-F238E27FC236}">
                <a16:creationId xmlns:a16="http://schemas.microsoft.com/office/drawing/2014/main" id="{A5C524C7-7E5C-C447-850E-ABE892928364}"/>
              </a:ext>
            </a:extLst>
          </p:cNvPr>
          <p:cNvGraphicFramePr>
            <a:graphicFrameLocks noGrp="1"/>
          </p:cNvGraphicFramePr>
          <p:nvPr>
            <p:extLst>
              <p:ext uri="{D42A27DB-BD31-4B8C-83A1-F6EECF244321}">
                <p14:modId xmlns:p14="http://schemas.microsoft.com/office/powerpoint/2010/main" val="2540581339"/>
              </p:ext>
            </p:extLst>
          </p:nvPr>
        </p:nvGraphicFramePr>
        <p:xfrm>
          <a:off x="4203192" y="3763550"/>
          <a:ext cx="3785616" cy="1402080"/>
        </p:xfrm>
        <a:graphic>
          <a:graphicData uri="http://schemas.openxmlformats.org/drawingml/2006/table">
            <a:tbl>
              <a:tblPr firstRow="1" bandRow="1">
                <a:tableStyleId>{5C22544A-7EE6-4342-B048-85BDC9FD1C3A}</a:tableStyleId>
              </a:tblPr>
              <a:tblGrid>
                <a:gridCol w="1892808">
                  <a:extLst>
                    <a:ext uri="{9D8B030D-6E8A-4147-A177-3AD203B41FA5}">
                      <a16:colId xmlns:a16="http://schemas.microsoft.com/office/drawing/2014/main" val="308959446"/>
                    </a:ext>
                  </a:extLst>
                </a:gridCol>
                <a:gridCol w="1892808">
                  <a:extLst>
                    <a:ext uri="{9D8B030D-6E8A-4147-A177-3AD203B41FA5}">
                      <a16:colId xmlns:a16="http://schemas.microsoft.com/office/drawing/2014/main" val="2935024006"/>
                    </a:ext>
                  </a:extLst>
                </a:gridCol>
              </a:tblGrid>
              <a:tr h="370840">
                <a:tc>
                  <a:txBody>
                    <a:bodyPr/>
                    <a:lstStyle/>
                    <a:p>
                      <a:pPr algn="ctr"/>
                      <a:r>
                        <a:rPr lang="en-US" sz="2000" dirty="0">
                          <a:solidFill>
                            <a:schemeClr val="tx1"/>
                          </a:solidFill>
                        </a:rPr>
                        <a:t>Trial Factors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a:solidFill>
                            <a:schemeClr val="tx1"/>
                          </a:solidFill>
                        </a:rPr>
                        <a:t>Middle Term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7802468"/>
                  </a:ext>
                </a:extLst>
              </a:tr>
              <a:tr h="0">
                <a:tc>
                  <a:txBody>
                    <a:bodyPr/>
                    <a:lstStyle/>
                    <a:p>
                      <a:pPr algn="ctr"/>
                      <a:r>
                        <a:rPr lang="en-PH" sz="2000" kern="1200" dirty="0">
                          <a:solidFill>
                            <a:schemeClr val="dk1"/>
                          </a:solidFill>
                          <a:effectLst/>
                          <a:latin typeface="+mn-lt"/>
                          <a:ea typeface="+mn-ea"/>
                          <a:cs typeface="+mn-cs"/>
                        </a:rPr>
                        <a:t>(x + 1)(8x + 2)</a:t>
                      </a:r>
                    </a:p>
                    <a:p>
                      <a:pPr algn="ctr"/>
                      <a:r>
                        <a:rPr lang="en-PH" sz="2000" kern="1200" dirty="0">
                          <a:solidFill>
                            <a:schemeClr val="dk1"/>
                          </a:solidFill>
                          <a:effectLst/>
                          <a:latin typeface="+mn-lt"/>
                          <a:ea typeface="+mn-ea"/>
                          <a:cs typeface="+mn-cs"/>
                        </a:rPr>
                        <a:t>(2x + 1)(4x + 2)</a:t>
                      </a:r>
                    </a:p>
                    <a:p>
                      <a:pPr marL="0" marR="0" lvl="0" indent="0" algn="ctr" defTabSz="914400" rtl="0" eaLnBrk="1" fontAlgn="auto" latinLnBrk="0" hangingPunct="1">
                        <a:lnSpc>
                          <a:spcPct val="100000"/>
                        </a:lnSpc>
                        <a:spcBef>
                          <a:spcPts val="0"/>
                        </a:spcBef>
                        <a:spcAft>
                          <a:spcPts val="0"/>
                        </a:spcAft>
                        <a:buClrTx/>
                        <a:buSzTx/>
                        <a:buFontTx/>
                        <a:buNone/>
                        <a:tabLst/>
                        <a:defRPr/>
                      </a:pPr>
                      <a:r>
                        <a:rPr lang="en-PH" sz="2000" kern="1200" dirty="0">
                          <a:solidFill>
                            <a:schemeClr val="dk1"/>
                          </a:solidFill>
                          <a:effectLst/>
                          <a:latin typeface="+mn-lt"/>
                          <a:ea typeface="+mn-ea"/>
                          <a:cs typeface="+mn-cs"/>
                        </a:rPr>
                        <a:t>(8x + 1)(x + 2)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PH" sz="2000" kern="1200" dirty="0">
                          <a:solidFill>
                            <a:schemeClr val="dk1"/>
                          </a:solidFill>
                          <a:effectLst/>
                          <a:latin typeface="+mn-lt"/>
                          <a:ea typeface="+mn-ea"/>
                          <a:cs typeface="+mn-cs"/>
                        </a:rPr>
                        <a:t>2x + 8x = 10x</a:t>
                      </a:r>
                    </a:p>
                    <a:p>
                      <a:pPr marL="0" marR="0" lvl="0" indent="0" algn="ctr" defTabSz="914400" rtl="0" eaLnBrk="1" fontAlgn="auto" latinLnBrk="0" hangingPunct="1">
                        <a:lnSpc>
                          <a:spcPct val="100000"/>
                        </a:lnSpc>
                        <a:spcBef>
                          <a:spcPts val="0"/>
                        </a:spcBef>
                        <a:spcAft>
                          <a:spcPts val="0"/>
                        </a:spcAft>
                        <a:buClrTx/>
                        <a:buSzTx/>
                        <a:buFontTx/>
                        <a:buNone/>
                        <a:tabLst/>
                        <a:defRPr/>
                      </a:pPr>
                      <a:r>
                        <a:rPr lang="en-PH" sz="2000" kern="1200" dirty="0">
                          <a:solidFill>
                            <a:schemeClr val="dk1"/>
                          </a:solidFill>
                          <a:effectLst/>
                          <a:latin typeface="+mn-lt"/>
                          <a:ea typeface="+mn-ea"/>
                          <a:cs typeface="+mn-cs"/>
                        </a:rPr>
                        <a:t>4x + 4x = 8x</a:t>
                      </a:r>
                    </a:p>
                    <a:p>
                      <a:pPr marL="0" marR="0" lvl="0" indent="0" algn="ctr" defTabSz="914400" rtl="0" eaLnBrk="1" fontAlgn="auto" latinLnBrk="0" hangingPunct="1">
                        <a:lnSpc>
                          <a:spcPct val="100000"/>
                        </a:lnSpc>
                        <a:spcBef>
                          <a:spcPts val="0"/>
                        </a:spcBef>
                        <a:spcAft>
                          <a:spcPts val="0"/>
                        </a:spcAft>
                        <a:buClrTx/>
                        <a:buSzTx/>
                        <a:buFontTx/>
                        <a:buNone/>
                        <a:tabLst/>
                        <a:defRPr/>
                      </a:pPr>
                      <a:r>
                        <a:rPr lang="en-PH" sz="2000" kern="1200" dirty="0">
                          <a:solidFill>
                            <a:schemeClr val="dk1"/>
                          </a:solidFill>
                          <a:effectLst/>
                          <a:latin typeface="+mn-lt"/>
                          <a:ea typeface="+mn-ea"/>
                          <a:cs typeface="+mn-cs"/>
                        </a:rPr>
                        <a:t>16x + x = 17x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0219731"/>
                  </a:ext>
                </a:extLst>
              </a:tr>
            </a:tbl>
          </a:graphicData>
        </a:graphic>
      </p:graphicFrame>
    </p:spTree>
    <p:extLst>
      <p:ext uri="{BB962C8B-B14F-4D97-AF65-F5344CB8AC3E}">
        <p14:creationId xmlns:p14="http://schemas.microsoft.com/office/powerpoint/2010/main" val="1314997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Factoring Quadratic Trinomials in the Form </a:t>
                </a:r>
                <a14:m>
                  <m:oMath xmlns:m="http://schemas.openxmlformats.org/officeDocument/2006/math">
                    <m:sSup>
                      <m:sSupPr>
                        <m:ctrlPr>
                          <a:rPr lang="en-PH" b="1" i="1">
                            <a:solidFill>
                              <a:schemeClr val="tx1"/>
                            </a:solidFill>
                            <a:latin typeface="Cambria Math" panose="02040503050406030204" pitchFamily="18" charset="0"/>
                          </a:rPr>
                        </m:ctrlPr>
                      </m:sSupPr>
                      <m:e>
                        <m:r>
                          <a:rPr lang="en-US" b="1">
                            <a:solidFill>
                              <a:schemeClr val="tx1"/>
                            </a:solidFill>
                            <a:latin typeface="Cambria Math" panose="02040503050406030204" pitchFamily="18" charset="0"/>
                          </a:rPr>
                          <m:t>𝐚𝐱</m:t>
                        </m:r>
                      </m:e>
                      <m:sup>
                        <m:r>
                          <a:rPr lang="en-US" b="1">
                            <a:solidFill>
                              <a:schemeClr val="tx1"/>
                            </a:solidFill>
                            <a:latin typeface="Cambria Math" panose="02040503050406030204" pitchFamily="18" charset="0"/>
                          </a:rPr>
                          <m:t>𝟐</m:t>
                        </m:r>
                      </m:sup>
                    </m:sSup>
                    <m:r>
                      <a:rPr lang="en-US" b="1">
                        <a:solidFill>
                          <a:schemeClr val="tx1"/>
                        </a:solidFill>
                        <a:latin typeface="Cambria Math" panose="02040503050406030204" pitchFamily="18" charset="0"/>
                      </a:rPr>
                      <m:t>+</m:t>
                    </m:r>
                    <m:r>
                      <a:rPr lang="en-US" b="1">
                        <a:solidFill>
                          <a:schemeClr val="tx1"/>
                        </a:solidFill>
                        <a:latin typeface="Cambria Math" panose="02040503050406030204" pitchFamily="18" charset="0"/>
                      </a:rPr>
                      <m:t>𝐛𝐱</m:t>
                    </m:r>
                    <m:r>
                      <a:rPr lang="en-US" b="1">
                        <a:solidFill>
                          <a:schemeClr val="tx1"/>
                        </a:solidFill>
                        <a:latin typeface="Cambria Math" panose="02040503050406030204" pitchFamily="18" charset="0"/>
                      </a:rPr>
                      <m:t>+</m:t>
                    </m:r>
                    <m:r>
                      <a:rPr lang="en-US" b="1">
                        <a:solidFill>
                          <a:schemeClr val="tx1"/>
                        </a:solidFill>
                        <a:latin typeface="Cambria Math" panose="02040503050406030204" pitchFamily="18" charset="0"/>
                      </a:rPr>
                      <m:t>𝐜</m:t>
                    </m:r>
                  </m:oMath>
                </a14:m>
                <a:r>
                  <a:rPr lang="en-US" b="1" dirty="0">
                    <a:solidFill>
                      <a:schemeClr val="tx1"/>
                    </a:solidFill>
                  </a:rPr>
                  <a:t>,</a:t>
                </a:r>
                <a:r>
                  <a:rPr lang="en-PH" b="1" dirty="0">
                    <a:solidFill>
                      <a:schemeClr val="tx1"/>
                    </a:solidFill>
                  </a:rPr>
                  <a:t> </a:t>
                </a:r>
                <a:r>
                  <a:rPr lang="en-US" b="1" dirty="0">
                    <a:solidFill>
                      <a:schemeClr val="tx1"/>
                    </a:solidFill>
                  </a:rPr>
                  <a:t>where a ≠ 1</a:t>
                </a:r>
                <a:endParaRPr lang="en-PH" b="1" dirty="0">
                  <a:solidFill>
                    <a:schemeClr val="tx1"/>
                  </a:solidFill>
                </a:endParaRPr>
              </a:p>
            </p:txBody>
          </p:sp>
        </mc:Choice>
        <mc:Fallback xmlns="">
          <p:sp>
            <p:nvSpPr>
              <p:cNvPr id="2" name="Title 1">
                <a:extLst>
                  <a:ext uri="{FF2B5EF4-FFF2-40B4-BE49-F238E27FC236}">
                    <a16:creationId xmlns:a16="http://schemas.microsoft.com/office/drawing/2014/main" id="{6C4D4578-C8FE-FE47-B785-17E2FE435239}"/>
                  </a:ext>
                </a:extLst>
              </p:cNvPr>
              <p:cNvSpPr>
                <a:spLocks noGrp="1" noRot="1" noChangeAspect="1" noMove="1" noResize="1" noEditPoints="1" noAdjustHandles="1" noChangeArrowheads="1" noChangeShapeType="1" noTextEdit="1"/>
              </p:cNvSpPr>
              <p:nvPr>
                <p:ph type="title"/>
              </p:nvPr>
            </p:nvSpPr>
            <p:spPr>
              <a:blipFill>
                <a:blip r:embed="rId3"/>
                <a:stretch>
                  <a:fillRect l="-1689" t="-952" b="-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Content Placeholder 29">
                <a:extLst>
                  <a:ext uri="{FF2B5EF4-FFF2-40B4-BE49-F238E27FC236}">
                    <a16:creationId xmlns:a16="http://schemas.microsoft.com/office/drawing/2014/main" id="{58372084-2139-E547-ABE7-FB4FBD444152}"/>
                  </a:ext>
                </a:extLst>
              </p:cNvPr>
              <p:cNvSpPr>
                <a:spLocks noGrp="1"/>
              </p:cNvSpPr>
              <p:nvPr>
                <p:ph idx="1"/>
              </p:nvPr>
            </p:nvSpPr>
            <p:spPr>
              <a:xfrm>
                <a:off x="838200" y="1825625"/>
                <a:ext cx="10975848" cy="4154551"/>
              </a:xfrm>
            </p:spPr>
            <p:txBody>
              <a:bodyPr>
                <a:normAutofit/>
              </a:bodyPr>
              <a:lstStyle/>
              <a:p>
                <a:pPr marL="0" indent="0" algn="just">
                  <a:buNone/>
                </a:pPr>
                <a:r>
                  <a:rPr lang="en-US" dirty="0"/>
                  <a:t>Factor each trinomial completely.</a:t>
                </a:r>
              </a:p>
              <a:p>
                <a:pPr marL="0" indent="0" algn="just">
                  <a:buNone/>
                </a:pPr>
                <a:r>
                  <a:rPr lang="en-US" dirty="0"/>
                  <a:t>   c.   </a:t>
                </a:r>
                <a14:m>
                  <m:oMath xmlns:m="http://schemas.openxmlformats.org/officeDocument/2006/math">
                    <m:sSup>
                      <m:sSupPr>
                        <m:ctrlPr>
                          <a:rPr lang="en-PH" i="1">
                            <a:latin typeface="Cambria Math" panose="02040503050406030204" pitchFamily="18" charset="0"/>
                          </a:rPr>
                        </m:ctrlPr>
                      </m:sSupPr>
                      <m:e>
                        <m:r>
                          <a:rPr lang="en-US" i="1">
                            <a:latin typeface="Cambria Math" panose="02040503050406030204" pitchFamily="18" charset="0"/>
                          </a:rPr>
                          <m:t>2</m:t>
                        </m:r>
                        <m:r>
                          <m:rPr>
                            <m:sty m:val="p"/>
                          </m:rPr>
                          <a:rPr lang="en-US" i="1">
                            <a:latin typeface="Cambria Math" panose="02040503050406030204" pitchFamily="18" charset="0"/>
                          </a:rPr>
                          <m:t>x</m:t>
                        </m:r>
                      </m:e>
                      <m:sup>
                        <m:r>
                          <a:rPr lang="en-US" i="1">
                            <a:latin typeface="Cambria Math" panose="02040503050406030204" pitchFamily="18" charset="0"/>
                          </a:rPr>
                          <m:t>2</m:t>
                        </m:r>
                      </m:sup>
                    </m:sSup>
                    <m:r>
                      <a:rPr lang="en-US">
                        <a:latin typeface="Cambria Math" panose="02040503050406030204" pitchFamily="18" charset="0"/>
                      </a:rPr>
                      <m:t>−13</m:t>
                    </m:r>
                    <m:r>
                      <m:rPr>
                        <m:sty m:val="p"/>
                      </m:rPr>
                      <a:rPr lang="en-US" i="1">
                        <a:latin typeface="Cambria Math" panose="02040503050406030204" pitchFamily="18" charset="0"/>
                      </a:rPr>
                      <m:t>x</m:t>
                    </m:r>
                    <m:r>
                      <a:rPr lang="en-US">
                        <a:latin typeface="Cambria Math" panose="02040503050406030204" pitchFamily="18" charset="0"/>
                      </a:rPr>
                      <m:t>+</m:t>
                    </m:r>
                    <m:r>
                      <a:rPr lang="en-US" i="1">
                        <a:latin typeface="Cambria Math" panose="02040503050406030204" pitchFamily="18" charset="0"/>
                      </a:rPr>
                      <m:t>15 </m:t>
                    </m:r>
                  </m:oMath>
                </a14:m>
                <a:r>
                  <a:rPr lang="en-PH" dirty="0"/>
                  <a:t>	</a:t>
                </a:r>
              </a:p>
              <a:p>
                <a:pPr marL="0" indent="0">
                  <a:buNone/>
                </a:pPr>
                <a:r>
                  <a:rPr lang="en-PH" dirty="0"/>
                  <a:t>	 The terms have no common factors. Because c is positive and b is negative, only the negative factors of 15 need to be tried.</a:t>
                </a:r>
              </a:p>
              <a:p>
                <a:pPr marL="0" indent="0" algn="just">
                  <a:buNone/>
                </a:pPr>
                <a:endParaRPr lang="en-PH" dirty="0"/>
              </a:p>
              <a:p>
                <a:pPr marL="0" indent="0" algn="just">
                  <a:buNone/>
                </a:pPr>
                <a:endParaRPr lang="en-PH" dirty="0"/>
              </a:p>
            </p:txBody>
          </p:sp>
        </mc:Choice>
        <mc:Fallback xmlns="">
          <p:sp>
            <p:nvSpPr>
              <p:cNvPr id="30" name="Content Placeholder 29">
                <a:extLst>
                  <a:ext uri="{FF2B5EF4-FFF2-40B4-BE49-F238E27FC236}">
                    <a16:creationId xmlns:a16="http://schemas.microsoft.com/office/drawing/2014/main" id="{58372084-2139-E547-ABE7-FB4FBD444152}"/>
                  </a:ext>
                </a:extLst>
              </p:cNvPr>
              <p:cNvSpPr>
                <a:spLocks noGrp="1" noRot="1" noChangeAspect="1" noMove="1" noResize="1" noEditPoints="1" noAdjustHandles="1" noChangeArrowheads="1" noChangeShapeType="1" noTextEdit="1"/>
              </p:cNvSpPr>
              <p:nvPr>
                <p:ph idx="1"/>
              </p:nvPr>
            </p:nvSpPr>
            <p:spPr>
              <a:xfrm>
                <a:off x="838200" y="1825625"/>
                <a:ext cx="10975848" cy="4154551"/>
              </a:xfrm>
              <a:blipFill>
                <a:blip r:embed="rId4"/>
                <a:stretch>
                  <a:fillRect l="-1040" t="-27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A5C524C7-7E5C-C447-850E-ABE892928364}"/>
                  </a:ext>
                </a:extLst>
              </p:cNvPr>
              <p:cNvGraphicFramePr>
                <a:graphicFrameLocks noGrp="1"/>
              </p:cNvGraphicFramePr>
              <p:nvPr>
                <p:extLst>
                  <p:ext uri="{D42A27DB-BD31-4B8C-83A1-F6EECF244321}">
                    <p14:modId xmlns:p14="http://schemas.microsoft.com/office/powerpoint/2010/main" val="893802587"/>
                  </p:ext>
                </p:extLst>
              </p:nvPr>
            </p:nvGraphicFramePr>
            <p:xfrm>
              <a:off x="4203192" y="3902901"/>
              <a:ext cx="3785616" cy="1268643"/>
            </p:xfrm>
            <a:graphic>
              <a:graphicData uri="http://schemas.openxmlformats.org/drawingml/2006/table">
                <a:tbl>
                  <a:tblPr firstRow="1" bandRow="1">
                    <a:tableStyleId>{5C22544A-7EE6-4342-B048-85BDC9FD1C3A}</a:tableStyleId>
                  </a:tblPr>
                  <a:tblGrid>
                    <a:gridCol w="1892808">
                      <a:extLst>
                        <a:ext uri="{9D8B030D-6E8A-4147-A177-3AD203B41FA5}">
                          <a16:colId xmlns:a16="http://schemas.microsoft.com/office/drawing/2014/main" val="308959446"/>
                        </a:ext>
                      </a:extLst>
                    </a:gridCol>
                    <a:gridCol w="1892808">
                      <a:extLst>
                        <a:ext uri="{9D8B030D-6E8A-4147-A177-3AD203B41FA5}">
                          <a16:colId xmlns:a16="http://schemas.microsoft.com/office/drawing/2014/main" val="2935024006"/>
                        </a:ext>
                      </a:extLst>
                    </a:gridCol>
                  </a:tblGrid>
                  <a:tr h="363625">
                    <a:tc>
                      <a:txBody>
                        <a:bodyPr/>
                        <a:lstStyle/>
                        <a:p>
                          <a:pPr algn="ctr"/>
                          <a:r>
                            <a:rPr lang="en-US" sz="2000" dirty="0">
                              <a:solidFill>
                                <a:schemeClr val="tx1"/>
                              </a:solidFill>
                            </a:rPr>
                            <a:t>Factors of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a:solidFill>
                                <a:schemeClr val="tx1"/>
                              </a:solidFill>
                            </a:rPr>
                            <a:t>Factors of 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7802468"/>
                      </a:ext>
                    </a:extLst>
                  </a:tr>
                  <a:tr h="872403">
                    <a:tc>
                      <a:txBody>
                        <a:bodyPr/>
                        <a:lstStyle/>
                        <a:p>
                          <a:pPr algn="ctr"/>
                          <a:r>
                            <a:rPr lang="en-PH" sz="2000" kern="1200" dirty="0">
                              <a:solidFill>
                                <a:schemeClr val="dk1"/>
                              </a:solidFill>
                              <a:effectLst/>
                              <a:latin typeface="+mn-lt"/>
                              <a:ea typeface="+mn-ea"/>
                              <a:cs typeface="+mn-cs"/>
                            </a:rPr>
                            <a:t>1, 2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r>
                                <a:rPr lang="en-US" sz="2000" smtClean="0">
                                  <a:latin typeface="Cambria Math" panose="02040503050406030204" pitchFamily="18" charset="0"/>
                                </a:rPr>
                                <m:t>−1</m:t>
                              </m:r>
                            </m:oMath>
                          </a14:m>
                          <a:r>
                            <a:rPr lang="en-PH" sz="2000" kern="1200" dirty="0">
                              <a:solidFill>
                                <a:schemeClr val="dk1"/>
                              </a:solidFill>
                              <a:effectLst/>
                              <a:latin typeface="+mn-lt"/>
                              <a:ea typeface="+mn-ea"/>
                              <a:cs typeface="+mn-cs"/>
                            </a:rPr>
                            <a:t>,</a:t>
                          </a:r>
                          <a:r>
                            <a:rPr lang="en-PH" sz="2000" kern="1200" baseline="0" dirty="0">
                              <a:solidFill>
                                <a:schemeClr val="dk1"/>
                              </a:solidFill>
                              <a:effectLst/>
                              <a:latin typeface="+mn-lt"/>
                              <a:ea typeface="+mn-ea"/>
                              <a:cs typeface="+mn-cs"/>
                            </a:rPr>
                            <a:t> </a:t>
                          </a:r>
                          <a14:m>
                            <m:oMath xmlns:m="http://schemas.openxmlformats.org/officeDocument/2006/math">
                              <m:r>
                                <a:rPr lang="en-US" sz="2000" smtClean="0">
                                  <a:latin typeface="Cambria Math" panose="02040503050406030204" pitchFamily="18" charset="0"/>
                                </a:rPr>
                                <m:t>−1</m:t>
                              </m:r>
                              <m:r>
                                <a:rPr lang="en-US" sz="2000" b="0" i="0" smtClean="0">
                                  <a:latin typeface="Cambria Math" panose="02040503050406030204" pitchFamily="18" charset="0"/>
                                </a:rPr>
                                <m:t>5</m:t>
                              </m:r>
                            </m:oMath>
                          </a14:m>
                          <a:endParaRPr lang="en-PH" sz="2000" kern="1200" dirty="0">
                            <a:solidFill>
                              <a:schemeClr val="dk1"/>
                            </a:solidFill>
                            <a:effectLst/>
                            <a:latin typeface="+mn-lt"/>
                            <a:ea typeface="+mn-ea"/>
                            <a:cs typeface="+mn-cs"/>
                          </a:endParaRPr>
                        </a:p>
                        <a:p>
                          <a:pPr algn="ctr"/>
                          <a14:m>
                            <m:oMath xmlns:m="http://schemas.openxmlformats.org/officeDocument/2006/math">
                              <m:r>
                                <a:rPr lang="en-US" sz="2000" b="0" i="1" kern="1200" smtClean="0">
                                  <a:solidFill>
                                    <a:schemeClr val="dk1"/>
                                  </a:solidFill>
                                  <a:effectLst/>
                                  <a:latin typeface="Cambria Math" panose="02040503050406030204" pitchFamily="18" charset="0"/>
                                  <a:ea typeface="+mn-ea"/>
                                  <a:cs typeface="+mn-cs"/>
                                </a:rPr>
                                <m:t>−</m:t>
                              </m:r>
                              <m:r>
                                <a:rPr lang="en-US" sz="2000" b="0" i="0" kern="1200" smtClean="0">
                                  <a:solidFill>
                                    <a:schemeClr val="dk1"/>
                                  </a:solidFill>
                                  <a:effectLst/>
                                  <a:latin typeface="Cambria Math" panose="02040503050406030204" pitchFamily="18" charset="0"/>
                                  <a:ea typeface="+mn-ea"/>
                                  <a:cs typeface="+mn-cs"/>
                                </a:rPr>
                                <m:t>3,</m:t>
                              </m:r>
                              <m:r>
                                <a:rPr lang="en-US" sz="2000" smtClean="0">
                                  <a:latin typeface="Cambria Math" panose="02040503050406030204" pitchFamily="18" charset="0"/>
                                </a:rPr>
                                <m:t>−</m:t>
                              </m:r>
                            </m:oMath>
                          </a14:m>
                          <a:r>
                            <a:rPr lang="en-PH" sz="2000" kern="1200" dirty="0">
                              <a:solidFill>
                                <a:schemeClr val="dk1"/>
                              </a:solidFill>
                              <a:effectLst/>
                              <a:latin typeface="+mn-lt"/>
                              <a:ea typeface="+mn-ea"/>
                              <a:cs typeface="+mn-cs"/>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0219731"/>
                      </a:ext>
                    </a:extLst>
                  </a:tr>
                </a:tbl>
              </a:graphicData>
            </a:graphic>
          </p:graphicFrame>
        </mc:Choice>
        <mc:Fallback xmlns="">
          <p:graphicFrame>
            <p:nvGraphicFramePr>
              <p:cNvPr id="3" name="Table 2">
                <a:extLst>
                  <a:ext uri="{FF2B5EF4-FFF2-40B4-BE49-F238E27FC236}">
                    <a16:creationId xmlns:a16="http://schemas.microsoft.com/office/drawing/2014/main" id="{A5C524C7-7E5C-C447-850E-ABE892928364}"/>
                  </a:ext>
                </a:extLst>
              </p:cNvPr>
              <p:cNvGraphicFramePr>
                <a:graphicFrameLocks noGrp="1"/>
              </p:cNvGraphicFramePr>
              <p:nvPr>
                <p:extLst>
                  <p:ext uri="{D42A27DB-BD31-4B8C-83A1-F6EECF244321}">
                    <p14:modId xmlns:p14="http://schemas.microsoft.com/office/powerpoint/2010/main" val="893802587"/>
                  </p:ext>
                </p:extLst>
              </p:nvPr>
            </p:nvGraphicFramePr>
            <p:xfrm>
              <a:off x="4203192" y="3902901"/>
              <a:ext cx="3785616" cy="1268643"/>
            </p:xfrm>
            <a:graphic>
              <a:graphicData uri="http://schemas.openxmlformats.org/drawingml/2006/table">
                <a:tbl>
                  <a:tblPr firstRow="1" bandRow="1">
                    <a:tableStyleId>{5C22544A-7EE6-4342-B048-85BDC9FD1C3A}</a:tableStyleId>
                  </a:tblPr>
                  <a:tblGrid>
                    <a:gridCol w="1892808">
                      <a:extLst>
                        <a:ext uri="{9D8B030D-6E8A-4147-A177-3AD203B41FA5}">
                          <a16:colId xmlns:a16="http://schemas.microsoft.com/office/drawing/2014/main" val="308959446"/>
                        </a:ext>
                      </a:extLst>
                    </a:gridCol>
                    <a:gridCol w="1892808">
                      <a:extLst>
                        <a:ext uri="{9D8B030D-6E8A-4147-A177-3AD203B41FA5}">
                          <a16:colId xmlns:a16="http://schemas.microsoft.com/office/drawing/2014/main" val="2935024006"/>
                        </a:ext>
                      </a:extLst>
                    </a:gridCol>
                  </a:tblGrid>
                  <a:tr h="396240">
                    <a:tc>
                      <a:txBody>
                        <a:bodyPr/>
                        <a:lstStyle/>
                        <a:p>
                          <a:pPr algn="ctr"/>
                          <a:r>
                            <a:rPr lang="en-US" sz="2000" dirty="0">
                              <a:solidFill>
                                <a:schemeClr val="tx1"/>
                              </a:solidFill>
                            </a:rPr>
                            <a:t>Factors of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a:solidFill>
                                <a:schemeClr val="tx1"/>
                              </a:solidFill>
                            </a:rPr>
                            <a:t>Factors of 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7802468"/>
                      </a:ext>
                    </a:extLst>
                  </a:tr>
                  <a:tr h="872403">
                    <a:tc>
                      <a:txBody>
                        <a:bodyPr/>
                        <a:lstStyle/>
                        <a:p>
                          <a:pPr algn="ctr"/>
                          <a:r>
                            <a:rPr lang="en-PH" sz="2000" kern="1200" dirty="0">
                              <a:solidFill>
                                <a:schemeClr val="dk1"/>
                              </a:solidFill>
                              <a:effectLst/>
                              <a:latin typeface="+mn-lt"/>
                              <a:ea typeface="+mn-ea"/>
                              <a:cs typeface="+mn-cs"/>
                            </a:rPr>
                            <a:t>1, 2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00000" t="-50725"/>
                          </a:stretch>
                        </a:blipFill>
                      </a:tcPr>
                    </a:tc>
                    <a:extLst>
                      <a:ext uri="{0D108BD9-81ED-4DB2-BD59-A6C34878D82A}">
                        <a16:rowId xmlns:a16="http://schemas.microsoft.com/office/drawing/2014/main" val="3330219731"/>
                      </a:ext>
                    </a:extLst>
                  </a:tr>
                </a:tbl>
              </a:graphicData>
            </a:graphic>
          </p:graphicFrame>
        </mc:Fallback>
      </mc:AlternateContent>
    </p:spTree>
    <p:extLst>
      <p:ext uri="{BB962C8B-B14F-4D97-AF65-F5344CB8AC3E}">
        <p14:creationId xmlns:p14="http://schemas.microsoft.com/office/powerpoint/2010/main" val="3987241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Factoring Quadratic Trinomials in the Form </a:t>
                </a:r>
                <a14:m>
                  <m:oMath xmlns:m="http://schemas.openxmlformats.org/officeDocument/2006/math">
                    <m:sSup>
                      <m:sSupPr>
                        <m:ctrlPr>
                          <a:rPr lang="en-PH" b="1" i="1">
                            <a:solidFill>
                              <a:schemeClr val="tx1"/>
                            </a:solidFill>
                            <a:latin typeface="Cambria Math" panose="02040503050406030204" pitchFamily="18" charset="0"/>
                          </a:rPr>
                        </m:ctrlPr>
                      </m:sSupPr>
                      <m:e>
                        <m:r>
                          <a:rPr lang="en-US" b="1">
                            <a:solidFill>
                              <a:schemeClr val="tx1"/>
                            </a:solidFill>
                            <a:latin typeface="Cambria Math" panose="02040503050406030204" pitchFamily="18" charset="0"/>
                          </a:rPr>
                          <m:t>𝐚𝐱</m:t>
                        </m:r>
                      </m:e>
                      <m:sup>
                        <m:r>
                          <a:rPr lang="en-US" b="1">
                            <a:solidFill>
                              <a:schemeClr val="tx1"/>
                            </a:solidFill>
                            <a:latin typeface="Cambria Math" panose="02040503050406030204" pitchFamily="18" charset="0"/>
                          </a:rPr>
                          <m:t>𝟐</m:t>
                        </m:r>
                      </m:sup>
                    </m:sSup>
                    <m:r>
                      <a:rPr lang="en-US" b="1">
                        <a:solidFill>
                          <a:schemeClr val="tx1"/>
                        </a:solidFill>
                        <a:latin typeface="Cambria Math" panose="02040503050406030204" pitchFamily="18" charset="0"/>
                      </a:rPr>
                      <m:t>+</m:t>
                    </m:r>
                    <m:r>
                      <a:rPr lang="en-US" b="1">
                        <a:solidFill>
                          <a:schemeClr val="tx1"/>
                        </a:solidFill>
                        <a:latin typeface="Cambria Math" panose="02040503050406030204" pitchFamily="18" charset="0"/>
                      </a:rPr>
                      <m:t>𝐛𝐱</m:t>
                    </m:r>
                    <m:r>
                      <a:rPr lang="en-US" b="1">
                        <a:solidFill>
                          <a:schemeClr val="tx1"/>
                        </a:solidFill>
                        <a:latin typeface="Cambria Math" panose="02040503050406030204" pitchFamily="18" charset="0"/>
                      </a:rPr>
                      <m:t>+</m:t>
                    </m:r>
                    <m:r>
                      <a:rPr lang="en-US" b="1">
                        <a:solidFill>
                          <a:schemeClr val="tx1"/>
                        </a:solidFill>
                        <a:latin typeface="Cambria Math" panose="02040503050406030204" pitchFamily="18" charset="0"/>
                      </a:rPr>
                      <m:t>𝐜</m:t>
                    </m:r>
                  </m:oMath>
                </a14:m>
                <a:r>
                  <a:rPr lang="en-US" b="1" dirty="0">
                    <a:solidFill>
                      <a:schemeClr val="tx1"/>
                    </a:solidFill>
                  </a:rPr>
                  <a:t>,</a:t>
                </a:r>
                <a:r>
                  <a:rPr lang="en-PH" b="1" dirty="0">
                    <a:solidFill>
                      <a:schemeClr val="tx1"/>
                    </a:solidFill>
                  </a:rPr>
                  <a:t> </a:t>
                </a:r>
                <a:r>
                  <a:rPr lang="en-US" b="1" dirty="0">
                    <a:solidFill>
                      <a:schemeClr val="tx1"/>
                    </a:solidFill>
                  </a:rPr>
                  <a:t>where a ≠ 1</a:t>
                </a:r>
                <a:endParaRPr lang="en-PH" b="1" dirty="0">
                  <a:solidFill>
                    <a:schemeClr val="tx1"/>
                  </a:solidFill>
                </a:endParaRPr>
              </a:p>
            </p:txBody>
          </p:sp>
        </mc:Choice>
        <mc:Fallback xmlns="">
          <p:sp>
            <p:nvSpPr>
              <p:cNvPr id="2" name="Title 1">
                <a:extLst>
                  <a:ext uri="{FF2B5EF4-FFF2-40B4-BE49-F238E27FC236}">
                    <a16:creationId xmlns:a16="http://schemas.microsoft.com/office/drawing/2014/main" id="{6C4D4578-C8FE-FE47-B785-17E2FE435239}"/>
                  </a:ext>
                </a:extLst>
              </p:cNvPr>
              <p:cNvSpPr>
                <a:spLocks noGrp="1" noRot="1" noChangeAspect="1" noMove="1" noResize="1" noEditPoints="1" noAdjustHandles="1" noChangeArrowheads="1" noChangeShapeType="1" noTextEdit="1"/>
              </p:cNvSpPr>
              <p:nvPr>
                <p:ph type="title"/>
              </p:nvPr>
            </p:nvSpPr>
            <p:spPr>
              <a:blipFill>
                <a:blip r:embed="rId3"/>
                <a:stretch>
                  <a:fillRect l="-1689" t="-952" b="-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Content Placeholder 29">
                <a:extLst>
                  <a:ext uri="{FF2B5EF4-FFF2-40B4-BE49-F238E27FC236}">
                    <a16:creationId xmlns:a16="http://schemas.microsoft.com/office/drawing/2014/main" id="{58372084-2139-E547-ABE7-FB4FBD444152}"/>
                  </a:ext>
                </a:extLst>
              </p:cNvPr>
              <p:cNvSpPr>
                <a:spLocks noGrp="1"/>
              </p:cNvSpPr>
              <p:nvPr>
                <p:ph idx="1"/>
              </p:nvPr>
            </p:nvSpPr>
            <p:spPr>
              <a:xfrm>
                <a:off x="838200" y="1825625"/>
                <a:ext cx="10975848" cy="4502023"/>
              </a:xfrm>
            </p:spPr>
            <p:txBody>
              <a:bodyPr>
                <a:normAutofit/>
              </a:bodyPr>
              <a:lstStyle/>
              <a:p>
                <a:pPr marL="0" indent="0" algn="just">
                  <a:buNone/>
                </a:pPr>
                <a:r>
                  <a:rPr lang="en-US" dirty="0"/>
                  <a:t>Factor each trinomial completely.</a:t>
                </a:r>
              </a:p>
              <a:p>
                <a:pPr marL="0" indent="0" algn="just">
                  <a:buNone/>
                </a:pPr>
                <a:r>
                  <a:rPr lang="en-US" dirty="0"/>
                  <a:t>   c.   </a:t>
                </a:r>
                <a14:m>
                  <m:oMath xmlns:m="http://schemas.openxmlformats.org/officeDocument/2006/math">
                    <m:sSup>
                      <m:sSupPr>
                        <m:ctrlPr>
                          <a:rPr lang="en-PH" i="1">
                            <a:latin typeface="Cambria Math" panose="02040503050406030204" pitchFamily="18" charset="0"/>
                          </a:rPr>
                        </m:ctrlPr>
                      </m:sSupPr>
                      <m:e>
                        <m:r>
                          <a:rPr lang="en-US" i="1">
                            <a:latin typeface="Cambria Math" panose="02040503050406030204" pitchFamily="18" charset="0"/>
                          </a:rPr>
                          <m:t>2</m:t>
                        </m:r>
                        <m:r>
                          <m:rPr>
                            <m:sty m:val="p"/>
                          </m:rPr>
                          <a:rPr lang="en-US" i="1">
                            <a:latin typeface="Cambria Math" panose="02040503050406030204" pitchFamily="18" charset="0"/>
                          </a:rPr>
                          <m:t>x</m:t>
                        </m:r>
                      </m:e>
                      <m:sup>
                        <m:r>
                          <a:rPr lang="en-US" i="1">
                            <a:latin typeface="Cambria Math" panose="02040503050406030204" pitchFamily="18" charset="0"/>
                          </a:rPr>
                          <m:t>2</m:t>
                        </m:r>
                      </m:sup>
                    </m:sSup>
                    <m:r>
                      <a:rPr lang="en-US">
                        <a:latin typeface="Cambria Math" panose="02040503050406030204" pitchFamily="18" charset="0"/>
                      </a:rPr>
                      <m:t>−13</m:t>
                    </m:r>
                    <m:r>
                      <m:rPr>
                        <m:sty m:val="p"/>
                      </m:rPr>
                      <a:rPr lang="en-US" i="1">
                        <a:latin typeface="Cambria Math" panose="02040503050406030204" pitchFamily="18" charset="0"/>
                      </a:rPr>
                      <m:t>x</m:t>
                    </m:r>
                    <m:r>
                      <a:rPr lang="en-US">
                        <a:latin typeface="Cambria Math" panose="02040503050406030204" pitchFamily="18" charset="0"/>
                      </a:rPr>
                      <m:t>+</m:t>
                    </m:r>
                    <m:r>
                      <a:rPr lang="en-US" i="1">
                        <a:latin typeface="Cambria Math" panose="02040503050406030204" pitchFamily="18" charset="0"/>
                      </a:rPr>
                      <m:t>15 </m:t>
                    </m:r>
                  </m:oMath>
                </a14:m>
                <a:r>
                  <a:rPr lang="en-PH" dirty="0"/>
                  <a:t>	</a:t>
                </a:r>
              </a:p>
              <a:p>
                <a:pPr marL="0" indent="0" algn="just">
                  <a:buNone/>
                </a:pPr>
                <a:r>
                  <a:rPr lang="en-PH" dirty="0"/>
                  <a:t>	Write the trial factors. Use FOIL method to check for the factors that would satisfy the middle term.</a:t>
                </a:r>
              </a:p>
              <a:p>
                <a:pPr marL="0" indent="0" algn="just">
                  <a:buNone/>
                </a:pPr>
                <a:endParaRPr lang="en-PH" dirty="0"/>
              </a:p>
              <a:p>
                <a:pPr marL="0" indent="0" algn="just">
                  <a:buNone/>
                </a:pPr>
                <a:endParaRPr lang="en-PH" dirty="0"/>
              </a:p>
              <a:p>
                <a:pPr marL="0" indent="0" algn="just">
                  <a:buNone/>
                </a:pPr>
                <a:endParaRPr lang="en-PH" dirty="0"/>
              </a:p>
              <a:p>
                <a:pPr marL="0" indent="0" algn="just">
                  <a:buNone/>
                </a:pPr>
                <a:endParaRPr lang="en-PH" dirty="0"/>
              </a:p>
              <a:p>
                <a:pPr marL="0" indent="0" algn="just">
                  <a:buNone/>
                </a:pPr>
                <a:r>
                  <a:rPr lang="en-PH" dirty="0"/>
                  <a:t>Thus, </a:t>
                </a:r>
                <a14:m>
                  <m:oMath xmlns:m="http://schemas.openxmlformats.org/officeDocument/2006/math">
                    <m:sSup>
                      <m:sSupPr>
                        <m:ctrlPr>
                          <a:rPr lang="en-PH" i="1">
                            <a:latin typeface="Cambria Math" panose="02040503050406030204" pitchFamily="18" charset="0"/>
                          </a:rPr>
                        </m:ctrlPr>
                      </m:sSupPr>
                      <m:e>
                        <m:r>
                          <a:rPr lang="en-US" i="1">
                            <a:latin typeface="Cambria Math" panose="02040503050406030204" pitchFamily="18" charset="0"/>
                          </a:rPr>
                          <m:t>2</m:t>
                        </m:r>
                        <m:r>
                          <m:rPr>
                            <m:sty m:val="p"/>
                          </m:rPr>
                          <a:rPr lang="en-US" i="1">
                            <a:latin typeface="Cambria Math" panose="02040503050406030204" pitchFamily="18" charset="0"/>
                          </a:rPr>
                          <m:t>x</m:t>
                        </m:r>
                      </m:e>
                      <m:sup>
                        <m:r>
                          <a:rPr lang="en-US" i="1">
                            <a:latin typeface="Cambria Math" panose="02040503050406030204" pitchFamily="18" charset="0"/>
                          </a:rPr>
                          <m:t>2</m:t>
                        </m:r>
                      </m:sup>
                    </m:sSup>
                    <m:r>
                      <a:rPr lang="en-US">
                        <a:latin typeface="Cambria Math" panose="02040503050406030204" pitchFamily="18" charset="0"/>
                      </a:rPr>
                      <m:t>−13</m:t>
                    </m:r>
                    <m:r>
                      <m:rPr>
                        <m:sty m:val="p"/>
                      </m:rPr>
                      <a:rPr lang="en-US" i="1">
                        <a:latin typeface="Cambria Math" panose="02040503050406030204" pitchFamily="18" charset="0"/>
                      </a:rPr>
                      <m:t>x</m:t>
                    </m:r>
                    <m:r>
                      <a:rPr lang="en-US">
                        <a:latin typeface="Cambria Math" panose="02040503050406030204" pitchFamily="18" charset="0"/>
                      </a:rPr>
                      <m:t>+</m:t>
                    </m:r>
                    <m:r>
                      <a:rPr lang="en-US" i="1">
                        <a:latin typeface="Cambria Math" panose="02040503050406030204" pitchFamily="18" charset="0"/>
                      </a:rPr>
                      <m:t>15 </m:t>
                    </m:r>
                  </m:oMath>
                </a14:m>
                <a:r>
                  <a:rPr lang="en-PH" dirty="0">
                    <a:latin typeface="Cambria Math" panose="02040503050406030204" pitchFamily="18" charset="0"/>
                  </a:rPr>
                  <a:t>= (2x - 3)(x - 5).</a:t>
                </a:r>
              </a:p>
              <a:p>
                <a:pPr marL="0" indent="0" algn="just">
                  <a:buNone/>
                </a:pPr>
                <a:endParaRPr lang="en-PH" dirty="0"/>
              </a:p>
            </p:txBody>
          </p:sp>
        </mc:Choice>
        <mc:Fallback xmlns="">
          <p:sp>
            <p:nvSpPr>
              <p:cNvPr id="30" name="Content Placeholder 29">
                <a:extLst>
                  <a:ext uri="{FF2B5EF4-FFF2-40B4-BE49-F238E27FC236}">
                    <a16:creationId xmlns:a16="http://schemas.microsoft.com/office/drawing/2014/main" id="{58372084-2139-E547-ABE7-FB4FBD444152}"/>
                  </a:ext>
                </a:extLst>
              </p:cNvPr>
              <p:cNvSpPr>
                <a:spLocks noGrp="1" noRot="1" noChangeAspect="1" noMove="1" noResize="1" noEditPoints="1" noAdjustHandles="1" noChangeArrowheads="1" noChangeShapeType="1" noTextEdit="1"/>
              </p:cNvSpPr>
              <p:nvPr>
                <p:ph idx="1"/>
              </p:nvPr>
            </p:nvSpPr>
            <p:spPr>
              <a:xfrm>
                <a:off x="838200" y="1825625"/>
                <a:ext cx="10975848" cy="4502023"/>
              </a:xfrm>
              <a:blipFill>
                <a:blip r:embed="rId4"/>
                <a:stretch>
                  <a:fillRect l="-1040" t="-2542" r="-1156" b="-2260"/>
                </a:stretch>
              </a:blipFill>
            </p:spPr>
            <p:txBody>
              <a:bodyPr/>
              <a:lstStyle/>
              <a:p>
                <a:r>
                  <a:rPr lang="en-US">
                    <a:noFill/>
                  </a:rPr>
                  <a:t> </a:t>
                </a:r>
              </a:p>
            </p:txBody>
          </p:sp>
        </mc:Fallback>
      </mc:AlternateContent>
      <p:graphicFrame>
        <p:nvGraphicFramePr>
          <p:cNvPr id="5" name="Table 4">
            <a:extLst>
              <a:ext uri="{FF2B5EF4-FFF2-40B4-BE49-F238E27FC236}">
                <a16:creationId xmlns:a16="http://schemas.microsoft.com/office/drawing/2014/main" id="{A5086BA7-534B-4C45-AEE6-8B2279BA1307}"/>
              </a:ext>
            </a:extLst>
          </p:cNvPr>
          <p:cNvGraphicFramePr>
            <a:graphicFrameLocks noGrp="1"/>
          </p:cNvGraphicFramePr>
          <p:nvPr>
            <p:extLst>
              <p:ext uri="{D42A27DB-BD31-4B8C-83A1-F6EECF244321}">
                <p14:modId xmlns:p14="http://schemas.microsoft.com/office/powerpoint/2010/main" val="3211268345"/>
              </p:ext>
            </p:extLst>
          </p:nvPr>
        </p:nvGraphicFramePr>
        <p:xfrm>
          <a:off x="4341876" y="3756596"/>
          <a:ext cx="4326636" cy="1767840"/>
        </p:xfrm>
        <a:graphic>
          <a:graphicData uri="http://schemas.openxmlformats.org/drawingml/2006/table">
            <a:tbl>
              <a:tblPr firstRow="1" bandRow="1">
                <a:tableStyleId>{5C22544A-7EE6-4342-B048-85BDC9FD1C3A}</a:tableStyleId>
              </a:tblPr>
              <a:tblGrid>
                <a:gridCol w="2163318">
                  <a:extLst>
                    <a:ext uri="{9D8B030D-6E8A-4147-A177-3AD203B41FA5}">
                      <a16:colId xmlns:a16="http://schemas.microsoft.com/office/drawing/2014/main" val="308959446"/>
                    </a:ext>
                  </a:extLst>
                </a:gridCol>
                <a:gridCol w="2163318">
                  <a:extLst>
                    <a:ext uri="{9D8B030D-6E8A-4147-A177-3AD203B41FA5}">
                      <a16:colId xmlns:a16="http://schemas.microsoft.com/office/drawing/2014/main" val="2935024006"/>
                    </a:ext>
                  </a:extLst>
                </a:gridCol>
              </a:tblGrid>
              <a:tr h="363625">
                <a:tc>
                  <a:txBody>
                    <a:bodyPr/>
                    <a:lstStyle/>
                    <a:p>
                      <a:pPr algn="ctr"/>
                      <a:r>
                        <a:rPr lang="en-US" sz="2400" dirty="0">
                          <a:solidFill>
                            <a:schemeClr val="tx1"/>
                          </a:solidFill>
                        </a:rPr>
                        <a:t>Trial Factors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solidFill>
                            <a:schemeClr val="tx1"/>
                          </a:solidFill>
                        </a:rPr>
                        <a:t>Middle Term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7802468"/>
                  </a:ext>
                </a:extLst>
              </a:tr>
              <a:tr h="8724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2000" kern="1200" dirty="0">
                          <a:solidFill>
                            <a:schemeClr val="dk1"/>
                          </a:solidFill>
                          <a:effectLst/>
                          <a:latin typeface="+mn-lt"/>
                          <a:ea typeface="+mn-ea"/>
                          <a:cs typeface="+mn-cs"/>
                        </a:rPr>
                        <a:t>(x - 1)(2x - 15)</a:t>
                      </a:r>
                    </a:p>
                    <a:p>
                      <a:pPr marL="0" marR="0" lvl="0" indent="0" algn="ctr" defTabSz="914400" rtl="0" eaLnBrk="1" fontAlgn="auto" latinLnBrk="0" hangingPunct="1">
                        <a:lnSpc>
                          <a:spcPct val="100000"/>
                        </a:lnSpc>
                        <a:spcBef>
                          <a:spcPts val="0"/>
                        </a:spcBef>
                        <a:spcAft>
                          <a:spcPts val="0"/>
                        </a:spcAft>
                        <a:buClrTx/>
                        <a:buSzTx/>
                        <a:buFontTx/>
                        <a:buNone/>
                        <a:tabLst/>
                        <a:defRPr/>
                      </a:pPr>
                      <a:r>
                        <a:rPr lang="en-PH" sz="2000" kern="1200" dirty="0">
                          <a:solidFill>
                            <a:schemeClr val="dk1"/>
                          </a:solidFill>
                          <a:effectLst/>
                          <a:latin typeface="+mn-lt"/>
                          <a:ea typeface="+mn-ea"/>
                          <a:cs typeface="+mn-cs"/>
                        </a:rPr>
                        <a:t>(x - 3)(2x - 5)</a:t>
                      </a:r>
                    </a:p>
                    <a:p>
                      <a:pPr marL="0" marR="0" lvl="0" indent="0" algn="ctr" defTabSz="914400" rtl="0" eaLnBrk="1" fontAlgn="auto" latinLnBrk="0" hangingPunct="1">
                        <a:lnSpc>
                          <a:spcPct val="100000"/>
                        </a:lnSpc>
                        <a:spcBef>
                          <a:spcPts val="0"/>
                        </a:spcBef>
                        <a:spcAft>
                          <a:spcPts val="0"/>
                        </a:spcAft>
                        <a:buClrTx/>
                        <a:buSzTx/>
                        <a:buFontTx/>
                        <a:buNone/>
                        <a:tabLst/>
                        <a:defRPr/>
                      </a:pPr>
                      <a:r>
                        <a:rPr lang="en-PH" sz="2000" kern="1200" dirty="0">
                          <a:solidFill>
                            <a:schemeClr val="dk1"/>
                          </a:solidFill>
                          <a:effectLst/>
                          <a:latin typeface="+mn-lt"/>
                          <a:ea typeface="+mn-ea"/>
                          <a:cs typeface="+mn-cs"/>
                        </a:rPr>
                        <a:t>(2x - 1)(x - 15)</a:t>
                      </a:r>
                    </a:p>
                    <a:p>
                      <a:pPr marL="0" marR="0" lvl="0" indent="0" algn="ctr" defTabSz="914400" rtl="0" eaLnBrk="1" fontAlgn="auto" latinLnBrk="0" hangingPunct="1">
                        <a:lnSpc>
                          <a:spcPct val="100000"/>
                        </a:lnSpc>
                        <a:spcBef>
                          <a:spcPts val="0"/>
                        </a:spcBef>
                        <a:spcAft>
                          <a:spcPts val="0"/>
                        </a:spcAft>
                        <a:buClrTx/>
                        <a:buSzTx/>
                        <a:buFontTx/>
                        <a:buNone/>
                        <a:tabLst/>
                        <a:defRPr/>
                      </a:pPr>
                      <a:r>
                        <a:rPr lang="en-PH" sz="2000" kern="1200" dirty="0">
                          <a:solidFill>
                            <a:schemeClr val="dk1"/>
                          </a:solidFill>
                          <a:effectLst/>
                          <a:latin typeface="+mn-lt"/>
                          <a:ea typeface="+mn-ea"/>
                          <a:cs typeface="+mn-cs"/>
                        </a:rPr>
                        <a:t>(2x - 3)(x - 5)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2000" kern="1200" dirty="0">
                          <a:solidFill>
                            <a:schemeClr val="dk1"/>
                          </a:solidFill>
                          <a:effectLst/>
                          <a:latin typeface="+mn-lt"/>
                          <a:ea typeface="+mn-ea"/>
                          <a:cs typeface="+mn-cs"/>
                        </a:rPr>
                        <a:t>-15x - 2x = -17x</a:t>
                      </a:r>
                    </a:p>
                    <a:p>
                      <a:pPr marL="0" marR="0" lvl="0" indent="0" algn="ctr" defTabSz="914400" rtl="0" eaLnBrk="1" fontAlgn="auto" latinLnBrk="0" hangingPunct="1">
                        <a:lnSpc>
                          <a:spcPct val="100000"/>
                        </a:lnSpc>
                        <a:spcBef>
                          <a:spcPts val="0"/>
                        </a:spcBef>
                        <a:spcAft>
                          <a:spcPts val="0"/>
                        </a:spcAft>
                        <a:buClrTx/>
                        <a:buSzTx/>
                        <a:buFontTx/>
                        <a:buNone/>
                        <a:tabLst/>
                        <a:defRPr/>
                      </a:pPr>
                      <a:r>
                        <a:rPr lang="en-PH" sz="2000" kern="1200" dirty="0">
                          <a:solidFill>
                            <a:schemeClr val="dk1"/>
                          </a:solidFill>
                          <a:effectLst/>
                          <a:latin typeface="+mn-lt"/>
                          <a:ea typeface="+mn-ea"/>
                          <a:cs typeface="+mn-cs"/>
                        </a:rPr>
                        <a:t>-5x - 6x = -11x</a:t>
                      </a:r>
                    </a:p>
                    <a:p>
                      <a:pPr marL="0" marR="0" lvl="0" indent="0" algn="ctr" defTabSz="914400" rtl="0" eaLnBrk="1" fontAlgn="auto" latinLnBrk="0" hangingPunct="1">
                        <a:lnSpc>
                          <a:spcPct val="100000"/>
                        </a:lnSpc>
                        <a:spcBef>
                          <a:spcPts val="0"/>
                        </a:spcBef>
                        <a:spcAft>
                          <a:spcPts val="0"/>
                        </a:spcAft>
                        <a:buClrTx/>
                        <a:buSzTx/>
                        <a:buFontTx/>
                        <a:buNone/>
                        <a:tabLst/>
                        <a:defRPr/>
                      </a:pPr>
                      <a:r>
                        <a:rPr lang="en-PH" sz="2000" kern="1200" dirty="0">
                          <a:solidFill>
                            <a:schemeClr val="dk1"/>
                          </a:solidFill>
                          <a:effectLst/>
                          <a:latin typeface="+mn-lt"/>
                          <a:ea typeface="+mn-ea"/>
                          <a:cs typeface="+mn-cs"/>
                        </a:rPr>
                        <a:t>-5x - 6x = -11x</a:t>
                      </a:r>
                    </a:p>
                    <a:p>
                      <a:pPr marL="0" marR="0" lvl="0" indent="0" algn="ctr" defTabSz="914400" rtl="0" eaLnBrk="1" fontAlgn="auto" latinLnBrk="0" hangingPunct="1">
                        <a:lnSpc>
                          <a:spcPct val="100000"/>
                        </a:lnSpc>
                        <a:spcBef>
                          <a:spcPts val="0"/>
                        </a:spcBef>
                        <a:spcAft>
                          <a:spcPts val="0"/>
                        </a:spcAft>
                        <a:buClrTx/>
                        <a:buSzTx/>
                        <a:buFontTx/>
                        <a:buNone/>
                        <a:tabLst/>
                        <a:defRPr/>
                      </a:pPr>
                      <a:r>
                        <a:rPr lang="en-PH" sz="2000" kern="1200" dirty="0">
                          <a:solidFill>
                            <a:schemeClr val="dk1"/>
                          </a:solidFill>
                          <a:effectLst/>
                          <a:latin typeface="+mn-lt"/>
                          <a:ea typeface="+mn-ea"/>
                          <a:cs typeface="+mn-cs"/>
                        </a:rPr>
                        <a:t>-10x - 3x = -13x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0219731"/>
                  </a:ext>
                </a:extLst>
              </a:tr>
            </a:tbl>
          </a:graphicData>
        </a:graphic>
      </p:graphicFrame>
    </p:spTree>
    <p:extLst>
      <p:ext uri="{BB962C8B-B14F-4D97-AF65-F5344CB8AC3E}">
        <p14:creationId xmlns:p14="http://schemas.microsoft.com/office/powerpoint/2010/main" val="1529243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Factoring Quadratic Trinomials in the Form </a:t>
                </a:r>
                <a14:m>
                  <m:oMath xmlns:m="http://schemas.openxmlformats.org/officeDocument/2006/math">
                    <m:sSup>
                      <m:sSupPr>
                        <m:ctrlPr>
                          <a:rPr lang="en-PH" b="1" i="1">
                            <a:solidFill>
                              <a:schemeClr val="tx1"/>
                            </a:solidFill>
                            <a:latin typeface="Cambria Math" panose="02040503050406030204" pitchFamily="18" charset="0"/>
                          </a:rPr>
                        </m:ctrlPr>
                      </m:sSupPr>
                      <m:e>
                        <m:r>
                          <a:rPr lang="en-US" b="1">
                            <a:solidFill>
                              <a:schemeClr val="tx1"/>
                            </a:solidFill>
                            <a:latin typeface="Cambria Math" panose="02040503050406030204" pitchFamily="18" charset="0"/>
                          </a:rPr>
                          <m:t>𝐚𝐱</m:t>
                        </m:r>
                      </m:e>
                      <m:sup>
                        <m:r>
                          <a:rPr lang="en-US" b="1">
                            <a:solidFill>
                              <a:schemeClr val="tx1"/>
                            </a:solidFill>
                            <a:latin typeface="Cambria Math" panose="02040503050406030204" pitchFamily="18" charset="0"/>
                          </a:rPr>
                          <m:t>𝟐</m:t>
                        </m:r>
                      </m:sup>
                    </m:sSup>
                    <m:r>
                      <a:rPr lang="en-US" b="1">
                        <a:solidFill>
                          <a:schemeClr val="tx1"/>
                        </a:solidFill>
                        <a:latin typeface="Cambria Math" panose="02040503050406030204" pitchFamily="18" charset="0"/>
                      </a:rPr>
                      <m:t>+</m:t>
                    </m:r>
                    <m:r>
                      <a:rPr lang="en-US" b="1">
                        <a:solidFill>
                          <a:schemeClr val="tx1"/>
                        </a:solidFill>
                        <a:latin typeface="Cambria Math" panose="02040503050406030204" pitchFamily="18" charset="0"/>
                      </a:rPr>
                      <m:t>𝐛𝐱</m:t>
                    </m:r>
                    <m:r>
                      <a:rPr lang="en-US" b="1">
                        <a:solidFill>
                          <a:schemeClr val="tx1"/>
                        </a:solidFill>
                        <a:latin typeface="Cambria Math" panose="02040503050406030204" pitchFamily="18" charset="0"/>
                      </a:rPr>
                      <m:t>+</m:t>
                    </m:r>
                    <m:r>
                      <a:rPr lang="en-US" b="1">
                        <a:solidFill>
                          <a:schemeClr val="tx1"/>
                        </a:solidFill>
                        <a:latin typeface="Cambria Math" panose="02040503050406030204" pitchFamily="18" charset="0"/>
                      </a:rPr>
                      <m:t>𝐜</m:t>
                    </m:r>
                  </m:oMath>
                </a14:m>
                <a:r>
                  <a:rPr lang="en-US" b="1" dirty="0">
                    <a:solidFill>
                      <a:schemeClr val="tx1"/>
                    </a:solidFill>
                  </a:rPr>
                  <a:t>,</a:t>
                </a:r>
                <a:r>
                  <a:rPr lang="en-PH" b="1" dirty="0">
                    <a:solidFill>
                      <a:schemeClr val="tx1"/>
                    </a:solidFill>
                  </a:rPr>
                  <a:t> </a:t>
                </a:r>
                <a:r>
                  <a:rPr lang="en-US" b="1" dirty="0">
                    <a:solidFill>
                      <a:schemeClr val="tx1"/>
                    </a:solidFill>
                  </a:rPr>
                  <a:t>where a ≠ 1</a:t>
                </a:r>
                <a:endParaRPr lang="en-PH" b="1" dirty="0">
                  <a:solidFill>
                    <a:schemeClr val="tx1"/>
                  </a:solidFill>
                </a:endParaRPr>
              </a:p>
            </p:txBody>
          </p:sp>
        </mc:Choice>
        <mc:Fallback xmlns="">
          <p:sp>
            <p:nvSpPr>
              <p:cNvPr id="2" name="Title 1">
                <a:extLst>
                  <a:ext uri="{FF2B5EF4-FFF2-40B4-BE49-F238E27FC236}">
                    <a16:creationId xmlns:a16="http://schemas.microsoft.com/office/drawing/2014/main" id="{6C4D4578-C8FE-FE47-B785-17E2FE435239}"/>
                  </a:ext>
                </a:extLst>
              </p:cNvPr>
              <p:cNvSpPr>
                <a:spLocks noGrp="1" noRot="1" noChangeAspect="1" noMove="1" noResize="1" noEditPoints="1" noAdjustHandles="1" noChangeArrowheads="1" noChangeShapeType="1" noTextEdit="1"/>
              </p:cNvSpPr>
              <p:nvPr>
                <p:ph type="title"/>
              </p:nvPr>
            </p:nvSpPr>
            <p:spPr>
              <a:blipFill>
                <a:blip r:embed="rId3"/>
                <a:stretch>
                  <a:fillRect l="-1689" t="-952" b="-8571"/>
                </a:stretch>
              </a:blipFill>
            </p:spPr>
            <p:txBody>
              <a:bodyPr/>
              <a:lstStyle/>
              <a:p>
                <a:r>
                  <a:rPr lang="en-US">
                    <a:noFill/>
                  </a:rPr>
                  <a:t> </a:t>
                </a:r>
              </a:p>
            </p:txBody>
          </p:sp>
        </mc:Fallback>
      </mc:AlternateContent>
      <p:sp>
        <p:nvSpPr>
          <p:cNvPr id="6" name="Content Placeholder 5">
            <a:extLst>
              <a:ext uri="{FF2B5EF4-FFF2-40B4-BE49-F238E27FC236}">
                <a16:creationId xmlns:a16="http://schemas.microsoft.com/office/drawing/2014/main" id="{E2FE4A84-B72D-C84F-8043-E5EA866B5074}"/>
              </a:ext>
            </a:extLst>
          </p:cNvPr>
          <p:cNvSpPr>
            <a:spLocks noGrp="1"/>
          </p:cNvSpPr>
          <p:nvPr>
            <p:ph idx="1"/>
          </p:nvPr>
        </p:nvSpPr>
        <p:spPr/>
        <p:txBody>
          <a:bodyPr/>
          <a:lstStyle/>
          <a:p>
            <a:pPr marL="0" indent="0">
              <a:buNone/>
            </a:pPr>
            <a:r>
              <a:rPr lang="en-US" dirty="0"/>
              <a:t>Solve for the dimensions of the figures below using the equation of their respective volumes.</a:t>
            </a:r>
          </a:p>
          <a:p>
            <a:pPr marL="0" indent="0">
              <a:buNone/>
            </a:pPr>
            <a:endParaRPr lang="en-US" dirty="0"/>
          </a:p>
          <a:p>
            <a:pPr marL="0" indent="0">
              <a:buNone/>
            </a:pPr>
            <a:r>
              <a:rPr lang="en-US" dirty="0"/>
              <a:t>a.   						b.     </a:t>
            </a:r>
          </a:p>
        </p:txBody>
      </p:sp>
      <p:pic>
        <p:nvPicPr>
          <p:cNvPr id="7" name="Picture 6">
            <a:extLst>
              <a:ext uri="{FF2B5EF4-FFF2-40B4-BE49-F238E27FC236}">
                <a16:creationId xmlns:a16="http://schemas.microsoft.com/office/drawing/2014/main" id="{3E573EC9-8A4F-854C-BA3D-2F586F076B25}"/>
              </a:ext>
            </a:extLst>
          </p:cNvPr>
          <p:cNvPicPr>
            <a:picLocks noChangeAspect="1"/>
          </p:cNvPicPr>
          <p:nvPr/>
        </p:nvPicPr>
        <p:blipFill>
          <a:blip r:embed="rId4"/>
          <a:stretch>
            <a:fillRect/>
          </a:stretch>
        </p:blipFill>
        <p:spPr>
          <a:xfrm>
            <a:off x="1642534" y="3124200"/>
            <a:ext cx="2609850" cy="1371600"/>
          </a:xfrm>
          <a:prstGeom prst="rect">
            <a:avLst/>
          </a:prstGeom>
        </p:spPr>
      </p:pic>
      <p:pic>
        <p:nvPicPr>
          <p:cNvPr id="8" name="Picture 7">
            <a:extLst>
              <a:ext uri="{FF2B5EF4-FFF2-40B4-BE49-F238E27FC236}">
                <a16:creationId xmlns:a16="http://schemas.microsoft.com/office/drawing/2014/main" id="{766162F0-D90C-884F-99E2-88CFD0227E84}"/>
              </a:ext>
            </a:extLst>
          </p:cNvPr>
          <p:cNvPicPr>
            <a:picLocks noChangeAspect="1"/>
          </p:cNvPicPr>
          <p:nvPr/>
        </p:nvPicPr>
        <p:blipFill>
          <a:blip r:embed="rId5"/>
          <a:stretch>
            <a:fillRect/>
          </a:stretch>
        </p:blipFill>
        <p:spPr>
          <a:xfrm flipH="1">
            <a:off x="7223473" y="2548203"/>
            <a:ext cx="1432290" cy="2396331"/>
          </a:xfrm>
          <a:prstGeom prst="rect">
            <a:avLst/>
          </a:prstGeom>
        </p:spPr>
      </p:pic>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EFAB8015-EB3B-BB42-82FE-0AF60C956CED}"/>
                  </a:ext>
                </a:extLst>
              </p:cNvPr>
              <p:cNvSpPr txBox="1"/>
              <p:nvPr/>
            </p:nvSpPr>
            <p:spPr>
              <a:xfrm>
                <a:off x="1134533" y="4713701"/>
                <a:ext cx="4584397" cy="461665"/>
              </a:xfrm>
              <a:prstGeom prst="rect">
                <a:avLst/>
              </a:prstGeom>
              <a:noFill/>
            </p:spPr>
            <p:txBody>
              <a:bodyPr wrap="none" rtlCol="0">
                <a:spAutoFit/>
              </a:bodyPr>
              <a:lstStyle/>
              <a:p>
                <a:r>
                  <a:rPr lang="en-PH" sz="2400" dirty="0"/>
                  <a:t>v = (</a:t>
                </a:r>
                <a14:m>
                  <m:oMath xmlns:m="http://schemas.openxmlformats.org/officeDocument/2006/math">
                    <m:sSup>
                      <m:sSupPr>
                        <m:ctrlPr>
                          <a:rPr lang="en-PH" sz="2400" i="1" smtClean="0">
                            <a:latin typeface="Cambria Math" panose="02040503050406030204" pitchFamily="18" charset="0"/>
                          </a:rPr>
                        </m:ctrlPr>
                      </m:sSupPr>
                      <m:e>
                        <m:r>
                          <a:rPr lang="en-US" sz="2400" b="0" i="1" smtClean="0">
                            <a:latin typeface="Cambria Math" panose="02040503050406030204" pitchFamily="18" charset="0"/>
                          </a:rPr>
                          <m:t>18</m:t>
                        </m:r>
                        <m:r>
                          <m:rPr>
                            <m:sty m:val="p"/>
                          </m:rPr>
                          <a:rPr lang="en-US" sz="2400" b="0" i="1">
                            <a:latin typeface="Cambria Math" panose="02040503050406030204" pitchFamily="18" charset="0"/>
                          </a:rPr>
                          <m:t>x</m:t>
                        </m:r>
                      </m:e>
                      <m:sup>
                        <m:r>
                          <a:rPr lang="en-US" sz="2400" b="0" i="1" smtClean="0">
                            <a:latin typeface="Cambria Math" panose="02040503050406030204" pitchFamily="18" charset="0"/>
                          </a:rPr>
                          <m:t>3</m:t>
                        </m:r>
                      </m:sup>
                    </m:sSup>
                    <m:r>
                      <a:rPr lang="en-US" sz="2400" b="0">
                        <a:latin typeface="Cambria Math" panose="02040503050406030204" pitchFamily="18" charset="0"/>
                      </a:rPr>
                      <m:t>+</m:t>
                    </m:r>
                    <m:sSup>
                      <m:sSupPr>
                        <m:ctrlPr>
                          <a:rPr lang="en-PH" sz="2400" i="1">
                            <a:latin typeface="Cambria Math" panose="02040503050406030204" pitchFamily="18" charset="0"/>
                          </a:rPr>
                        </m:ctrlPr>
                      </m:sSupPr>
                      <m:e>
                        <m:r>
                          <a:rPr lang="en-US" sz="2400" b="0" i="1" smtClean="0">
                            <a:latin typeface="Cambria Math" panose="02040503050406030204" pitchFamily="18" charset="0"/>
                          </a:rPr>
                          <m:t>21</m:t>
                        </m:r>
                        <m:r>
                          <m:rPr>
                            <m:sty m:val="p"/>
                          </m:rPr>
                          <a:rPr lang="en-US" sz="2400" i="1">
                            <a:latin typeface="Cambria Math" panose="02040503050406030204" pitchFamily="18" charset="0"/>
                          </a:rPr>
                          <m:t>x</m:t>
                        </m:r>
                      </m:e>
                      <m:sup>
                        <m:r>
                          <a:rPr lang="en-US" sz="2400" b="0" i="1" smtClean="0">
                            <a:latin typeface="Cambria Math" panose="02040503050406030204" pitchFamily="18" charset="0"/>
                          </a:rPr>
                          <m:t>2</m:t>
                        </m:r>
                      </m:sup>
                    </m:sSup>
                    <m:r>
                      <a:rPr lang="en-US" sz="2400" b="0">
                        <a:latin typeface="Cambria Math" panose="02040503050406030204" pitchFamily="18" charset="0"/>
                      </a:rPr>
                      <m:t>+</m:t>
                    </m:r>
                    <m:r>
                      <a:rPr lang="en-US" sz="2400" b="0" i="1" smtClean="0">
                        <a:latin typeface="Cambria Math" panose="02040503050406030204" pitchFamily="18" charset="0"/>
                      </a:rPr>
                      <m:t>6</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m:t>
                    </m:r>
                  </m:oMath>
                </a14:m>
                <a:r>
                  <a:rPr lang="en-US" sz="2400" dirty="0"/>
                  <a:t> cubic units</a:t>
                </a:r>
              </a:p>
            </p:txBody>
          </p:sp>
        </mc:Choice>
        <mc:Fallback>
          <p:sp>
            <p:nvSpPr>
              <p:cNvPr id="10" name="TextBox 9">
                <a:extLst>
                  <a:ext uri="{FF2B5EF4-FFF2-40B4-BE49-F238E27FC236}">
                    <a16:creationId xmlns:a16="http://schemas.microsoft.com/office/drawing/2014/main" id="{EFAB8015-EB3B-BB42-82FE-0AF60C956CED}"/>
                  </a:ext>
                </a:extLst>
              </p:cNvPr>
              <p:cNvSpPr txBox="1">
                <a:spLocks noRot="1" noChangeAspect="1" noMove="1" noResize="1" noEditPoints="1" noAdjustHandles="1" noChangeArrowheads="1" noChangeShapeType="1" noTextEdit="1"/>
              </p:cNvSpPr>
              <p:nvPr/>
            </p:nvSpPr>
            <p:spPr>
              <a:xfrm>
                <a:off x="1134533" y="4713701"/>
                <a:ext cx="4584397" cy="461665"/>
              </a:xfrm>
              <a:prstGeom prst="rect">
                <a:avLst/>
              </a:prstGeom>
              <a:blipFill>
                <a:blip r:embed="rId6"/>
                <a:stretch>
                  <a:fillRect l="-1934" t="-5263" r="-1105" b="-2631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05312187-3315-2440-B2D0-44C3C81CC8A3}"/>
                  </a:ext>
                </a:extLst>
              </p:cNvPr>
              <p:cNvSpPr txBox="1"/>
              <p:nvPr/>
            </p:nvSpPr>
            <p:spPr>
              <a:xfrm>
                <a:off x="6502399" y="5083033"/>
                <a:ext cx="4414478" cy="461665"/>
              </a:xfrm>
              <a:prstGeom prst="rect">
                <a:avLst/>
              </a:prstGeom>
              <a:noFill/>
            </p:spPr>
            <p:txBody>
              <a:bodyPr wrap="none" rtlCol="0">
                <a:spAutoFit/>
              </a:bodyPr>
              <a:lstStyle/>
              <a:p>
                <a:r>
                  <a:rPr lang="en-PH" sz="2400" dirty="0"/>
                  <a:t>v = (</a:t>
                </a:r>
                <a14:m>
                  <m:oMath xmlns:m="http://schemas.openxmlformats.org/officeDocument/2006/math">
                    <m:sSup>
                      <m:sSupPr>
                        <m:ctrlPr>
                          <a:rPr lang="en-PH" sz="2400" i="1" smtClean="0">
                            <a:latin typeface="Cambria Math" panose="02040503050406030204" pitchFamily="18" charset="0"/>
                          </a:rPr>
                        </m:ctrlPr>
                      </m:sSupPr>
                      <m:e>
                        <m:r>
                          <a:rPr lang="en-US" sz="2400" b="0" i="1" smtClean="0">
                            <a:latin typeface="Cambria Math" panose="02040503050406030204" pitchFamily="18" charset="0"/>
                          </a:rPr>
                          <m:t>8</m:t>
                        </m:r>
                        <m:r>
                          <m:rPr>
                            <m:sty m:val="p"/>
                          </m:rPr>
                          <a:rPr lang="en-US" sz="2400" b="0" i="1">
                            <a:latin typeface="Cambria Math" panose="02040503050406030204" pitchFamily="18" charset="0"/>
                          </a:rPr>
                          <m:t>x</m:t>
                        </m:r>
                      </m:e>
                      <m:sup>
                        <m:r>
                          <a:rPr lang="en-US" sz="2400" b="0" i="1" smtClean="0">
                            <a:latin typeface="Cambria Math" panose="02040503050406030204" pitchFamily="18" charset="0"/>
                          </a:rPr>
                          <m:t>3</m:t>
                        </m:r>
                      </m:sup>
                    </m:sSup>
                    <m:r>
                      <a:rPr lang="en-US" sz="2400" b="0">
                        <a:latin typeface="Cambria Math" panose="02040503050406030204" pitchFamily="18" charset="0"/>
                      </a:rPr>
                      <m:t>+</m:t>
                    </m:r>
                    <m:sSup>
                      <m:sSupPr>
                        <m:ctrlPr>
                          <a:rPr lang="en-PH" sz="2400" i="1">
                            <a:latin typeface="Cambria Math" panose="02040503050406030204" pitchFamily="18" charset="0"/>
                          </a:rPr>
                        </m:ctrlPr>
                      </m:sSupPr>
                      <m:e>
                        <m:r>
                          <a:rPr lang="en-US" sz="2400" b="0" i="1" smtClean="0">
                            <a:latin typeface="Cambria Math" panose="02040503050406030204" pitchFamily="18" charset="0"/>
                          </a:rPr>
                          <m:t>20</m:t>
                        </m:r>
                        <m:r>
                          <m:rPr>
                            <m:sty m:val="p"/>
                          </m:rPr>
                          <a:rPr lang="en-US" sz="2400" i="1">
                            <a:latin typeface="Cambria Math" panose="02040503050406030204" pitchFamily="18" charset="0"/>
                          </a:rPr>
                          <m:t>x</m:t>
                        </m:r>
                      </m:e>
                      <m:sup>
                        <m:r>
                          <a:rPr lang="en-US" sz="2400" b="0" i="1" smtClean="0">
                            <a:latin typeface="Cambria Math" panose="02040503050406030204" pitchFamily="18" charset="0"/>
                          </a:rPr>
                          <m:t>2</m:t>
                        </m:r>
                      </m:sup>
                    </m:sSup>
                    <m:r>
                      <a:rPr lang="en-US" sz="2400" b="0">
                        <a:latin typeface="Cambria Math" panose="02040503050406030204" pitchFamily="18" charset="0"/>
                      </a:rPr>
                      <m:t>+</m:t>
                    </m:r>
                    <m:r>
                      <a:rPr lang="en-US" sz="2400" b="0" i="1" smtClean="0">
                        <a:latin typeface="Cambria Math" panose="02040503050406030204" pitchFamily="18" charset="0"/>
                      </a:rPr>
                      <m:t>8</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m:t>
                    </m:r>
                  </m:oMath>
                </a14:m>
                <a:r>
                  <a:rPr lang="en-US" sz="2400" dirty="0"/>
                  <a:t> cubic units</a:t>
                </a:r>
              </a:p>
            </p:txBody>
          </p:sp>
        </mc:Choice>
        <mc:Fallback>
          <p:sp>
            <p:nvSpPr>
              <p:cNvPr id="12" name="TextBox 11">
                <a:extLst>
                  <a:ext uri="{FF2B5EF4-FFF2-40B4-BE49-F238E27FC236}">
                    <a16:creationId xmlns:a16="http://schemas.microsoft.com/office/drawing/2014/main" id="{05312187-3315-2440-B2D0-44C3C81CC8A3}"/>
                  </a:ext>
                </a:extLst>
              </p:cNvPr>
              <p:cNvSpPr txBox="1">
                <a:spLocks noRot="1" noChangeAspect="1" noMove="1" noResize="1" noEditPoints="1" noAdjustHandles="1" noChangeArrowheads="1" noChangeShapeType="1" noTextEdit="1"/>
              </p:cNvSpPr>
              <p:nvPr/>
            </p:nvSpPr>
            <p:spPr>
              <a:xfrm>
                <a:off x="6502399" y="5083033"/>
                <a:ext cx="4414478" cy="461665"/>
              </a:xfrm>
              <a:prstGeom prst="rect">
                <a:avLst/>
              </a:prstGeom>
              <a:blipFill>
                <a:blip r:embed="rId7"/>
                <a:stretch>
                  <a:fillRect l="-2006" t="-5263" r="-1146" b="-26316"/>
                </a:stretch>
              </a:blipFill>
            </p:spPr>
            <p:txBody>
              <a:bodyPr/>
              <a:lstStyle/>
              <a:p>
                <a:r>
                  <a:rPr lang="en-US">
                    <a:noFill/>
                  </a:rPr>
                  <a:t> </a:t>
                </a:r>
              </a:p>
            </p:txBody>
          </p:sp>
        </mc:Fallback>
      </mc:AlternateContent>
    </p:spTree>
    <p:extLst>
      <p:ext uri="{BB962C8B-B14F-4D97-AF65-F5344CB8AC3E}">
        <p14:creationId xmlns:p14="http://schemas.microsoft.com/office/powerpoint/2010/main" val="274698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Factoring Quadratic Trinomials in the Form </a:t>
                </a:r>
                <a14:m>
                  <m:oMath xmlns:m="http://schemas.openxmlformats.org/officeDocument/2006/math">
                    <m:sSup>
                      <m:sSupPr>
                        <m:ctrlPr>
                          <a:rPr lang="en-PH" b="1" i="1">
                            <a:solidFill>
                              <a:schemeClr val="tx1"/>
                            </a:solidFill>
                            <a:latin typeface="Cambria Math" panose="02040503050406030204" pitchFamily="18" charset="0"/>
                          </a:rPr>
                        </m:ctrlPr>
                      </m:sSupPr>
                      <m:e>
                        <m:r>
                          <a:rPr lang="en-US" b="1">
                            <a:solidFill>
                              <a:schemeClr val="tx1"/>
                            </a:solidFill>
                            <a:latin typeface="Cambria Math" panose="02040503050406030204" pitchFamily="18" charset="0"/>
                          </a:rPr>
                          <m:t>𝐚𝐱</m:t>
                        </m:r>
                      </m:e>
                      <m:sup>
                        <m:r>
                          <a:rPr lang="en-US" b="1">
                            <a:solidFill>
                              <a:schemeClr val="tx1"/>
                            </a:solidFill>
                            <a:latin typeface="Cambria Math" panose="02040503050406030204" pitchFamily="18" charset="0"/>
                          </a:rPr>
                          <m:t>𝟐</m:t>
                        </m:r>
                      </m:sup>
                    </m:sSup>
                    <m:r>
                      <a:rPr lang="en-US" b="1">
                        <a:solidFill>
                          <a:schemeClr val="tx1"/>
                        </a:solidFill>
                        <a:latin typeface="Cambria Math" panose="02040503050406030204" pitchFamily="18" charset="0"/>
                      </a:rPr>
                      <m:t>+</m:t>
                    </m:r>
                    <m:r>
                      <a:rPr lang="en-US" b="1">
                        <a:solidFill>
                          <a:schemeClr val="tx1"/>
                        </a:solidFill>
                        <a:latin typeface="Cambria Math" panose="02040503050406030204" pitchFamily="18" charset="0"/>
                      </a:rPr>
                      <m:t>𝐛𝐱</m:t>
                    </m:r>
                    <m:r>
                      <a:rPr lang="en-US" b="1">
                        <a:solidFill>
                          <a:schemeClr val="tx1"/>
                        </a:solidFill>
                        <a:latin typeface="Cambria Math" panose="02040503050406030204" pitchFamily="18" charset="0"/>
                      </a:rPr>
                      <m:t>+</m:t>
                    </m:r>
                    <m:r>
                      <a:rPr lang="en-US" b="1">
                        <a:solidFill>
                          <a:schemeClr val="tx1"/>
                        </a:solidFill>
                        <a:latin typeface="Cambria Math" panose="02040503050406030204" pitchFamily="18" charset="0"/>
                      </a:rPr>
                      <m:t>𝐜</m:t>
                    </m:r>
                  </m:oMath>
                </a14:m>
                <a:r>
                  <a:rPr lang="en-US" b="1" dirty="0">
                    <a:solidFill>
                      <a:schemeClr val="tx1"/>
                    </a:solidFill>
                  </a:rPr>
                  <a:t>,</a:t>
                </a:r>
                <a:r>
                  <a:rPr lang="en-PH" b="1" dirty="0">
                    <a:solidFill>
                      <a:schemeClr val="tx1"/>
                    </a:solidFill>
                  </a:rPr>
                  <a:t> </a:t>
                </a:r>
                <a:r>
                  <a:rPr lang="en-US" b="1" dirty="0">
                    <a:solidFill>
                      <a:schemeClr val="tx1"/>
                    </a:solidFill>
                  </a:rPr>
                  <a:t>where a ≠ 1</a:t>
                </a:r>
                <a:endParaRPr lang="en-PH" b="1" dirty="0">
                  <a:solidFill>
                    <a:schemeClr val="tx1"/>
                  </a:solidFill>
                </a:endParaRPr>
              </a:p>
            </p:txBody>
          </p:sp>
        </mc:Choice>
        <mc:Fallback xmlns="">
          <p:sp>
            <p:nvSpPr>
              <p:cNvPr id="2" name="Title 1">
                <a:extLst>
                  <a:ext uri="{FF2B5EF4-FFF2-40B4-BE49-F238E27FC236}">
                    <a16:creationId xmlns:a16="http://schemas.microsoft.com/office/drawing/2014/main" id="{6C4D4578-C8FE-FE47-B785-17E2FE435239}"/>
                  </a:ext>
                </a:extLst>
              </p:cNvPr>
              <p:cNvSpPr>
                <a:spLocks noGrp="1" noRot="1" noChangeAspect="1" noMove="1" noResize="1" noEditPoints="1" noAdjustHandles="1" noChangeArrowheads="1" noChangeShapeType="1" noTextEdit="1"/>
              </p:cNvSpPr>
              <p:nvPr>
                <p:ph type="title"/>
              </p:nvPr>
            </p:nvSpPr>
            <p:spPr>
              <a:blipFill>
                <a:blip r:embed="rId3"/>
                <a:stretch>
                  <a:fillRect l="-1689" t="-952" b="-857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Content Placeholder 5">
                <a:extLst>
                  <a:ext uri="{FF2B5EF4-FFF2-40B4-BE49-F238E27FC236}">
                    <a16:creationId xmlns:a16="http://schemas.microsoft.com/office/drawing/2014/main" id="{E2FE4A84-B72D-C84F-8043-E5EA866B5074}"/>
                  </a:ext>
                </a:extLst>
              </p:cNvPr>
              <p:cNvSpPr>
                <a:spLocks noGrp="1"/>
              </p:cNvSpPr>
              <p:nvPr>
                <p:ph idx="1"/>
              </p:nvPr>
            </p:nvSpPr>
            <p:spPr/>
            <p:txBody>
              <a:bodyPr/>
              <a:lstStyle/>
              <a:p>
                <a:pPr marL="0" indent="0">
                  <a:buNone/>
                </a:pPr>
                <a:r>
                  <a:rPr lang="en-US" dirty="0"/>
                  <a:t>Solve for the dimensions of the figures below using the equation of their respective volumes.</a:t>
                </a:r>
              </a:p>
              <a:p>
                <a:pPr marL="0" indent="0">
                  <a:buNone/>
                </a:pPr>
                <a:r>
                  <a:rPr lang="en-US" b="1" dirty="0"/>
                  <a:t>Solution:</a:t>
                </a:r>
              </a:p>
              <a:p>
                <a:pPr marL="0" indent="0">
                  <a:buNone/>
                </a:pPr>
                <a:r>
                  <a:rPr lang="en-US" dirty="0"/>
                  <a:t>a. </a:t>
                </a:r>
                <a:r>
                  <a:rPr lang="en-PH" dirty="0"/>
                  <a:t>Factor the given polynomial.</a:t>
                </a:r>
              </a:p>
              <a:p>
                <a:pPr marL="0" indent="0">
                  <a:buNone/>
                </a:pPr>
                <a:r>
                  <a:rPr lang="en-US" dirty="0"/>
                  <a:t> 	</a:t>
                </a:r>
                <a14:m>
                  <m:oMath xmlns:m="http://schemas.openxmlformats.org/officeDocument/2006/math">
                    <m:sSup>
                      <m:sSupPr>
                        <m:ctrlPr>
                          <a:rPr lang="en-PH" i="1">
                            <a:latin typeface="Cambria Math" panose="02040503050406030204" pitchFamily="18" charset="0"/>
                          </a:rPr>
                        </m:ctrlPr>
                      </m:sSupPr>
                      <m:e>
                        <m:r>
                          <a:rPr lang="en-US" i="1">
                            <a:latin typeface="Cambria Math" panose="02040503050406030204" pitchFamily="18" charset="0"/>
                          </a:rPr>
                          <m:t>18</m:t>
                        </m:r>
                        <m:r>
                          <m:rPr>
                            <m:sty m:val="p"/>
                          </m:rPr>
                          <a:rPr lang="en-US" i="1">
                            <a:latin typeface="Cambria Math" panose="02040503050406030204" pitchFamily="18" charset="0"/>
                          </a:rPr>
                          <m:t>x</m:t>
                        </m:r>
                      </m:e>
                      <m:sup>
                        <m:r>
                          <a:rPr lang="en-US" i="1">
                            <a:latin typeface="Cambria Math" panose="02040503050406030204" pitchFamily="18" charset="0"/>
                          </a:rPr>
                          <m:t>3</m:t>
                        </m:r>
                      </m:sup>
                    </m:sSup>
                    <m:r>
                      <a:rPr lang="en-US">
                        <a:latin typeface="Cambria Math" panose="02040503050406030204" pitchFamily="18" charset="0"/>
                      </a:rPr>
                      <m:t>+</m:t>
                    </m:r>
                    <m:sSup>
                      <m:sSupPr>
                        <m:ctrlPr>
                          <a:rPr lang="en-PH" i="1">
                            <a:latin typeface="Cambria Math" panose="02040503050406030204" pitchFamily="18" charset="0"/>
                          </a:rPr>
                        </m:ctrlPr>
                      </m:sSupPr>
                      <m:e>
                        <m:r>
                          <a:rPr lang="en-US" i="1">
                            <a:latin typeface="Cambria Math" panose="02040503050406030204" pitchFamily="18" charset="0"/>
                          </a:rPr>
                          <m:t>21</m:t>
                        </m:r>
                        <m:r>
                          <m:rPr>
                            <m:sty m:val="p"/>
                          </m:rPr>
                          <a:rPr lang="en-US" i="1">
                            <a:latin typeface="Cambria Math" panose="02040503050406030204" pitchFamily="18" charset="0"/>
                          </a:rPr>
                          <m:t>x</m:t>
                        </m:r>
                      </m:e>
                      <m:sup>
                        <m:r>
                          <a:rPr lang="en-US" i="1">
                            <a:latin typeface="Cambria Math" panose="02040503050406030204" pitchFamily="18" charset="0"/>
                          </a:rPr>
                          <m:t>2</m:t>
                        </m:r>
                      </m:sup>
                    </m:sSup>
                    <m:r>
                      <a:rPr lang="en-US">
                        <a:latin typeface="Cambria Math" panose="02040503050406030204" pitchFamily="18" charset="0"/>
                      </a:rPr>
                      <m:t>+</m:t>
                    </m:r>
                    <m:r>
                      <a:rPr lang="en-US" i="1">
                        <a:latin typeface="Cambria Math" panose="02040503050406030204" pitchFamily="18" charset="0"/>
                      </a:rPr>
                      <m:t>6</m:t>
                    </m:r>
                    <m:r>
                      <m:rPr>
                        <m:sty m:val="p"/>
                      </m:rPr>
                      <a:rPr lang="en-US">
                        <a:latin typeface="Cambria Math" panose="02040503050406030204" pitchFamily="18" charset="0"/>
                      </a:rPr>
                      <m:t>x</m:t>
                    </m:r>
                  </m:oMath>
                </a14:m>
                <a:endParaRPr lang="en-US" dirty="0"/>
              </a:p>
              <a:p>
                <a:pPr marL="0" indent="0">
                  <a:buNone/>
                </a:pPr>
                <a:r>
                  <a:rPr lang="en-US" dirty="0"/>
                  <a:t>	</a:t>
                </a:r>
                <a:r>
                  <a:rPr lang="en-PH" dirty="0"/>
                  <a:t> </a:t>
                </a:r>
                <a14:m>
                  <m:oMath xmlns:m="http://schemas.openxmlformats.org/officeDocument/2006/math">
                    <m:r>
                      <a:rPr lang="en-US" b="0" i="1" smtClean="0">
                        <a:latin typeface="Cambria Math" panose="02040503050406030204" pitchFamily="18" charset="0"/>
                      </a:rPr>
                      <m:t>=3</m:t>
                    </m:r>
                    <m:r>
                      <m:rPr>
                        <m:sty m:val="p"/>
                      </m:rPr>
                      <a:rPr lang="en-US" b="0" i="0" smtClean="0">
                        <a:latin typeface="Cambria Math" panose="02040503050406030204" pitchFamily="18" charset="0"/>
                      </a:rPr>
                      <m:t>x</m:t>
                    </m:r>
                    <m:d>
                      <m:dPr>
                        <m:ctrlPr>
                          <a:rPr lang="en-US" b="0" i="0" smtClean="0">
                            <a:latin typeface="Cambria Math" panose="02040503050406030204" pitchFamily="18" charset="0"/>
                          </a:rPr>
                        </m:ctrlPr>
                      </m:dPr>
                      <m:e>
                        <m:sSup>
                          <m:sSupPr>
                            <m:ctrlPr>
                              <a:rPr lang="en-PH" i="1">
                                <a:latin typeface="Cambria Math" panose="02040503050406030204" pitchFamily="18" charset="0"/>
                              </a:rPr>
                            </m:ctrlPr>
                          </m:sSupPr>
                          <m:e>
                            <m:r>
                              <a:rPr lang="en-US" i="1">
                                <a:latin typeface="Cambria Math" panose="02040503050406030204" pitchFamily="18" charset="0"/>
                              </a:rPr>
                              <m:t>18</m:t>
                            </m:r>
                            <m:r>
                              <m:rPr>
                                <m:sty m:val="p"/>
                              </m:rPr>
                              <a:rPr lang="en-US" i="1">
                                <a:latin typeface="Cambria Math" panose="02040503050406030204" pitchFamily="18" charset="0"/>
                              </a:rPr>
                              <m:t>x</m:t>
                            </m:r>
                          </m:e>
                          <m:sup>
                            <m:r>
                              <a:rPr lang="en-US" b="0" i="1" smtClean="0">
                                <a:latin typeface="Cambria Math" panose="02040503050406030204" pitchFamily="18" charset="0"/>
                              </a:rPr>
                              <m:t>2</m:t>
                            </m:r>
                          </m:sup>
                        </m:sSup>
                        <m:r>
                          <a:rPr lang="en-US" b="0" i="1" smtClean="0">
                            <a:latin typeface="Cambria Math" panose="02040503050406030204" pitchFamily="18" charset="0"/>
                          </a:rPr>
                          <m:t>+7</m:t>
                        </m:r>
                        <m:r>
                          <m:rPr>
                            <m:sty m:val="p"/>
                          </m:rPr>
                          <a:rPr lang="en-US" b="0" i="0" smtClean="0">
                            <a:latin typeface="Cambria Math" panose="02040503050406030204" pitchFamily="18" charset="0"/>
                          </a:rPr>
                          <m:t>x</m:t>
                        </m:r>
                        <m:r>
                          <a:rPr lang="en-US" b="0" i="0" smtClean="0">
                            <a:latin typeface="Cambria Math" panose="02040503050406030204" pitchFamily="18" charset="0"/>
                          </a:rPr>
                          <m:t>+2</m:t>
                        </m:r>
                      </m:e>
                    </m:d>
                  </m:oMath>
                </a14:m>
                <a:r>
                  <a:rPr lang="en-US" b="0" dirty="0"/>
                  <a:t>			</a:t>
                </a:r>
                <a:r>
                  <a:rPr lang="en-US" dirty="0"/>
                  <a:t>Factor out the GCF, 3x.</a:t>
                </a:r>
                <a:endParaRPr lang="en-US" b="0" dirty="0"/>
              </a:p>
              <a:p>
                <a:pPr marL="0" indent="0">
                  <a:buNone/>
                </a:pPr>
                <a:r>
                  <a:rPr lang="en-US" dirty="0"/>
                  <a:t>	 </a:t>
                </a:r>
                <a14:m>
                  <m:oMath xmlns:m="http://schemas.openxmlformats.org/officeDocument/2006/math">
                    <m:r>
                      <a:rPr lang="en-US" i="1">
                        <a:latin typeface="Cambria Math" panose="02040503050406030204" pitchFamily="18" charset="0"/>
                      </a:rPr>
                      <m:t>=3</m:t>
                    </m:r>
                    <m:r>
                      <m:rPr>
                        <m:sty m:val="p"/>
                      </m:rPr>
                      <a:rPr lang="en-US">
                        <a:latin typeface="Cambria Math" panose="02040503050406030204" pitchFamily="18" charset="0"/>
                      </a:rPr>
                      <m:t>x</m:t>
                    </m:r>
                    <m:r>
                      <a:rPr lang="en-US">
                        <a:latin typeface="Cambria Math" panose="02040503050406030204" pitchFamily="18" charset="0"/>
                      </a:rPr>
                      <m:t>(</m:t>
                    </m:r>
                    <m:r>
                      <a:rPr lang="en-US" i="1" smtClean="0">
                        <a:latin typeface="Cambria Math" panose="02040503050406030204" pitchFamily="18" charset="0"/>
                      </a:rPr>
                      <m:t>3</m:t>
                    </m:r>
                    <m:r>
                      <m:rPr>
                        <m:sty m:val="p"/>
                      </m:rPr>
                      <a:rPr lang="en-US" b="0" i="0" smtClean="0">
                        <a:latin typeface="Cambria Math" panose="02040503050406030204" pitchFamily="18" charset="0"/>
                      </a:rPr>
                      <m:t>x</m:t>
                    </m:r>
                    <m:r>
                      <a:rPr lang="en-US" b="0" i="1" smtClean="0">
                        <a:latin typeface="Cambria Math" panose="02040503050406030204" pitchFamily="18" charset="0"/>
                      </a:rPr>
                      <m:t>+</m:t>
                    </m:r>
                    <m:r>
                      <a:rPr lang="en-US">
                        <a:latin typeface="Cambria Math" panose="02040503050406030204" pitchFamily="18" charset="0"/>
                      </a:rPr>
                      <m:t>2)</m:t>
                    </m:r>
                  </m:oMath>
                </a14:m>
                <a:r>
                  <a:rPr lang="en-US" dirty="0"/>
                  <a:t> </a:t>
                </a:r>
                <a14:m>
                  <m:oMath xmlns:m="http://schemas.openxmlformats.org/officeDocument/2006/math">
                    <m:r>
                      <a:rPr lang="en-US">
                        <a:latin typeface="Cambria Math" panose="02040503050406030204" pitchFamily="18" charset="0"/>
                      </a:rPr>
                      <m:t>(</m:t>
                    </m:r>
                    <m:r>
                      <a:rPr lang="en-US" b="0" i="1" smtClean="0">
                        <a:latin typeface="Cambria Math" panose="02040503050406030204" pitchFamily="18" charset="0"/>
                      </a:rPr>
                      <m:t>2</m:t>
                    </m:r>
                    <m:r>
                      <m:rPr>
                        <m:sty m:val="p"/>
                      </m:rPr>
                      <a:rPr lang="en-US">
                        <a:latin typeface="Cambria Math" panose="02040503050406030204" pitchFamily="18" charset="0"/>
                      </a:rPr>
                      <m:t>x</m:t>
                    </m:r>
                    <m:r>
                      <a:rPr lang="en-US" i="1">
                        <a:latin typeface="Cambria Math" panose="02040503050406030204" pitchFamily="18" charset="0"/>
                      </a:rPr>
                      <m:t>+</m:t>
                    </m:r>
                    <m:r>
                      <a:rPr lang="en-US" b="0" i="0" smtClean="0">
                        <a:latin typeface="Cambria Math" panose="02040503050406030204" pitchFamily="18" charset="0"/>
                      </a:rPr>
                      <m:t>1</m:t>
                    </m:r>
                    <m:r>
                      <a:rPr lang="en-US">
                        <a:latin typeface="Cambria Math" panose="02040503050406030204" pitchFamily="18" charset="0"/>
                      </a:rPr>
                      <m:t>)</m:t>
                    </m:r>
                  </m:oMath>
                </a14:m>
                <a:r>
                  <a:rPr lang="en-US" dirty="0"/>
                  <a:t>			Factor </a:t>
                </a:r>
                <a14:m>
                  <m:oMath xmlns:m="http://schemas.openxmlformats.org/officeDocument/2006/math">
                    <m:sSup>
                      <m:sSupPr>
                        <m:ctrlPr>
                          <a:rPr lang="en-PH" i="1">
                            <a:latin typeface="Cambria Math" panose="02040503050406030204" pitchFamily="18" charset="0"/>
                          </a:rPr>
                        </m:ctrlPr>
                      </m:sSupPr>
                      <m:e>
                        <m:r>
                          <a:rPr lang="en-US" b="0" i="1" smtClean="0">
                            <a:latin typeface="Cambria Math" panose="02040503050406030204" pitchFamily="18" charset="0"/>
                          </a:rPr>
                          <m:t>6</m:t>
                        </m:r>
                        <m:r>
                          <m:rPr>
                            <m:sty m:val="p"/>
                          </m:rPr>
                          <a:rPr lang="en-US" i="1">
                            <a:latin typeface="Cambria Math" panose="02040503050406030204" pitchFamily="18" charset="0"/>
                          </a:rPr>
                          <m:t>x</m:t>
                        </m:r>
                      </m:e>
                      <m:sup>
                        <m:r>
                          <a:rPr lang="en-US" b="0" i="1" smtClean="0">
                            <a:latin typeface="Cambria Math" panose="02040503050406030204" pitchFamily="18" charset="0"/>
                          </a:rPr>
                          <m:t>2</m:t>
                        </m:r>
                      </m:sup>
                    </m:sSup>
                    <m:r>
                      <a:rPr lang="en-US" b="0" i="1" smtClean="0">
                        <a:latin typeface="Cambria Math" panose="02040503050406030204" pitchFamily="18" charset="0"/>
                      </a:rPr>
                      <m:t>+7</m:t>
                    </m:r>
                    <m:r>
                      <m:rPr>
                        <m:sty m:val="p"/>
                      </m:rPr>
                      <a:rPr lang="en-US" b="0" i="0" smtClean="0">
                        <a:latin typeface="Cambria Math" panose="02040503050406030204" pitchFamily="18" charset="0"/>
                      </a:rPr>
                      <m:t>x</m:t>
                    </m:r>
                    <m:r>
                      <a:rPr lang="en-US" b="0" i="0" smtClean="0">
                        <a:latin typeface="Cambria Math" panose="02040503050406030204" pitchFamily="18" charset="0"/>
                      </a:rPr>
                      <m:t>+2</m:t>
                    </m:r>
                  </m:oMath>
                </a14:m>
                <a:r>
                  <a:rPr lang="en-US" dirty="0"/>
                  <a:t>.</a:t>
                </a:r>
              </a:p>
            </p:txBody>
          </p:sp>
        </mc:Choice>
        <mc:Fallback>
          <p:sp>
            <p:nvSpPr>
              <p:cNvPr id="6" name="Content Placeholder 5">
                <a:extLst>
                  <a:ext uri="{FF2B5EF4-FFF2-40B4-BE49-F238E27FC236}">
                    <a16:creationId xmlns:a16="http://schemas.microsoft.com/office/drawing/2014/main" id="{E2FE4A84-B72D-C84F-8043-E5EA866B5074}"/>
                  </a:ext>
                </a:extLst>
              </p:cNvPr>
              <p:cNvSpPr>
                <a:spLocks noGrp="1" noRot="1" noChangeAspect="1" noMove="1" noResize="1" noEditPoints="1" noAdjustHandles="1" noChangeArrowheads="1" noChangeShapeType="1" noTextEdit="1"/>
              </p:cNvSpPr>
              <p:nvPr>
                <p:ph idx="1"/>
              </p:nvPr>
            </p:nvSpPr>
            <p:spPr>
              <a:blipFill>
                <a:blip r:embed="rId4"/>
                <a:stretch>
                  <a:fillRect l="-1086" t="-2632"/>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3D31C308-AD7D-BF49-B9C9-F346F8E51B93}"/>
              </a:ext>
            </a:extLst>
          </p:cNvPr>
          <p:cNvPicPr>
            <a:picLocks noChangeAspect="1"/>
          </p:cNvPicPr>
          <p:nvPr/>
        </p:nvPicPr>
        <p:blipFill>
          <a:blip r:embed="rId5"/>
          <a:stretch>
            <a:fillRect/>
          </a:stretch>
        </p:blipFill>
        <p:spPr>
          <a:xfrm>
            <a:off x="7366000" y="2629694"/>
            <a:ext cx="2609850" cy="1371600"/>
          </a:xfrm>
          <a:prstGeom prst="rect">
            <a:avLst/>
          </a:prstGeom>
        </p:spPr>
      </p:pic>
    </p:spTree>
    <p:extLst>
      <p:ext uri="{BB962C8B-B14F-4D97-AF65-F5344CB8AC3E}">
        <p14:creationId xmlns:p14="http://schemas.microsoft.com/office/powerpoint/2010/main" val="3743399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Factoring Quadratic Trinomials in the Form </a:t>
                </a:r>
                <a14:m>
                  <m:oMath xmlns:m="http://schemas.openxmlformats.org/officeDocument/2006/math">
                    <m:sSup>
                      <m:sSupPr>
                        <m:ctrlPr>
                          <a:rPr lang="en-PH" b="1" i="1">
                            <a:solidFill>
                              <a:schemeClr val="tx1"/>
                            </a:solidFill>
                            <a:latin typeface="Cambria Math" panose="02040503050406030204" pitchFamily="18" charset="0"/>
                          </a:rPr>
                        </m:ctrlPr>
                      </m:sSupPr>
                      <m:e>
                        <m:r>
                          <a:rPr lang="en-US" b="1">
                            <a:solidFill>
                              <a:schemeClr val="tx1"/>
                            </a:solidFill>
                            <a:latin typeface="Cambria Math" panose="02040503050406030204" pitchFamily="18" charset="0"/>
                          </a:rPr>
                          <m:t>𝐚𝐱</m:t>
                        </m:r>
                      </m:e>
                      <m:sup>
                        <m:r>
                          <a:rPr lang="en-US" b="1">
                            <a:solidFill>
                              <a:schemeClr val="tx1"/>
                            </a:solidFill>
                            <a:latin typeface="Cambria Math" panose="02040503050406030204" pitchFamily="18" charset="0"/>
                          </a:rPr>
                          <m:t>𝟐</m:t>
                        </m:r>
                      </m:sup>
                    </m:sSup>
                    <m:r>
                      <a:rPr lang="en-US" b="1">
                        <a:solidFill>
                          <a:schemeClr val="tx1"/>
                        </a:solidFill>
                        <a:latin typeface="Cambria Math" panose="02040503050406030204" pitchFamily="18" charset="0"/>
                      </a:rPr>
                      <m:t>+</m:t>
                    </m:r>
                    <m:r>
                      <a:rPr lang="en-US" b="1">
                        <a:solidFill>
                          <a:schemeClr val="tx1"/>
                        </a:solidFill>
                        <a:latin typeface="Cambria Math" panose="02040503050406030204" pitchFamily="18" charset="0"/>
                      </a:rPr>
                      <m:t>𝐛𝐱</m:t>
                    </m:r>
                    <m:r>
                      <a:rPr lang="en-US" b="1">
                        <a:solidFill>
                          <a:schemeClr val="tx1"/>
                        </a:solidFill>
                        <a:latin typeface="Cambria Math" panose="02040503050406030204" pitchFamily="18" charset="0"/>
                      </a:rPr>
                      <m:t>+</m:t>
                    </m:r>
                    <m:r>
                      <a:rPr lang="en-US" b="1">
                        <a:solidFill>
                          <a:schemeClr val="tx1"/>
                        </a:solidFill>
                        <a:latin typeface="Cambria Math" panose="02040503050406030204" pitchFamily="18" charset="0"/>
                      </a:rPr>
                      <m:t>𝐜</m:t>
                    </m:r>
                  </m:oMath>
                </a14:m>
                <a:r>
                  <a:rPr lang="en-US" b="1" dirty="0">
                    <a:solidFill>
                      <a:schemeClr val="tx1"/>
                    </a:solidFill>
                  </a:rPr>
                  <a:t>,</a:t>
                </a:r>
                <a:r>
                  <a:rPr lang="en-PH" b="1" dirty="0">
                    <a:solidFill>
                      <a:schemeClr val="tx1"/>
                    </a:solidFill>
                  </a:rPr>
                  <a:t> </a:t>
                </a:r>
                <a:r>
                  <a:rPr lang="en-US" b="1" dirty="0">
                    <a:solidFill>
                      <a:schemeClr val="tx1"/>
                    </a:solidFill>
                  </a:rPr>
                  <a:t>where a ≠ 1</a:t>
                </a:r>
                <a:endParaRPr lang="en-PH" b="1" dirty="0">
                  <a:solidFill>
                    <a:schemeClr val="tx1"/>
                  </a:solidFill>
                </a:endParaRPr>
              </a:p>
            </p:txBody>
          </p:sp>
        </mc:Choice>
        <mc:Fallback xmlns="">
          <p:sp>
            <p:nvSpPr>
              <p:cNvPr id="2" name="Title 1">
                <a:extLst>
                  <a:ext uri="{FF2B5EF4-FFF2-40B4-BE49-F238E27FC236}">
                    <a16:creationId xmlns:a16="http://schemas.microsoft.com/office/drawing/2014/main" id="{6C4D4578-C8FE-FE47-B785-17E2FE435239}"/>
                  </a:ext>
                </a:extLst>
              </p:cNvPr>
              <p:cNvSpPr>
                <a:spLocks noGrp="1" noRot="1" noChangeAspect="1" noMove="1" noResize="1" noEditPoints="1" noAdjustHandles="1" noChangeArrowheads="1" noChangeShapeType="1" noTextEdit="1"/>
              </p:cNvSpPr>
              <p:nvPr>
                <p:ph type="title"/>
              </p:nvPr>
            </p:nvSpPr>
            <p:spPr>
              <a:blipFill>
                <a:blip r:embed="rId3"/>
                <a:stretch>
                  <a:fillRect l="-1689" t="-952" b="-857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Content Placeholder 5">
                <a:extLst>
                  <a:ext uri="{FF2B5EF4-FFF2-40B4-BE49-F238E27FC236}">
                    <a16:creationId xmlns:a16="http://schemas.microsoft.com/office/drawing/2014/main" id="{E2FE4A84-B72D-C84F-8043-E5EA866B5074}"/>
                  </a:ext>
                </a:extLst>
              </p:cNvPr>
              <p:cNvSpPr>
                <a:spLocks noGrp="1"/>
              </p:cNvSpPr>
              <p:nvPr>
                <p:ph idx="1"/>
              </p:nvPr>
            </p:nvSpPr>
            <p:spPr/>
            <p:txBody>
              <a:bodyPr/>
              <a:lstStyle/>
              <a:p>
                <a:pPr marL="0" indent="0" algn="just">
                  <a:buNone/>
                </a:pPr>
                <a:r>
                  <a:rPr lang="en-PH" i="1" dirty="0"/>
                  <a:t>Note: 3 and 2 are factors of 6 and 1 and 2 are factors of 2. Also, (3)(1) + (2)(2) = 7, which is equal to b.</a:t>
                </a:r>
              </a:p>
              <a:p>
                <a:pPr marL="0" indent="0" algn="just">
                  <a:buNone/>
                </a:pPr>
                <a:r>
                  <a:rPr lang="en-US" i="1" dirty="0"/>
                  <a:t>	</a:t>
                </a:r>
                <a:r>
                  <a:rPr lang="en-PH" dirty="0"/>
                  <a:t>The dimensions of the rectangular solid are (3x) units, (3x + 2) units, and (2x + 1) units.</a:t>
                </a:r>
              </a:p>
              <a:p>
                <a:pPr marL="0" indent="0" algn="just">
                  <a:buNone/>
                </a:pPr>
                <a:r>
                  <a:rPr lang="en-US" b="1" dirty="0"/>
                  <a:t>Checking:</a:t>
                </a:r>
              </a:p>
              <a:p>
                <a:pPr marL="0" indent="0" algn="just">
                  <a:buNone/>
                </a:pPr>
                <a14:m>
                  <m:oMath xmlns:m="http://schemas.openxmlformats.org/officeDocument/2006/math">
                    <m:r>
                      <a:rPr lang="en-US" i="1">
                        <a:latin typeface="Cambria Math" panose="02040503050406030204" pitchFamily="18" charset="0"/>
                      </a:rPr>
                      <m:t>3</m:t>
                    </m:r>
                    <m:r>
                      <m:rPr>
                        <m:sty m:val="p"/>
                      </m:rPr>
                      <a:rPr lang="en-US">
                        <a:latin typeface="Cambria Math" panose="02040503050406030204" pitchFamily="18" charset="0"/>
                      </a:rPr>
                      <m:t>x</m:t>
                    </m:r>
                    <m:r>
                      <a:rPr lang="en-US">
                        <a:latin typeface="Cambria Math" panose="02040503050406030204" pitchFamily="18" charset="0"/>
                      </a:rPr>
                      <m:t>(</m:t>
                    </m:r>
                    <m:r>
                      <a:rPr lang="en-US" i="1">
                        <a:latin typeface="Cambria Math" panose="02040503050406030204" pitchFamily="18" charset="0"/>
                      </a:rPr>
                      <m:t>3</m:t>
                    </m:r>
                    <m:r>
                      <m:rPr>
                        <m:sty m:val="p"/>
                      </m:rPr>
                      <a:rPr lang="en-US">
                        <a:latin typeface="Cambria Math" panose="02040503050406030204" pitchFamily="18" charset="0"/>
                      </a:rPr>
                      <m:t>x</m:t>
                    </m:r>
                    <m:r>
                      <a:rPr lang="en-US" i="1">
                        <a:latin typeface="Cambria Math" panose="02040503050406030204" pitchFamily="18" charset="0"/>
                      </a:rPr>
                      <m:t>+</m:t>
                    </m:r>
                    <m:r>
                      <a:rPr lang="en-US">
                        <a:latin typeface="Cambria Math" panose="02040503050406030204" pitchFamily="18" charset="0"/>
                      </a:rPr>
                      <m:t>2)</m:t>
                    </m:r>
                  </m:oMath>
                </a14:m>
                <a:r>
                  <a:rPr lang="en-US" dirty="0"/>
                  <a:t> </a:t>
                </a:r>
                <a14:m>
                  <m:oMath xmlns:m="http://schemas.openxmlformats.org/officeDocument/2006/math">
                    <m:d>
                      <m:dPr>
                        <m:ctrlPr>
                          <a:rPr lang="en-US">
                            <a:latin typeface="Cambria Math" panose="02040503050406030204" pitchFamily="18" charset="0"/>
                          </a:rPr>
                        </m:ctrlPr>
                      </m:dPr>
                      <m:e>
                        <m:r>
                          <a:rPr lang="en-US" i="1">
                            <a:latin typeface="Cambria Math" panose="02040503050406030204" pitchFamily="18" charset="0"/>
                          </a:rPr>
                          <m:t>2</m:t>
                        </m:r>
                        <m:r>
                          <m:rPr>
                            <m:sty m:val="p"/>
                          </m:rPr>
                          <a:rPr lang="en-US">
                            <a:latin typeface="Cambria Math" panose="02040503050406030204" pitchFamily="18" charset="0"/>
                          </a:rPr>
                          <m:t>x</m:t>
                        </m:r>
                        <m:r>
                          <a:rPr lang="en-US" i="1">
                            <a:latin typeface="Cambria Math" panose="02040503050406030204" pitchFamily="18" charset="0"/>
                          </a:rPr>
                          <m:t>+</m:t>
                        </m:r>
                        <m:r>
                          <a:rPr lang="en-US">
                            <a:latin typeface="Cambria Math" panose="02040503050406030204" pitchFamily="18" charset="0"/>
                          </a:rPr>
                          <m:t>1</m:t>
                        </m:r>
                      </m:e>
                    </m:d>
                    <m:r>
                      <a:rPr lang="en-US" b="0" i="0" smtClean="0">
                        <a:latin typeface="Cambria Math" panose="02040503050406030204" pitchFamily="18" charset="0"/>
                      </a:rPr>
                      <m:t>=</m:t>
                    </m:r>
                    <m:sSup>
                      <m:sSupPr>
                        <m:ctrlPr>
                          <a:rPr lang="en-PH" i="1">
                            <a:latin typeface="Cambria Math" panose="02040503050406030204" pitchFamily="18" charset="0"/>
                          </a:rPr>
                        </m:ctrlPr>
                      </m:sSupPr>
                      <m:e>
                        <m:r>
                          <a:rPr lang="en-US" b="0" i="1" smtClean="0">
                            <a:latin typeface="Cambria Math" panose="02040503050406030204" pitchFamily="18" charset="0"/>
                          </a:rPr>
                          <m:t>(9</m:t>
                        </m:r>
                        <m:r>
                          <m:rPr>
                            <m:sty m:val="p"/>
                          </m:rPr>
                          <a:rPr lang="en-US" i="1">
                            <a:latin typeface="Cambria Math" panose="02040503050406030204" pitchFamily="18" charset="0"/>
                          </a:rPr>
                          <m:t>x</m:t>
                        </m:r>
                      </m:e>
                      <m:sup>
                        <m:r>
                          <a:rPr lang="en-US" b="0" i="1" smtClean="0">
                            <a:latin typeface="Cambria Math" panose="02040503050406030204" pitchFamily="18" charset="0"/>
                          </a:rPr>
                          <m:t>2</m:t>
                        </m:r>
                      </m:sup>
                    </m:sSup>
                    <m:r>
                      <a:rPr lang="en-US">
                        <a:latin typeface="Cambria Math" panose="02040503050406030204" pitchFamily="18" charset="0"/>
                      </a:rPr>
                      <m:t>+</m:t>
                    </m:r>
                    <m:r>
                      <a:rPr lang="en-US" i="1">
                        <a:latin typeface="Cambria Math" panose="02040503050406030204" pitchFamily="18" charset="0"/>
                      </a:rPr>
                      <m:t>6</m:t>
                    </m:r>
                    <m:r>
                      <m:rPr>
                        <m:sty m:val="p"/>
                      </m:rPr>
                      <a:rPr lang="en-US">
                        <a:latin typeface="Cambria Math" panose="02040503050406030204" pitchFamily="18" charset="0"/>
                      </a:rPr>
                      <m:t>x</m:t>
                    </m:r>
                    <m:r>
                      <a:rPr lang="en-US" b="0" i="0" smtClean="0">
                        <a:latin typeface="Cambria Math" panose="02040503050406030204" pitchFamily="18" charset="0"/>
                      </a:rPr>
                      <m:t>)(2</m:t>
                    </m:r>
                    <m:r>
                      <m:rPr>
                        <m:sty m:val="p"/>
                      </m:rPr>
                      <a:rPr lang="en-US" b="0" i="0" smtClean="0">
                        <a:latin typeface="Cambria Math" panose="02040503050406030204" pitchFamily="18" charset="0"/>
                      </a:rPr>
                      <m:t>x</m:t>
                    </m:r>
                    <m:r>
                      <a:rPr lang="en-US" b="0" i="0" smtClean="0">
                        <a:latin typeface="Cambria Math" panose="02040503050406030204" pitchFamily="18" charset="0"/>
                      </a:rPr>
                      <m:t>+1)</m:t>
                    </m:r>
                  </m:oMath>
                </a14:m>
                <a:endParaRPr lang="en-US" dirty="0"/>
              </a:p>
              <a:p>
                <a:pPr marL="0" indent="0" algn="just">
                  <a:buNone/>
                </a:pPr>
                <a:r>
                  <a:rPr lang="en-US" dirty="0"/>
                  <a:t>			     </a:t>
                </a:r>
                <a14:m>
                  <m:oMath xmlns:m="http://schemas.openxmlformats.org/officeDocument/2006/math">
                    <m:r>
                      <a:rPr lang="en-US">
                        <a:latin typeface="Cambria Math" panose="02040503050406030204" pitchFamily="18" charset="0"/>
                      </a:rPr>
                      <m:t>=</m:t>
                    </m:r>
                    <m:sSup>
                      <m:sSupPr>
                        <m:ctrlPr>
                          <a:rPr lang="en-PH" i="1">
                            <a:latin typeface="Cambria Math" panose="02040503050406030204" pitchFamily="18" charset="0"/>
                          </a:rPr>
                        </m:ctrlPr>
                      </m:sSupPr>
                      <m:e>
                        <m:r>
                          <a:rPr lang="en-US" b="0" i="1" smtClean="0">
                            <a:latin typeface="Cambria Math" panose="02040503050406030204" pitchFamily="18" charset="0"/>
                          </a:rPr>
                          <m:t>18</m:t>
                        </m:r>
                        <m:r>
                          <m:rPr>
                            <m:sty m:val="p"/>
                          </m:rPr>
                          <a:rPr lang="en-US" i="1">
                            <a:latin typeface="Cambria Math" panose="02040503050406030204" pitchFamily="18" charset="0"/>
                          </a:rPr>
                          <m:t>x</m:t>
                        </m:r>
                      </m:e>
                      <m:sup>
                        <m:r>
                          <a:rPr lang="en-US" b="0" i="1" smtClean="0">
                            <a:latin typeface="Cambria Math" panose="02040503050406030204" pitchFamily="18" charset="0"/>
                          </a:rPr>
                          <m:t>3</m:t>
                        </m:r>
                      </m:sup>
                    </m:sSup>
                    <m:r>
                      <a:rPr lang="en-US">
                        <a:latin typeface="Cambria Math" panose="02040503050406030204" pitchFamily="18" charset="0"/>
                      </a:rPr>
                      <m:t>+</m:t>
                    </m:r>
                    <m:sSup>
                      <m:sSupPr>
                        <m:ctrlPr>
                          <a:rPr lang="en-PH" i="1">
                            <a:latin typeface="Cambria Math" panose="02040503050406030204" pitchFamily="18" charset="0"/>
                          </a:rPr>
                        </m:ctrlPr>
                      </m:sSupPr>
                      <m:e>
                        <m:r>
                          <a:rPr lang="en-US" i="1">
                            <a:latin typeface="Cambria Math" panose="02040503050406030204" pitchFamily="18" charset="0"/>
                          </a:rPr>
                          <m:t>9</m:t>
                        </m:r>
                        <m:r>
                          <m:rPr>
                            <m:sty m:val="p"/>
                          </m:rPr>
                          <a:rPr lang="en-US" i="1">
                            <a:latin typeface="Cambria Math" panose="02040503050406030204" pitchFamily="18" charset="0"/>
                          </a:rPr>
                          <m:t>x</m:t>
                        </m:r>
                      </m:e>
                      <m:sup>
                        <m:r>
                          <a:rPr lang="en-US" i="1">
                            <a:latin typeface="Cambria Math" panose="02040503050406030204" pitchFamily="18" charset="0"/>
                          </a:rPr>
                          <m:t>2</m:t>
                        </m:r>
                      </m:sup>
                    </m:sSup>
                    <m:r>
                      <a:rPr lang="en-US" b="0" i="0" smtClean="0">
                        <a:latin typeface="Cambria Math" panose="02040503050406030204" pitchFamily="18" charset="0"/>
                      </a:rPr>
                      <m:t>+</m:t>
                    </m:r>
                    <m:sSup>
                      <m:sSupPr>
                        <m:ctrlPr>
                          <a:rPr lang="en-PH" i="1">
                            <a:latin typeface="Cambria Math" panose="02040503050406030204" pitchFamily="18" charset="0"/>
                          </a:rPr>
                        </m:ctrlPr>
                      </m:sSupPr>
                      <m:e>
                        <m:r>
                          <a:rPr lang="en-US" b="0" i="1" smtClean="0">
                            <a:latin typeface="Cambria Math" panose="02040503050406030204" pitchFamily="18" charset="0"/>
                          </a:rPr>
                          <m:t>12</m:t>
                        </m:r>
                        <m:r>
                          <m:rPr>
                            <m:sty m:val="p"/>
                          </m:rPr>
                          <a:rPr lang="en-US" i="1">
                            <a:latin typeface="Cambria Math" panose="02040503050406030204" pitchFamily="18" charset="0"/>
                          </a:rPr>
                          <m:t>x</m:t>
                        </m:r>
                      </m:e>
                      <m:sup>
                        <m:r>
                          <a:rPr lang="en-US" b="0" i="1" smtClean="0">
                            <a:latin typeface="Cambria Math" panose="02040503050406030204" pitchFamily="18" charset="0"/>
                          </a:rPr>
                          <m:t>2</m:t>
                        </m:r>
                      </m:sup>
                    </m:sSup>
                    <m:r>
                      <a:rPr lang="en-US">
                        <a:latin typeface="Cambria Math" panose="02040503050406030204" pitchFamily="18" charset="0"/>
                      </a:rPr>
                      <m:t>+</m:t>
                    </m:r>
                    <m:r>
                      <a:rPr lang="en-US" b="0" i="0" smtClean="0">
                        <a:latin typeface="Cambria Math" panose="02040503050406030204" pitchFamily="18" charset="0"/>
                      </a:rPr>
                      <m:t>6</m:t>
                    </m:r>
                    <m:r>
                      <m:rPr>
                        <m:sty m:val="p"/>
                      </m:rPr>
                      <a:rPr lang="en-US" b="0" i="0" smtClean="0">
                        <a:latin typeface="Cambria Math" panose="02040503050406030204" pitchFamily="18" charset="0"/>
                      </a:rPr>
                      <m:t>x</m:t>
                    </m:r>
                  </m:oMath>
                </a14:m>
                <a:endParaRPr lang="en-US" dirty="0"/>
              </a:p>
              <a:p>
                <a:pPr marL="0" indent="0" algn="just">
                  <a:buNone/>
                </a:pPr>
                <a:r>
                  <a:rPr lang="en-US" dirty="0"/>
                  <a:t>			     </a:t>
                </a:r>
                <a14:m>
                  <m:oMath xmlns:m="http://schemas.openxmlformats.org/officeDocument/2006/math">
                    <m:r>
                      <a:rPr lang="en-US">
                        <a:latin typeface="Cambria Math" panose="02040503050406030204" pitchFamily="18" charset="0"/>
                      </a:rPr>
                      <m:t>=</m:t>
                    </m:r>
                    <m:sSup>
                      <m:sSupPr>
                        <m:ctrlPr>
                          <a:rPr lang="en-PH" i="1">
                            <a:latin typeface="Cambria Math" panose="02040503050406030204" pitchFamily="18" charset="0"/>
                          </a:rPr>
                        </m:ctrlPr>
                      </m:sSupPr>
                      <m:e>
                        <m:r>
                          <a:rPr lang="en-US" i="1">
                            <a:latin typeface="Cambria Math" panose="02040503050406030204" pitchFamily="18" charset="0"/>
                          </a:rPr>
                          <m:t>18</m:t>
                        </m:r>
                        <m:r>
                          <m:rPr>
                            <m:sty m:val="p"/>
                          </m:rPr>
                          <a:rPr lang="en-US" i="1">
                            <a:latin typeface="Cambria Math" panose="02040503050406030204" pitchFamily="18" charset="0"/>
                          </a:rPr>
                          <m:t>x</m:t>
                        </m:r>
                      </m:e>
                      <m:sup>
                        <m:r>
                          <a:rPr lang="en-US" i="1">
                            <a:latin typeface="Cambria Math" panose="02040503050406030204" pitchFamily="18" charset="0"/>
                          </a:rPr>
                          <m:t>3</m:t>
                        </m:r>
                      </m:sup>
                    </m:sSup>
                    <m:r>
                      <a:rPr lang="en-US">
                        <a:latin typeface="Cambria Math" panose="02040503050406030204" pitchFamily="18" charset="0"/>
                      </a:rPr>
                      <m:t>+</m:t>
                    </m:r>
                    <m:sSup>
                      <m:sSupPr>
                        <m:ctrlPr>
                          <a:rPr lang="en-PH" i="1">
                            <a:latin typeface="Cambria Math" panose="02040503050406030204" pitchFamily="18" charset="0"/>
                          </a:rPr>
                        </m:ctrlPr>
                      </m:sSupPr>
                      <m:e>
                        <m:r>
                          <a:rPr lang="en-US" b="0" i="1" smtClean="0">
                            <a:latin typeface="Cambria Math" panose="02040503050406030204" pitchFamily="18" charset="0"/>
                          </a:rPr>
                          <m:t>21</m:t>
                        </m:r>
                        <m:r>
                          <m:rPr>
                            <m:sty m:val="p"/>
                          </m:rPr>
                          <a:rPr lang="en-US" i="1">
                            <a:latin typeface="Cambria Math" panose="02040503050406030204" pitchFamily="18" charset="0"/>
                          </a:rPr>
                          <m:t>x</m:t>
                        </m:r>
                      </m:e>
                      <m:sup>
                        <m:r>
                          <a:rPr lang="en-US" i="1">
                            <a:latin typeface="Cambria Math" panose="02040503050406030204" pitchFamily="18" charset="0"/>
                          </a:rPr>
                          <m:t>2</m:t>
                        </m:r>
                      </m:sup>
                    </m:sSup>
                    <m:r>
                      <a:rPr lang="en-US">
                        <a:latin typeface="Cambria Math" panose="02040503050406030204" pitchFamily="18" charset="0"/>
                      </a:rPr>
                      <m:t>+</m:t>
                    </m:r>
                    <m:r>
                      <a:rPr lang="en-US">
                        <a:latin typeface="Cambria Math" panose="02040503050406030204" pitchFamily="18" charset="0"/>
                      </a:rPr>
                      <m:t>6</m:t>
                    </m:r>
                    <m:r>
                      <m:rPr>
                        <m:sty m:val="p"/>
                      </m:rPr>
                      <a:rPr lang="en-US">
                        <a:latin typeface="Cambria Math" panose="02040503050406030204" pitchFamily="18" charset="0"/>
                      </a:rPr>
                      <m:t>x</m:t>
                    </m:r>
                  </m:oMath>
                </a14:m>
                <a:endParaRPr lang="en-US" dirty="0"/>
              </a:p>
              <a:p>
                <a:pPr marL="0" indent="0" algn="just">
                  <a:buNone/>
                </a:pPr>
                <a:endParaRPr lang="en-US" dirty="0"/>
              </a:p>
            </p:txBody>
          </p:sp>
        </mc:Choice>
        <mc:Fallback>
          <p:sp>
            <p:nvSpPr>
              <p:cNvPr id="6" name="Content Placeholder 5">
                <a:extLst>
                  <a:ext uri="{FF2B5EF4-FFF2-40B4-BE49-F238E27FC236}">
                    <a16:creationId xmlns:a16="http://schemas.microsoft.com/office/drawing/2014/main" id="{E2FE4A84-B72D-C84F-8043-E5EA866B5074}"/>
                  </a:ext>
                </a:extLst>
              </p:cNvPr>
              <p:cNvSpPr>
                <a:spLocks noGrp="1" noRot="1" noChangeAspect="1" noMove="1" noResize="1" noEditPoints="1" noAdjustHandles="1" noChangeArrowheads="1" noChangeShapeType="1" noTextEdit="1"/>
              </p:cNvSpPr>
              <p:nvPr>
                <p:ph idx="1"/>
              </p:nvPr>
            </p:nvSpPr>
            <p:spPr>
              <a:blipFill>
                <a:blip r:embed="rId4"/>
                <a:stretch>
                  <a:fillRect l="-1086" t="-2632" r="-1086"/>
                </a:stretch>
              </a:blipFill>
            </p:spPr>
            <p:txBody>
              <a:bodyPr/>
              <a:lstStyle/>
              <a:p>
                <a:r>
                  <a:rPr lang="en-US">
                    <a:noFill/>
                  </a:rPr>
                  <a:t> </a:t>
                </a:r>
              </a:p>
            </p:txBody>
          </p:sp>
        </mc:Fallback>
      </mc:AlternateContent>
    </p:spTree>
    <p:extLst>
      <p:ext uri="{BB962C8B-B14F-4D97-AF65-F5344CB8AC3E}">
        <p14:creationId xmlns:p14="http://schemas.microsoft.com/office/powerpoint/2010/main" val="4276241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Factoring Quadratic Trinomials in the Form </a:t>
                </a:r>
                <a14:m>
                  <m:oMath xmlns:m="http://schemas.openxmlformats.org/officeDocument/2006/math">
                    <m:sSup>
                      <m:sSupPr>
                        <m:ctrlPr>
                          <a:rPr lang="en-PH" b="1" i="1">
                            <a:solidFill>
                              <a:schemeClr val="tx1"/>
                            </a:solidFill>
                            <a:latin typeface="Cambria Math" panose="02040503050406030204" pitchFamily="18" charset="0"/>
                          </a:rPr>
                        </m:ctrlPr>
                      </m:sSupPr>
                      <m:e>
                        <m:r>
                          <a:rPr lang="en-US" b="1">
                            <a:solidFill>
                              <a:schemeClr val="tx1"/>
                            </a:solidFill>
                            <a:latin typeface="Cambria Math" panose="02040503050406030204" pitchFamily="18" charset="0"/>
                          </a:rPr>
                          <m:t>𝐚𝐱</m:t>
                        </m:r>
                      </m:e>
                      <m:sup>
                        <m:r>
                          <a:rPr lang="en-US" b="1">
                            <a:solidFill>
                              <a:schemeClr val="tx1"/>
                            </a:solidFill>
                            <a:latin typeface="Cambria Math" panose="02040503050406030204" pitchFamily="18" charset="0"/>
                          </a:rPr>
                          <m:t>𝟐</m:t>
                        </m:r>
                      </m:sup>
                    </m:sSup>
                    <m:r>
                      <a:rPr lang="en-US" b="1">
                        <a:solidFill>
                          <a:schemeClr val="tx1"/>
                        </a:solidFill>
                        <a:latin typeface="Cambria Math" panose="02040503050406030204" pitchFamily="18" charset="0"/>
                      </a:rPr>
                      <m:t>+</m:t>
                    </m:r>
                    <m:r>
                      <a:rPr lang="en-US" b="1">
                        <a:solidFill>
                          <a:schemeClr val="tx1"/>
                        </a:solidFill>
                        <a:latin typeface="Cambria Math" panose="02040503050406030204" pitchFamily="18" charset="0"/>
                      </a:rPr>
                      <m:t>𝐛𝐱</m:t>
                    </m:r>
                    <m:r>
                      <a:rPr lang="en-US" b="1">
                        <a:solidFill>
                          <a:schemeClr val="tx1"/>
                        </a:solidFill>
                        <a:latin typeface="Cambria Math" panose="02040503050406030204" pitchFamily="18" charset="0"/>
                      </a:rPr>
                      <m:t>+</m:t>
                    </m:r>
                    <m:r>
                      <a:rPr lang="en-US" b="1">
                        <a:solidFill>
                          <a:schemeClr val="tx1"/>
                        </a:solidFill>
                        <a:latin typeface="Cambria Math" panose="02040503050406030204" pitchFamily="18" charset="0"/>
                      </a:rPr>
                      <m:t>𝐜</m:t>
                    </m:r>
                  </m:oMath>
                </a14:m>
                <a:r>
                  <a:rPr lang="en-US" b="1" dirty="0">
                    <a:solidFill>
                      <a:schemeClr val="tx1"/>
                    </a:solidFill>
                  </a:rPr>
                  <a:t>,</a:t>
                </a:r>
                <a:r>
                  <a:rPr lang="en-PH" b="1" dirty="0">
                    <a:solidFill>
                      <a:schemeClr val="tx1"/>
                    </a:solidFill>
                  </a:rPr>
                  <a:t> </a:t>
                </a:r>
                <a:r>
                  <a:rPr lang="en-US" b="1" dirty="0">
                    <a:solidFill>
                      <a:schemeClr val="tx1"/>
                    </a:solidFill>
                  </a:rPr>
                  <a:t>where a ≠ 1</a:t>
                </a:r>
                <a:endParaRPr lang="en-PH" b="1" dirty="0">
                  <a:solidFill>
                    <a:schemeClr val="tx1"/>
                  </a:solidFill>
                </a:endParaRPr>
              </a:p>
            </p:txBody>
          </p:sp>
        </mc:Choice>
        <mc:Fallback xmlns="">
          <p:sp>
            <p:nvSpPr>
              <p:cNvPr id="2" name="Title 1">
                <a:extLst>
                  <a:ext uri="{FF2B5EF4-FFF2-40B4-BE49-F238E27FC236}">
                    <a16:creationId xmlns:a16="http://schemas.microsoft.com/office/drawing/2014/main" id="{6C4D4578-C8FE-FE47-B785-17E2FE435239}"/>
                  </a:ext>
                </a:extLst>
              </p:cNvPr>
              <p:cNvSpPr>
                <a:spLocks noGrp="1" noRot="1" noChangeAspect="1" noMove="1" noResize="1" noEditPoints="1" noAdjustHandles="1" noChangeArrowheads="1" noChangeShapeType="1" noTextEdit="1"/>
              </p:cNvSpPr>
              <p:nvPr>
                <p:ph type="title"/>
              </p:nvPr>
            </p:nvSpPr>
            <p:spPr>
              <a:blipFill>
                <a:blip r:embed="rId3"/>
                <a:stretch>
                  <a:fillRect l="-1689" t="-952" b="-857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Content Placeholder 5">
                <a:extLst>
                  <a:ext uri="{FF2B5EF4-FFF2-40B4-BE49-F238E27FC236}">
                    <a16:creationId xmlns:a16="http://schemas.microsoft.com/office/drawing/2014/main" id="{E2FE4A84-B72D-C84F-8043-E5EA866B5074}"/>
                  </a:ext>
                </a:extLst>
              </p:cNvPr>
              <p:cNvSpPr>
                <a:spLocks noGrp="1"/>
              </p:cNvSpPr>
              <p:nvPr>
                <p:ph idx="1"/>
              </p:nvPr>
            </p:nvSpPr>
            <p:spPr/>
            <p:txBody>
              <a:bodyPr/>
              <a:lstStyle/>
              <a:p>
                <a:pPr marL="0" indent="0">
                  <a:buNone/>
                </a:pPr>
                <a:r>
                  <a:rPr lang="en-US" dirty="0"/>
                  <a:t>Solve for the dimensions of the figures below using the equation of their respective volumes.</a:t>
                </a:r>
              </a:p>
              <a:p>
                <a:pPr marL="0" indent="0">
                  <a:buNone/>
                </a:pPr>
                <a:r>
                  <a:rPr lang="en-US" b="1" dirty="0"/>
                  <a:t>Solution:</a:t>
                </a:r>
              </a:p>
              <a:p>
                <a:pPr marL="0" indent="0">
                  <a:buNone/>
                </a:pPr>
                <a:r>
                  <a:rPr lang="en-US" dirty="0"/>
                  <a:t>b. </a:t>
                </a:r>
                <a:r>
                  <a:rPr lang="en-PH" dirty="0"/>
                  <a:t>Factor the given polynomial.</a:t>
                </a:r>
              </a:p>
              <a:p>
                <a:pPr marL="0" indent="0">
                  <a:buNone/>
                </a:pPr>
                <a:r>
                  <a:rPr lang="en-US" dirty="0"/>
                  <a:t> 	</a:t>
                </a:r>
                <a14:m>
                  <m:oMath xmlns:m="http://schemas.openxmlformats.org/officeDocument/2006/math">
                    <m:sSup>
                      <m:sSupPr>
                        <m:ctrlPr>
                          <a:rPr lang="en-PH" i="1">
                            <a:latin typeface="Cambria Math" panose="02040503050406030204" pitchFamily="18" charset="0"/>
                          </a:rPr>
                        </m:ctrlPr>
                      </m:sSupPr>
                      <m:e>
                        <m:r>
                          <a:rPr lang="en-US" i="1">
                            <a:latin typeface="Cambria Math" panose="02040503050406030204" pitchFamily="18" charset="0"/>
                          </a:rPr>
                          <m:t>8</m:t>
                        </m:r>
                        <m:r>
                          <m:rPr>
                            <m:sty m:val="p"/>
                          </m:rPr>
                          <a:rPr lang="en-US" i="1">
                            <a:latin typeface="Cambria Math" panose="02040503050406030204" pitchFamily="18" charset="0"/>
                          </a:rPr>
                          <m:t>x</m:t>
                        </m:r>
                      </m:e>
                      <m:sup>
                        <m:r>
                          <a:rPr lang="en-US" i="1">
                            <a:latin typeface="Cambria Math" panose="02040503050406030204" pitchFamily="18" charset="0"/>
                          </a:rPr>
                          <m:t>3</m:t>
                        </m:r>
                      </m:sup>
                    </m:sSup>
                    <m:r>
                      <a:rPr lang="en-US">
                        <a:latin typeface="Cambria Math" panose="02040503050406030204" pitchFamily="18" charset="0"/>
                      </a:rPr>
                      <m:t>+</m:t>
                    </m:r>
                    <m:sSup>
                      <m:sSupPr>
                        <m:ctrlPr>
                          <a:rPr lang="en-PH" i="1">
                            <a:latin typeface="Cambria Math" panose="02040503050406030204" pitchFamily="18" charset="0"/>
                          </a:rPr>
                        </m:ctrlPr>
                      </m:sSupPr>
                      <m:e>
                        <m:r>
                          <a:rPr lang="en-US" i="1">
                            <a:latin typeface="Cambria Math" panose="02040503050406030204" pitchFamily="18" charset="0"/>
                          </a:rPr>
                          <m:t>2</m:t>
                        </m:r>
                        <m:r>
                          <a:rPr lang="en-US" b="0" i="1" smtClean="0">
                            <a:latin typeface="Cambria Math" panose="02040503050406030204" pitchFamily="18" charset="0"/>
                          </a:rPr>
                          <m:t>0</m:t>
                        </m:r>
                        <m:r>
                          <m:rPr>
                            <m:sty m:val="p"/>
                          </m:rPr>
                          <a:rPr lang="en-US" i="1">
                            <a:latin typeface="Cambria Math" panose="02040503050406030204" pitchFamily="18" charset="0"/>
                          </a:rPr>
                          <m:t>x</m:t>
                        </m:r>
                      </m:e>
                      <m:sup>
                        <m:r>
                          <a:rPr lang="en-US" i="1">
                            <a:latin typeface="Cambria Math" panose="02040503050406030204" pitchFamily="18" charset="0"/>
                          </a:rPr>
                          <m:t>2</m:t>
                        </m:r>
                      </m:sup>
                    </m:sSup>
                    <m:r>
                      <a:rPr lang="en-US">
                        <a:latin typeface="Cambria Math" panose="02040503050406030204" pitchFamily="18" charset="0"/>
                      </a:rPr>
                      <m:t>+</m:t>
                    </m:r>
                    <m:r>
                      <a:rPr lang="en-US" b="0" i="1" smtClean="0">
                        <a:latin typeface="Cambria Math" panose="02040503050406030204" pitchFamily="18" charset="0"/>
                      </a:rPr>
                      <m:t>8</m:t>
                    </m:r>
                    <m:r>
                      <m:rPr>
                        <m:sty m:val="p"/>
                      </m:rPr>
                      <a:rPr lang="en-US">
                        <a:latin typeface="Cambria Math" panose="02040503050406030204" pitchFamily="18" charset="0"/>
                      </a:rPr>
                      <m:t>x</m:t>
                    </m:r>
                  </m:oMath>
                </a14:m>
                <a:endParaRPr lang="en-US" dirty="0"/>
              </a:p>
              <a:p>
                <a:pPr marL="0" indent="0">
                  <a:buNone/>
                </a:pPr>
                <a:r>
                  <a:rPr lang="en-US" dirty="0"/>
                  <a:t>	</a:t>
                </a:r>
                <a:r>
                  <a:rPr lang="en-PH" dirty="0"/>
                  <a:t> </a:t>
                </a:r>
                <a14:m>
                  <m:oMath xmlns:m="http://schemas.openxmlformats.org/officeDocument/2006/math">
                    <m:r>
                      <a:rPr lang="en-US" b="0" i="1" smtClean="0">
                        <a:latin typeface="Cambria Math" panose="02040503050406030204" pitchFamily="18" charset="0"/>
                      </a:rPr>
                      <m:t>=</m:t>
                    </m:r>
                    <m:r>
                      <a:rPr lang="en-US" b="0" i="0" smtClean="0">
                        <a:latin typeface="Cambria Math" panose="02040503050406030204" pitchFamily="18" charset="0"/>
                      </a:rPr>
                      <m:t>4</m:t>
                    </m:r>
                    <m:r>
                      <m:rPr>
                        <m:sty m:val="p"/>
                      </m:rPr>
                      <a:rPr lang="en-US" b="0" i="0" smtClean="0">
                        <a:latin typeface="Cambria Math" panose="02040503050406030204" pitchFamily="18" charset="0"/>
                      </a:rPr>
                      <m:t>x</m:t>
                    </m:r>
                    <m:d>
                      <m:dPr>
                        <m:ctrlPr>
                          <a:rPr lang="en-US" b="0" i="0" smtClean="0">
                            <a:latin typeface="Cambria Math" panose="02040503050406030204" pitchFamily="18" charset="0"/>
                          </a:rPr>
                        </m:ctrlPr>
                      </m:dPr>
                      <m:e>
                        <m:sSup>
                          <m:sSupPr>
                            <m:ctrlPr>
                              <a:rPr lang="en-PH" i="1">
                                <a:latin typeface="Cambria Math" panose="02040503050406030204" pitchFamily="18" charset="0"/>
                              </a:rPr>
                            </m:ctrlPr>
                          </m:sSupPr>
                          <m:e>
                            <m:r>
                              <a:rPr lang="en-US" b="0" i="1" smtClean="0">
                                <a:latin typeface="Cambria Math" panose="02040503050406030204" pitchFamily="18" charset="0"/>
                              </a:rPr>
                              <m:t>2</m:t>
                            </m:r>
                            <m:r>
                              <m:rPr>
                                <m:sty m:val="p"/>
                              </m:rPr>
                              <a:rPr lang="en-US" i="1">
                                <a:latin typeface="Cambria Math" panose="02040503050406030204" pitchFamily="18" charset="0"/>
                              </a:rPr>
                              <m:t>x</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0" smtClean="0">
                            <a:latin typeface="Cambria Math" panose="02040503050406030204" pitchFamily="18" charset="0"/>
                          </a:rPr>
                          <m:t>5</m:t>
                        </m:r>
                        <m:r>
                          <m:rPr>
                            <m:sty m:val="p"/>
                          </m:rPr>
                          <a:rPr lang="en-US" b="0" i="0" smtClean="0">
                            <a:latin typeface="Cambria Math" panose="02040503050406030204" pitchFamily="18" charset="0"/>
                          </a:rPr>
                          <m:t>x</m:t>
                        </m:r>
                        <m:r>
                          <a:rPr lang="en-US" b="0" i="0" smtClean="0">
                            <a:latin typeface="Cambria Math" panose="02040503050406030204" pitchFamily="18" charset="0"/>
                          </a:rPr>
                          <m:t>+2</m:t>
                        </m:r>
                      </m:e>
                    </m:d>
                  </m:oMath>
                </a14:m>
                <a:r>
                  <a:rPr lang="en-US" b="0" dirty="0"/>
                  <a:t>			</a:t>
                </a:r>
                <a:r>
                  <a:rPr lang="en-US" dirty="0"/>
                  <a:t>Factor out 4x, the GCF.</a:t>
                </a:r>
                <a:endParaRPr lang="en-US" b="0" dirty="0"/>
              </a:p>
              <a:p>
                <a:pPr marL="0" indent="0">
                  <a:buNone/>
                </a:pPr>
                <a:r>
                  <a:rPr lang="en-US" dirty="0"/>
                  <a:t>	 </a:t>
                </a:r>
                <a14:m>
                  <m:oMath xmlns:m="http://schemas.openxmlformats.org/officeDocument/2006/math">
                    <m:r>
                      <a:rPr lang="en-US" i="1">
                        <a:latin typeface="Cambria Math" panose="02040503050406030204" pitchFamily="18" charset="0"/>
                      </a:rPr>
                      <m:t>=</m:t>
                    </m:r>
                    <m:r>
                      <a:rPr lang="en-US" b="0" i="0" smtClean="0">
                        <a:latin typeface="Cambria Math" panose="02040503050406030204" pitchFamily="18" charset="0"/>
                      </a:rPr>
                      <m:t>4</m:t>
                    </m:r>
                    <m:r>
                      <m:rPr>
                        <m:sty m:val="p"/>
                      </m:rPr>
                      <a:rPr lang="en-US">
                        <a:latin typeface="Cambria Math" panose="02040503050406030204" pitchFamily="18" charset="0"/>
                      </a:rPr>
                      <m:t>x</m:t>
                    </m:r>
                    <m:r>
                      <a:rPr lang="en-US">
                        <a:latin typeface="Cambria Math" panose="02040503050406030204" pitchFamily="18" charset="0"/>
                      </a:rPr>
                      <m:t>(</m:t>
                    </m:r>
                    <m:r>
                      <a:rPr lang="en-US" b="0" i="1" smtClean="0">
                        <a:latin typeface="Cambria Math" panose="02040503050406030204" pitchFamily="18" charset="0"/>
                      </a:rPr>
                      <m:t>2</m:t>
                    </m:r>
                    <m:r>
                      <m:rPr>
                        <m:sty m:val="p"/>
                      </m:rPr>
                      <a:rPr lang="en-US" b="0" i="0" smtClean="0">
                        <a:latin typeface="Cambria Math" panose="02040503050406030204" pitchFamily="18" charset="0"/>
                      </a:rPr>
                      <m:t>x</m:t>
                    </m:r>
                    <m:r>
                      <a:rPr lang="en-US" b="0" i="1" smtClean="0">
                        <a:latin typeface="Cambria Math" panose="02040503050406030204" pitchFamily="18" charset="0"/>
                      </a:rPr>
                      <m:t>+</m:t>
                    </m:r>
                    <m:r>
                      <a:rPr lang="en-US" b="0" i="0" smtClean="0">
                        <a:latin typeface="Cambria Math" panose="02040503050406030204" pitchFamily="18" charset="0"/>
                      </a:rPr>
                      <m:t>1</m:t>
                    </m:r>
                    <m:r>
                      <a:rPr lang="en-US">
                        <a:latin typeface="Cambria Math" panose="02040503050406030204" pitchFamily="18" charset="0"/>
                      </a:rPr>
                      <m:t>)</m:t>
                    </m:r>
                  </m:oMath>
                </a14:m>
                <a:r>
                  <a:rPr lang="en-US" dirty="0"/>
                  <a:t> </a:t>
                </a:r>
                <a14:m>
                  <m:oMath xmlns:m="http://schemas.openxmlformats.org/officeDocument/2006/math">
                    <m:r>
                      <a:rPr lang="en-US">
                        <a:latin typeface="Cambria Math" panose="02040503050406030204" pitchFamily="18" charset="0"/>
                      </a:rPr>
                      <m:t>(</m:t>
                    </m:r>
                    <m:r>
                      <m:rPr>
                        <m:sty m:val="p"/>
                      </m:rPr>
                      <a:rPr lang="en-US">
                        <a:latin typeface="Cambria Math" panose="02040503050406030204" pitchFamily="18" charset="0"/>
                      </a:rPr>
                      <m:t>x</m:t>
                    </m:r>
                    <m:r>
                      <a:rPr lang="en-US" i="1">
                        <a:latin typeface="Cambria Math" panose="02040503050406030204" pitchFamily="18" charset="0"/>
                      </a:rPr>
                      <m:t>+</m:t>
                    </m:r>
                    <m:r>
                      <a:rPr lang="en-US" b="0" i="0" smtClean="0">
                        <a:latin typeface="Cambria Math" panose="02040503050406030204" pitchFamily="18" charset="0"/>
                      </a:rPr>
                      <m:t>2</m:t>
                    </m:r>
                    <m:r>
                      <a:rPr lang="en-US">
                        <a:latin typeface="Cambria Math" panose="02040503050406030204" pitchFamily="18" charset="0"/>
                      </a:rPr>
                      <m:t>)</m:t>
                    </m:r>
                  </m:oMath>
                </a14:m>
                <a:r>
                  <a:rPr lang="en-US" dirty="0"/>
                  <a:t>			Factor </a:t>
                </a:r>
                <a14:m>
                  <m:oMath xmlns:m="http://schemas.openxmlformats.org/officeDocument/2006/math">
                    <m:sSup>
                      <m:sSupPr>
                        <m:ctrlPr>
                          <a:rPr lang="en-PH" i="1">
                            <a:latin typeface="Cambria Math" panose="02040503050406030204" pitchFamily="18" charset="0"/>
                          </a:rPr>
                        </m:ctrlPr>
                      </m:sSupPr>
                      <m:e>
                        <m:r>
                          <a:rPr lang="en-US" b="0" i="1" smtClean="0">
                            <a:latin typeface="Cambria Math" panose="02040503050406030204" pitchFamily="18" charset="0"/>
                          </a:rPr>
                          <m:t>2</m:t>
                        </m:r>
                        <m:r>
                          <m:rPr>
                            <m:sty m:val="p"/>
                          </m:rPr>
                          <a:rPr lang="en-US" i="1">
                            <a:latin typeface="Cambria Math" panose="02040503050406030204" pitchFamily="18" charset="0"/>
                          </a:rPr>
                          <m:t>x</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0" smtClean="0">
                        <a:latin typeface="Cambria Math" panose="02040503050406030204" pitchFamily="18" charset="0"/>
                      </a:rPr>
                      <m:t>5</m:t>
                    </m:r>
                    <m:r>
                      <m:rPr>
                        <m:sty m:val="p"/>
                      </m:rPr>
                      <a:rPr lang="en-US" b="0" i="0" smtClean="0">
                        <a:latin typeface="Cambria Math" panose="02040503050406030204" pitchFamily="18" charset="0"/>
                      </a:rPr>
                      <m:t>x</m:t>
                    </m:r>
                    <m:r>
                      <a:rPr lang="en-US" b="0" i="0" smtClean="0">
                        <a:latin typeface="Cambria Math" panose="02040503050406030204" pitchFamily="18" charset="0"/>
                      </a:rPr>
                      <m:t>+2</m:t>
                    </m:r>
                  </m:oMath>
                </a14:m>
                <a:r>
                  <a:rPr lang="en-US" dirty="0"/>
                  <a:t>.</a:t>
                </a:r>
              </a:p>
            </p:txBody>
          </p:sp>
        </mc:Choice>
        <mc:Fallback>
          <p:sp>
            <p:nvSpPr>
              <p:cNvPr id="6" name="Content Placeholder 5">
                <a:extLst>
                  <a:ext uri="{FF2B5EF4-FFF2-40B4-BE49-F238E27FC236}">
                    <a16:creationId xmlns:a16="http://schemas.microsoft.com/office/drawing/2014/main" id="{E2FE4A84-B72D-C84F-8043-E5EA866B5074}"/>
                  </a:ext>
                </a:extLst>
              </p:cNvPr>
              <p:cNvSpPr>
                <a:spLocks noGrp="1" noRot="1" noChangeAspect="1" noMove="1" noResize="1" noEditPoints="1" noAdjustHandles="1" noChangeArrowheads="1" noChangeShapeType="1" noTextEdit="1"/>
              </p:cNvSpPr>
              <p:nvPr>
                <p:ph idx="1"/>
              </p:nvPr>
            </p:nvSpPr>
            <p:spPr>
              <a:blipFill>
                <a:blip r:embed="rId4"/>
                <a:stretch>
                  <a:fillRect l="-1086" t="-2632"/>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4F2D3959-1E05-C54A-AA9B-AE5B9F9F0D5F}"/>
              </a:ext>
            </a:extLst>
          </p:cNvPr>
          <p:cNvPicPr>
            <a:picLocks noChangeAspect="1"/>
          </p:cNvPicPr>
          <p:nvPr/>
        </p:nvPicPr>
        <p:blipFill>
          <a:blip r:embed="rId5"/>
          <a:stretch>
            <a:fillRect/>
          </a:stretch>
        </p:blipFill>
        <p:spPr>
          <a:xfrm>
            <a:off x="8652933" y="2284760"/>
            <a:ext cx="1144313" cy="1914524"/>
          </a:xfrm>
          <a:prstGeom prst="rect">
            <a:avLst/>
          </a:prstGeom>
        </p:spPr>
      </p:pic>
    </p:spTree>
    <p:extLst>
      <p:ext uri="{BB962C8B-B14F-4D97-AF65-F5344CB8AC3E}">
        <p14:creationId xmlns:p14="http://schemas.microsoft.com/office/powerpoint/2010/main" val="3368459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Factoring Quadratic Trinomials in the Form </a:t>
                </a:r>
                <a14:m>
                  <m:oMath xmlns:m="http://schemas.openxmlformats.org/officeDocument/2006/math">
                    <m:sSup>
                      <m:sSupPr>
                        <m:ctrlPr>
                          <a:rPr lang="en-PH" b="1" i="1">
                            <a:solidFill>
                              <a:schemeClr val="tx1"/>
                            </a:solidFill>
                            <a:latin typeface="Cambria Math" panose="02040503050406030204" pitchFamily="18" charset="0"/>
                          </a:rPr>
                        </m:ctrlPr>
                      </m:sSupPr>
                      <m:e>
                        <m:r>
                          <a:rPr lang="en-US" b="1">
                            <a:solidFill>
                              <a:schemeClr val="tx1"/>
                            </a:solidFill>
                            <a:latin typeface="Cambria Math" panose="02040503050406030204" pitchFamily="18" charset="0"/>
                          </a:rPr>
                          <m:t>𝐚𝐱</m:t>
                        </m:r>
                      </m:e>
                      <m:sup>
                        <m:r>
                          <a:rPr lang="en-US" b="1">
                            <a:solidFill>
                              <a:schemeClr val="tx1"/>
                            </a:solidFill>
                            <a:latin typeface="Cambria Math" panose="02040503050406030204" pitchFamily="18" charset="0"/>
                          </a:rPr>
                          <m:t>𝟐</m:t>
                        </m:r>
                      </m:sup>
                    </m:sSup>
                    <m:r>
                      <a:rPr lang="en-US" b="1">
                        <a:solidFill>
                          <a:schemeClr val="tx1"/>
                        </a:solidFill>
                        <a:latin typeface="Cambria Math" panose="02040503050406030204" pitchFamily="18" charset="0"/>
                      </a:rPr>
                      <m:t>+</m:t>
                    </m:r>
                    <m:r>
                      <a:rPr lang="en-US" b="1">
                        <a:solidFill>
                          <a:schemeClr val="tx1"/>
                        </a:solidFill>
                        <a:latin typeface="Cambria Math" panose="02040503050406030204" pitchFamily="18" charset="0"/>
                      </a:rPr>
                      <m:t>𝐛𝐱</m:t>
                    </m:r>
                    <m:r>
                      <a:rPr lang="en-US" b="1">
                        <a:solidFill>
                          <a:schemeClr val="tx1"/>
                        </a:solidFill>
                        <a:latin typeface="Cambria Math" panose="02040503050406030204" pitchFamily="18" charset="0"/>
                      </a:rPr>
                      <m:t>+</m:t>
                    </m:r>
                    <m:r>
                      <a:rPr lang="en-US" b="1">
                        <a:solidFill>
                          <a:schemeClr val="tx1"/>
                        </a:solidFill>
                        <a:latin typeface="Cambria Math" panose="02040503050406030204" pitchFamily="18" charset="0"/>
                      </a:rPr>
                      <m:t>𝐜</m:t>
                    </m:r>
                  </m:oMath>
                </a14:m>
                <a:r>
                  <a:rPr lang="en-US" b="1" dirty="0">
                    <a:solidFill>
                      <a:schemeClr val="tx1"/>
                    </a:solidFill>
                  </a:rPr>
                  <a:t>,</a:t>
                </a:r>
                <a:r>
                  <a:rPr lang="en-PH" b="1" dirty="0">
                    <a:solidFill>
                      <a:schemeClr val="tx1"/>
                    </a:solidFill>
                  </a:rPr>
                  <a:t> </a:t>
                </a:r>
                <a:r>
                  <a:rPr lang="en-US" b="1" dirty="0">
                    <a:solidFill>
                      <a:schemeClr val="tx1"/>
                    </a:solidFill>
                  </a:rPr>
                  <a:t>where a ≠ 1</a:t>
                </a:r>
                <a:endParaRPr lang="en-PH" b="1" dirty="0">
                  <a:solidFill>
                    <a:schemeClr val="tx1"/>
                  </a:solidFill>
                </a:endParaRPr>
              </a:p>
            </p:txBody>
          </p:sp>
        </mc:Choice>
        <mc:Fallback xmlns="">
          <p:sp>
            <p:nvSpPr>
              <p:cNvPr id="2" name="Title 1">
                <a:extLst>
                  <a:ext uri="{FF2B5EF4-FFF2-40B4-BE49-F238E27FC236}">
                    <a16:creationId xmlns:a16="http://schemas.microsoft.com/office/drawing/2014/main" id="{6C4D4578-C8FE-FE47-B785-17E2FE435239}"/>
                  </a:ext>
                </a:extLst>
              </p:cNvPr>
              <p:cNvSpPr>
                <a:spLocks noGrp="1" noRot="1" noChangeAspect="1" noMove="1" noResize="1" noEditPoints="1" noAdjustHandles="1" noChangeArrowheads="1" noChangeShapeType="1" noTextEdit="1"/>
              </p:cNvSpPr>
              <p:nvPr>
                <p:ph type="title"/>
              </p:nvPr>
            </p:nvSpPr>
            <p:spPr>
              <a:blipFill>
                <a:blip r:embed="rId3"/>
                <a:stretch>
                  <a:fillRect l="-1689" t="-952" b="-857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Content Placeholder 5">
                <a:extLst>
                  <a:ext uri="{FF2B5EF4-FFF2-40B4-BE49-F238E27FC236}">
                    <a16:creationId xmlns:a16="http://schemas.microsoft.com/office/drawing/2014/main" id="{E2FE4A84-B72D-C84F-8043-E5EA866B5074}"/>
                  </a:ext>
                </a:extLst>
              </p:cNvPr>
              <p:cNvSpPr>
                <a:spLocks noGrp="1"/>
              </p:cNvSpPr>
              <p:nvPr>
                <p:ph idx="1"/>
              </p:nvPr>
            </p:nvSpPr>
            <p:spPr/>
            <p:txBody>
              <a:bodyPr/>
              <a:lstStyle/>
              <a:p>
                <a:pPr marL="0" indent="0" algn="just">
                  <a:buNone/>
                </a:pPr>
                <a:r>
                  <a:rPr lang="en-PH" i="1" dirty="0"/>
                  <a:t>Note: 2 and 1 are factors of 2. Also, (2)(2) + (1)(1) = 5, which is equal to b.</a:t>
                </a:r>
              </a:p>
              <a:p>
                <a:pPr marL="0" indent="0" algn="just">
                  <a:buNone/>
                </a:pPr>
                <a:r>
                  <a:rPr lang="en-US" i="1" dirty="0"/>
                  <a:t>	</a:t>
                </a:r>
                <a:r>
                  <a:rPr lang="en-PH" dirty="0"/>
                  <a:t>The dimensions of the rectangular solid are (4x) units, (2x + 1) units, and (2x + 1) units.</a:t>
                </a:r>
              </a:p>
              <a:p>
                <a:pPr marL="0" indent="0" algn="just">
                  <a:buNone/>
                </a:pPr>
                <a:r>
                  <a:rPr lang="en-US" b="1" dirty="0"/>
                  <a:t>Checking:</a:t>
                </a:r>
              </a:p>
              <a:p>
                <a:pPr marL="0" indent="0" algn="just">
                  <a:buNone/>
                </a:pPr>
                <a14:m>
                  <m:oMath xmlns:m="http://schemas.openxmlformats.org/officeDocument/2006/math">
                    <m:r>
                      <a:rPr lang="en-US" i="1" smtClean="0">
                        <a:latin typeface="Cambria Math" panose="02040503050406030204" pitchFamily="18" charset="0"/>
                      </a:rPr>
                      <m:t>4</m:t>
                    </m:r>
                    <m:r>
                      <m:rPr>
                        <m:sty m:val="p"/>
                      </m:rPr>
                      <a:rPr lang="en-US">
                        <a:latin typeface="Cambria Math" panose="02040503050406030204" pitchFamily="18" charset="0"/>
                      </a:rPr>
                      <m:t>x</m:t>
                    </m:r>
                    <m:r>
                      <a:rPr lang="en-US">
                        <a:latin typeface="Cambria Math" panose="02040503050406030204" pitchFamily="18" charset="0"/>
                      </a:rPr>
                      <m:t>(</m:t>
                    </m:r>
                    <m:r>
                      <a:rPr lang="en-US" b="0" i="1" smtClean="0">
                        <a:latin typeface="Cambria Math" panose="02040503050406030204" pitchFamily="18" charset="0"/>
                      </a:rPr>
                      <m:t>2</m:t>
                    </m:r>
                    <m:r>
                      <m:rPr>
                        <m:sty m:val="p"/>
                      </m:rPr>
                      <a:rPr lang="en-US">
                        <a:latin typeface="Cambria Math" panose="02040503050406030204" pitchFamily="18" charset="0"/>
                      </a:rPr>
                      <m:t>x</m:t>
                    </m:r>
                    <m:r>
                      <a:rPr lang="en-US" i="1">
                        <a:latin typeface="Cambria Math" panose="02040503050406030204" pitchFamily="18" charset="0"/>
                      </a:rPr>
                      <m:t>+</m:t>
                    </m:r>
                    <m:r>
                      <a:rPr lang="en-US" b="0" i="0" smtClean="0">
                        <a:latin typeface="Cambria Math" panose="02040503050406030204" pitchFamily="18" charset="0"/>
                      </a:rPr>
                      <m:t>1</m:t>
                    </m:r>
                    <m:r>
                      <a:rPr lang="en-US">
                        <a:latin typeface="Cambria Math" panose="02040503050406030204" pitchFamily="18" charset="0"/>
                      </a:rPr>
                      <m:t>)</m:t>
                    </m:r>
                  </m:oMath>
                </a14:m>
                <a:r>
                  <a:rPr lang="en-US" dirty="0"/>
                  <a:t> </a:t>
                </a:r>
                <a14:m>
                  <m:oMath xmlns:m="http://schemas.openxmlformats.org/officeDocument/2006/math">
                    <m:d>
                      <m:dPr>
                        <m:ctrlPr>
                          <a:rPr lang="en-US">
                            <a:latin typeface="Cambria Math" panose="02040503050406030204" pitchFamily="18" charset="0"/>
                          </a:rPr>
                        </m:ctrlPr>
                      </m:dPr>
                      <m:e>
                        <m:r>
                          <m:rPr>
                            <m:sty m:val="p"/>
                          </m:rPr>
                          <a:rPr lang="en-US">
                            <a:latin typeface="Cambria Math" panose="02040503050406030204" pitchFamily="18" charset="0"/>
                          </a:rPr>
                          <m:t>x</m:t>
                        </m:r>
                        <m:r>
                          <a:rPr lang="en-US" i="1">
                            <a:latin typeface="Cambria Math" panose="02040503050406030204" pitchFamily="18" charset="0"/>
                          </a:rPr>
                          <m:t>+</m:t>
                        </m:r>
                        <m:r>
                          <a:rPr lang="en-US" b="0" i="0" smtClean="0">
                            <a:latin typeface="Cambria Math" panose="02040503050406030204" pitchFamily="18" charset="0"/>
                          </a:rPr>
                          <m:t>2</m:t>
                        </m:r>
                      </m:e>
                    </m:d>
                    <m:r>
                      <a:rPr lang="en-US" b="0" i="0" smtClean="0">
                        <a:latin typeface="Cambria Math" panose="02040503050406030204" pitchFamily="18" charset="0"/>
                      </a:rPr>
                      <m:t>=</m:t>
                    </m:r>
                    <m:sSup>
                      <m:sSupPr>
                        <m:ctrlPr>
                          <a:rPr lang="en-PH" i="1">
                            <a:latin typeface="Cambria Math" panose="02040503050406030204" pitchFamily="18" charset="0"/>
                          </a:rPr>
                        </m:ctrlPr>
                      </m:sSupPr>
                      <m:e>
                        <m:r>
                          <a:rPr lang="en-US" b="0" i="1" smtClean="0">
                            <a:latin typeface="Cambria Math" panose="02040503050406030204" pitchFamily="18" charset="0"/>
                          </a:rPr>
                          <m:t>(8</m:t>
                        </m:r>
                        <m:r>
                          <m:rPr>
                            <m:sty m:val="p"/>
                          </m:rPr>
                          <a:rPr lang="en-US" i="1">
                            <a:latin typeface="Cambria Math" panose="02040503050406030204" pitchFamily="18" charset="0"/>
                          </a:rPr>
                          <m:t>x</m:t>
                        </m:r>
                      </m:e>
                      <m:sup>
                        <m:r>
                          <a:rPr lang="en-US" b="0" i="1" smtClean="0">
                            <a:latin typeface="Cambria Math" panose="02040503050406030204" pitchFamily="18" charset="0"/>
                          </a:rPr>
                          <m:t>2</m:t>
                        </m:r>
                      </m:sup>
                    </m:sSup>
                    <m:r>
                      <a:rPr lang="en-US">
                        <a:latin typeface="Cambria Math" panose="02040503050406030204" pitchFamily="18" charset="0"/>
                      </a:rPr>
                      <m:t>+</m:t>
                    </m:r>
                    <m:r>
                      <a:rPr lang="en-US" b="0" i="1" smtClean="0">
                        <a:latin typeface="Cambria Math" panose="02040503050406030204" pitchFamily="18" charset="0"/>
                      </a:rPr>
                      <m:t>4</m:t>
                    </m:r>
                    <m:r>
                      <m:rPr>
                        <m:sty m:val="p"/>
                      </m:rPr>
                      <a:rPr lang="en-US">
                        <a:latin typeface="Cambria Math" panose="02040503050406030204" pitchFamily="18" charset="0"/>
                      </a:rPr>
                      <m:t>x</m:t>
                    </m:r>
                    <m:r>
                      <a:rPr lang="en-US" b="0" i="0" smtClean="0">
                        <a:latin typeface="Cambria Math" panose="02040503050406030204" pitchFamily="18" charset="0"/>
                      </a:rPr>
                      <m:t>)(</m:t>
                    </m:r>
                    <m:r>
                      <m:rPr>
                        <m:sty m:val="p"/>
                      </m:rPr>
                      <a:rPr lang="en-US" b="0" i="0" smtClean="0">
                        <a:latin typeface="Cambria Math" panose="02040503050406030204" pitchFamily="18" charset="0"/>
                      </a:rPr>
                      <m:t>x</m:t>
                    </m:r>
                    <m:r>
                      <a:rPr lang="en-US" b="0" i="0" smtClean="0">
                        <a:latin typeface="Cambria Math" panose="02040503050406030204" pitchFamily="18" charset="0"/>
                      </a:rPr>
                      <m:t>+2)</m:t>
                    </m:r>
                  </m:oMath>
                </a14:m>
                <a:endParaRPr lang="en-US" dirty="0"/>
              </a:p>
              <a:p>
                <a:pPr marL="0" indent="0" algn="just">
                  <a:buNone/>
                </a:pPr>
                <a:r>
                  <a:rPr lang="en-US" dirty="0"/>
                  <a:t>			     </a:t>
                </a:r>
                <a14:m>
                  <m:oMath xmlns:m="http://schemas.openxmlformats.org/officeDocument/2006/math">
                    <m:r>
                      <a:rPr lang="en-US">
                        <a:latin typeface="Cambria Math" panose="02040503050406030204" pitchFamily="18" charset="0"/>
                      </a:rPr>
                      <m:t>=</m:t>
                    </m:r>
                    <m:sSup>
                      <m:sSupPr>
                        <m:ctrlPr>
                          <a:rPr lang="en-PH" i="1">
                            <a:latin typeface="Cambria Math" panose="02040503050406030204" pitchFamily="18" charset="0"/>
                          </a:rPr>
                        </m:ctrlPr>
                      </m:sSupPr>
                      <m:e>
                        <m:r>
                          <a:rPr lang="en-US" b="0" i="1" smtClean="0">
                            <a:latin typeface="Cambria Math" panose="02040503050406030204" pitchFamily="18" charset="0"/>
                          </a:rPr>
                          <m:t>8</m:t>
                        </m:r>
                        <m:r>
                          <m:rPr>
                            <m:sty m:val="p"/>
                          </m:rPr>
                          <a:rPr lang="en-US" i="1">
                            <a:latin typeface="Cambria Math" panose="02040503050406030204" pitchFamily="18" charset="0"/>
                          </a:rPr>
                          <m:t>x</m:t>
                        </m:r>
                      </m:e>
                      <m:sup>
                        <m:r>
                          <a:rPr lang="en-US" b="0" i="1" smtClean="0">
                            <a:latin typeface="Cambria Math" panose="02040503050406030204" pitchFamily="18" charset="0"/>
                          </a:rPr>
                          <m:t>3</m:t>
                        </m:r>
                      </m:sup>
                    </m:sSup>
                    <m:r>
                      <a:rPr lang="en-US">
                        <a:latin typeface="Cambria Math" panose="02040503050406030204" pitchFamily="18" charset="0"/>
                      </a:rPr>
                      <m:t>+</m:t>
                    </m:r>
                    <m:sSup>
                      <m:sSupPr>
                        <m:ctrlPr>
                          <a:rPr lang="en-PH" i="1">
                            <a:latin typeface="Cambria Math" panose="02040503050406030204" pitchFamily="18" charset="0"/>
                          </a:rPr>
                        </m:ctrlPr>
                      </m:sSupPr>
                      <m:e>
                        <m:r>
                          <a:rPr lang="en-US" b="0" i="1" smtClean="0">
                            <a:latin typeface="Cambria Math" panose="02040503050406030204" pitchFamily="18" charset="0"/>
                          </a:rPr>
                          <m:t>16</m:t>
                        </m:r>
                        <m:r>
                          <m:rPr>
                            <m:sty m:val="p"/>
                          </m:rPr>
                          <a:rPr lang="en-US" i="1">
                            <a:latin typeface="Cambria Math" panose="02040503050406030204" pitchFamily="18" charset="0"/>
                          </a:rPr>
                          <m:t>x</m:t>
                        </m:r>
                      </m:e>
                      <m:sup>
                        <m:r>
                          <a:rPr lang="en-US" i="1">
                            <a:latin typeface="Cambria Math" panose="02040503050406030204" pitchFamily="18" charset="0"/>
                          </a:rPr>
                          <m:t>2</m:t>
                        </m:r>
                      </m:sup>
                    </m:sSup>
                    <m:r>
                      <a:rPr lang="en-US" b="0" i="0" smtClean="0">
                        <a:latin typeface="Cambria Math" panose="02040503050406030204" pitchFamily="18" charset="0"/>
                      </a:rPr>
                      <m:t>+</m:t>
                    </m:r>
                    <m:sSup>
                      <m:sSupPr>
                        <m:ctrlPr>
                          <a:rPr lang="en-PH" i="1">
                            <a:latin typeface="Cambria Math" panose="02040503050406030204" pitchFamily="18" charset="0"/>
                          </a:rPr>
                        </m:ctrlPr>
                      </m:sSupPr>
                      <m:e>
                        <m:r>
                          <a:rPr lang="en-US" b="0" i="1" smtClean="0">
                            <a:latin typeface="Cambria Math" panose="02040503050406030204" pitchFamily="18" charset="0"/>
                          </a:rPr>
                          <m:t>4</m:t>
                        </m:r>
                        <m:r>
                          <m:rPr>
                            <m:sty m:val="p"/>
                          </m:rPr>
                          <a:rPr lang="en-US" i="1">
                            <a:latin typeface="Cambria Math" panose="02040503050406030204" pitchFamily="18" charset="0"/>
                          </a:rPr>
                          <m:t>x</m:t>
                        </m:r>
                      </m:e>
                      <m:sup>
                        <m:r>
                          <a:rPr lang="en-US" b="0" i="1" smtClean="0">
                            <a:latin typeface="Cambria Math" panose="02040503050406030204" pitchFamily="18" charset="0"/>
                          </a:rPr>
                          <m:t>2</m:t>
                        </m:r>
                      </m:sup>
                    </m:sSup>
                    <m:r>
                      <a:rPr lang="en-US">
                        <a:latin typeface="Cambria Math" panose="02040503050406030204" pitchFamily="18" charset="0"/>
                      </a:rPr>
                      <m:t>+</m:t>
                    </m:r>
                    <m:r>
                      <a:rPr lang="en-US" b="0" i="0" smtClean="0">
                        <a:latin typeface="Cambria Math" panose="02040503050406030204" pitchFamily="18" charset="0"/>
                      </a:rPr>
                      <m:t>8</m:t>
                    </m:r>
                    <m:r>
                      <m:rPr>
                        <m:sty m:val="p"/>
                      </m:rPr>
                      <a:rPr lang="en-US" b="0" i="0" smtClean="0">
                        <a:latin typeface="Cambria Math" panose="02040503050406030204" pitchFamily="18" charset="0"/>
                      </a:rPr>
                      <m:t>x</m:t>
                    </m:r>
                  </m:oMath>
                </a14:m>
                <a:endParaRPr lang="en-US" dirty="0"/>
              </a:p>
              <a:p>
                <a:pPr marL="0" indent="0" algn="just">
                  <a:buNone/>
                </a:pPr>
                <a:r>
                  <a:rPr lang="en-US" dirty="0"/>
                  <a:t>			     </a:t>
                </a:r>
                <a14:m>
                  <m:oMath xmlns:m="http://schemas.openxmlformats.org/officeDocument/2006/math">
                    <m:r>
                      <a:rPr lang="en-US">
                        <a:latin typeface="Cambria Math" panose="02040503050406030204" pitchFamily="18" charset="0"/>
                      </a:rPr>
                      <m:t>=</m:t>
                    </m:r>
                    <m:sSup>
                      <m:sSupPr>
                        <m:ctrlPr>
                          <a:rPr lang="en-PH" i="1">
                            <a:latin typeface="Cambria Math" panose="02040503050406030204" pitchFamily="18" charset="0"/>
                          </a:rPr>
                        </m:ctrlPr>
                      </m:sSupPr>
                      <m:e>
                        <m:r>
                          <a:rPr lang="en-US" i="1">
                            <a:latin typeface="Cambria Math" panose="02040503050406030204" pitchFamily="18" charset="0"/>
                          </a:rPr>
                          <m:t>8</m:t>
                        </m:r>
                        <m:r>
                          <m:rPr>
                            <m:sty m:val="p"/>
                          </m:rPr>
                          <a:rPr lang="en-US" i="1">
                            <a:latin typeface="Cambria Math" panose="02040503050406030204" pitchFamily="18" charset="0"/>
                          </a:rPr>
                          <m:t>x</m:t>
                        </m:r>
                      </m:e>
                      <m:sup>
                        <m:r>
                          <a:rPr lang="en-US" i="1">
                            <a:latin typeface="Cambria Math" panose="02040503050406030204" pitchFamily="18" charset="0"/>
                          </a:rPr>
                          <m:t>3</m:t>
                        </m:r>
                      </m:sup>
                    </m:sSup>
                    <m:r>
                      <a:rPr lang="en-US">
                        <a:latin typeface="Cambria Math" panose="02040503050406030204" pitchFamily="18" charset="0"/>
                      </a:rPr>
                      <m:t>+</m:t>
                    </m:r>
                    <m:sSup>
                      <m:sSupPr>
                        <m:ctrlPr>
                          <a:rPr lang="en-PH" i="1">
                            <a:latin typeface="Cambria Math" panose="02040503050406030204" pitchFamily="18" charset="0"/>
                          </a:rPr>
                        </m:ctrlPr>
                      </m:sSupPr>
                      <m:e>
                        <m:r>
                          <a:rPr lang="en-US" b="0" i="1" smtClean="0">
                            <a:latin typeface="Cambria Math" panose="02040503050406030204" pitchFamily="18" charset="0"/>
                          </a:rPr>
                          <m:t>20</m:t>
                        </m:r>
                        <m:r>
                          <m:rPr>
                            <m:sty m:val="p"/>
                          </m:rPr>
                          <a:rPr lang="en-US" i="1">
                            <a:latin typeface="Cambria Math" panose="02040503050406030204" pitchFamily="18" charset="0"/>
                          </a:rPr>
                          <m:t>x</m:t>
                        </m:r>
                      </m:e>
                      <m:sup>
                        <m:r>
                          <a:rPr lang="en-US" i="1">
                            <a:latin typeface="Cambria Math" panose="02040503050406030204" pitchFamily="18" charset="0"/>
                          </a:rPr>
                          <m:t>2</m:t>
                        </m:r>
                      </m:sup>
                    </m:sSup>
                    <m:r>
                      <a:rPr lang="en-US">
                        <a:latin typeface="Cambria Math" panose="02040503050406030204" pitchFamily="18" charset="0"/>
                      </a:rPr>
                      <m:t>+</m:t>
                    </m:r>
                    <m:r>
                      <a:rPr lang="en-US" b="0" i="0" smtClean="0">
                        <a:latin typeface="Cambria Math" panose="02040503050406030204" pitchFamily="18" charset="0"/>
                      </a:rPr>
                      <m:t>8</m:t>
                    </m:r>
                    <m:r>
                      <m:rPr>
                        <m:sty m:val="p"/>
                      </m:rPr>
                      <a:rPr lang="en-US">
                        <a:latin typeface="Cambria Math" panose="02040503050406030204" pitchFamily="18" charset="0"/>
                      </a:rPr>
                      <m:t>x</m:t>
                    </m:r>
                  </m:oMath>
                </a14:m>
                <a:endParaRPr lang="en-US" dirty="0"/>
              </a:p>
              <a:p>
                <a:pPr marL="0" indent="0" algn="just">
                  <a:buNone/>
                </a:pPr>
                <a:endParaRPr lang="en-US" dirty="0"/>
              </a:p>
            </p:txBody>
          </p:sp>
        </mc:Choice>
        <mc:Fallback>
          <p:sp>
            <p:nvSpPr>
              <p:cNvPr id="6" name="Content Placeholder 5">
                <a:extLst>
                  <a:ext uri="{FF2B5EF4-FFF2-40B4-BE49-F238E27FC236}">
                    <a16:creationId xmlns:a16="http://schemas.microsoft.com/office/drawing/2014/main" id="{E2FE4A84-B72D-C84F-8043-E5EA866B5074}"/>
                  </a:ext>
                </a:extLst>
              </p:cNvPr>
              <p:cNvSpPr>
                <a:spLocks noGrp="1" noRot="1" noChangeAspect="1" noMove="1" noResize="1" noEditPoints="1" noAdjustHandles="1" noChangeArrowheads="1" noChangeShapeType="1" noTextEdit="1"/>
              </p:cNvSpPr>
              <p:nvPr>
                <p:ph idx="1"/>
              </p:nvPr>
            </p:nvSpPr>
            <p:spPr>
              <a:blipFill>
                <a:blip r:embed="rId4"/>
                <a:stretch>
                  <a:fillRect l="-1086" t="-2632" r="-1086"/>
                </a:stretch>
              </a:blipFill>
            </p:spPr>
            <p:txBody>
              <a:bodyPr/>
              <a:lstStyle/>
              <a:p>
                <a:r>
                  <a:rPr lang="en-US">
                    <a:noFill/>
                  </a:rPr>
                  <a:t> </a:t>
                </a:r>
              </a:p>
            </p:txBody>
          </p:sp>
        </mc:Fallback>
      </mc:AlternateContent>
    </p:spTree>
    <p:extLst>
      <p:ext uri="{BB962C8B-B14F-4D97-AF65-F5344CB8AC3E}">
        <p14:creationId xmlns:p14="http://schemas.microsoft.com/office/powerpoint/2010/main" val="582862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Factoring Quadratic Trinomials in the Form </a:t>
                </a:r>
                <a14:m>
                  <m:oMath xmlns:m="http://schemas.openxmlformats.org/officeDocument/2006/math">
                    <m:sSup>
                      <m:sSupPr>
                        <m:ctrlPr>
                          <a:rPr lang="en-PH" b="1" i="1">
                            <a:solidFill>
                              <a:schemeClr val="tx1"/>
                            </a:solidFill>
                            <a:latin typeface="Cambria Math" panose="02040503050406030204" pitchFamily="18" charset="0"/>
                          </a:rPr>
                        </m:ctrlPr>
                      </m:sSupPr>
                      <m:e>
                        <m:r>
                          <a:rPr lang="en-US" b="1">
                            <a:solidFill>
                              <a:schemeClr val="tx1"/>
                            </a:solidFill>
                            <a:latin typeface="Cambria Math" panose="02040503050406030204" pitchFamily="18" charset="0"/>
                          </a:rPr>
                          <m:t>𝐚𝐱</m:t>
                        </m:r>
                      </m:e>
                      <m:sup>
                        <m:r>
                          <a:rPr lang="en-US" b="1">
                            <a:solidFill>
                              <a:schemeClr val="tx1"/>
                            </a:solidFill>
                            <a:latin typeface="Cambria Math" panose="02040503050406030204" pitchFamily="18" charset="0"/>
                          </a:rPr>
                          <m:t>𝟐</m:t>
                        </m:r>
                      </m:sup>
                    </m:sSup>
                    <m:r>
                      <a:rPr lang="en-US" b="1">
                        <a:solidFill>
                          <a:schemeClr val="tx1"/>
                        </a:solidFill>
                        <a:latin typeface="Cambria Math" panose="02040503050406030204" pitchFamily="18" charset="0"/>
                      </a:rPr>
                      <m:t>+</m:t>
                    </m:r>
                    <m:r>
                      <a:rPr lang="en-US" b="1">
                        <a:solidFill>
                          <a:schemeClr val="tx1"/>
                        </a:solidFill>
                        <a:latin typeface="Cambria Math" panose="02040503050406030204" pitchFamily="18" charset="0"/>
                      </a:rPr>
                      <m:t>𝐛𝐱</m:t>
                    </m:r>
                    <m:r>
                      <a:rPr lang="en-US" b="1">
                        <a:solidFill>
                          <a:schemeClr val="tx1"/>
                        </a:solidFill>
                        <a:latin typeface="Cambria Math" panose="02040503050406030204" pitchFamily="18" charset="0"/>
                      </a:rPr>
                      <m:t>+</m:t>
                    </m:r>
                    <m:r>
                      <a:rPr lang="en-US" b="1">
                        <a:solidFill>
                          <a:schemeClr val="tx1"/>
                        </a:solidFill>
                        <a:latin typeface="Cambria Math" panose="02040503050406030204" pitchFamily="18" charset="0"/>
                      </a:rPr>
                      <m:t>𝐜</m:t>
                    </m:r>
                  </m:oMath>
                </a14:m>
                <a:r>
                  <a:rPr lang="en-US" b="1" dirty="0">
                    <a:solidFill>
                      <a:schemeClr val="tx1"/>
                    </a:solidFill>
                  </a:rPr>
                  <a:t>,</a:t>
                </a:r>
                <a:r>
                  <a:rPr lang="en-PH" b="1" dirty="0">
                    <a:solidFill>
                      <a:schemeClr val="tx1"/>
                    </a:solidFill>
                  </a:rPr>
                  <a:t> </a:t>
                </a:r>
                <a:r>
                  <a:rPr lang="en-US" b="1" dirty="0">
                    <a:solidFill>
                      <a:schemeClr val="tx1"/>
                    </a:solidFill>
                  </a:rPr>
                  <a:t>where a ≠ 1</a:t>
                </a:r>
                <a:endParaRPr lang="en-PH" b="1" dirty="0">
                  <a:solidFill>
                    <a:schemeClr val="tx1"/>
                  </a:solidFill>
                </a:endParaRPr>
              </a:p>
            </p:txBody>
          </p:sp>
        </mc:Choice>
        <mc:Fallback xmlns="">
          <p:sp>
            <p:nvSpPr>
              <p:cNvPr id="2" name="Title 1">
                <a:extLst>
                  <a:ext uri="{FF2B5EF4-FFF2-40B4-BE49-F238E27FC236}">
                    <a16:creationId xmlns:a16="http://schemas.microsoft.com/office/drawing/2014/main" id="{6C4D4578-C8FE-FE47-B785-17E2FE435239}"/>
                  </a:ext>
                </a:extLst>
              </p:cNvPr>
              <p:cNvSpPr>
                <a:spLocks noGrp="1" noRot="1" noChangeAspect="1" noMove="1" noResize="1" noEditPoints="1" noAdjustHandles="1" noChangeArrowheads="1" noChangeShapeType="1" noTextEdit="1"/>
              </p:cNvSpPr>
              <p:nvPr>
                <p:ph type="title"/>
              </p:nvPr>
            </p:nvSpPr>
            <p:spPr>
              <a:blipFill>
                <a:blip r:embed="rId3"/>
                <a:stretch>
                  <a:fillRect l="-1689" t="-952" b="-857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Content Placeholder 5">
                <a:extLst>
                  <a:ext uri="{FF2B5EF4-FFF2-40B4-BE49-F238E27FC236}">
                    <a16:creationId xmlns:a16="http://schemas.microsoft.com/office/drawing/2014/main" id="{E2FE4A84-B72D-C84F-8043-E5EA866B5074}"/>
                  </a:ext>
                </a:extLst>
              </p:cNvPr>
              <p:cNvSpPr>
                <a:spLocks noGrp="1"/>
              </p:cNvSpPr>
              <p:nvPr>
                <p:ph idx="1"/>
              </p:nvPr>
            </p:nvSpPr>
            <p:spPr>
              <a:xfrm>
                <a:off x="838200" y="2418291"/>
                <a:ext cx="10515600" cy="2289175"/>
              </a:xfrm>
            </p:spPr>
            <p:txBody>
              <a:bodyPr/>
              <a:lstStyle/>
              <a:p>
                <a:pPr marL="0" indent="0" algn="just">
                  <a:buNone/>
                </a:pPr>
                <a:r>
                  <a:rPr lang="en-PH" dirty="0"/>
                  <a:t>	Another way of factoring a trinomial </a:t>
                </a:r>
                <a14:m>
                  <m:oMath xmlns:m="http://schemas.openxmlformats.org/officeDocument/2006/math">
                    <m:sSup>
                      <m:sSupPr>
                        <m:ctrlPr>
                          <a:rPr lang="en-PH" i="1">
                            <a:latin typeface="Cambria Math" panose="02040503050406030204" pitchFamily="18" charset="0"/>
                          </a:rPr>
                        </m:ctrlPr>
                      </m:sSupPr>
                      <m:e>
                        <m:r>
                          <m:rPr>
                            <m:sty m:val="p"/>
                          </m:rPr>
                          <a:rPr lang="en-US" b="0" i="1">
                            <a:latin typeface="Cambria Math" panose="02040503050406030204" pitchFamily="18" charset="0"/>
                          </a:rPr>
                          <m:t>ax</m:t>
                        </m:r>
                      </m:e>
                      <m:sup>
                        <m:r>
                          <a:rPr lang="en-US" b="0" i="1">
                            <a:latin typeface="Cambria Math" panose="02040503050406030204" pitchFamily="18" charset="0"/>
                          </a:rPr>
                          <m:t>2</m:t>
                        </m:r>
                      </m:sup>
                    </m:sSup>
                    <m:r>
                      <a:rPr lang="en-US" b="0">
                        <a:latin typeface="Cambria Math" panose="02040503050406030204" pitchFamily="18" charset="0"/>
                      </a:rPr>
                      <m:t>+</m:t>
                    </m:r>
                    <m:r>
                      <m:rPr>
                        <m:sty m:val="p"/>
                      </m:rPr>
                      <a:rPr lang="en-US" b="0" i="1">
                        <a:latin typeface="Cambria Math" panose="02040503050406030204" pitchFamily="18" charset="0"/>
                      </a:rPr>
                      <m:t>bx</m:t>
                    </m:r>
                    <m:r>
                      <a:rPr lang="en-US" b="0">
                        <a:latin typeface="Cambria Math" panose="02040503050406030204" pitchFamily="18" charset="0"/>
                      </a:rPr>
                      <m:t>+</m:t>
                    </m:r>
                    <m:r>
                      <m:rPr>
                        <m:sty m:val="p"/>
                      </m:rPr>
                      <a:rPr lang="en-US" b="0" i="1">
                        <a:latin typeface="Cambria Math" panose="02040503050406030204" pitchFamily="18" charset="0"/>
                      </a:rPr>
                      <m:t>c</m:t>
                    </m:r>
                  </m:oMath>
                </a14:m>
                <a:r>
                  <a:rPr lang="en-US" dirty="0"/>
                  <a:t>,</a:t>
                </a:r>
                <a:r>
                  <a:rPr lang="en-PH" dirty="0"/>
                  <a:t> </a:t>
                </a:r>
                <a:r>
                  <a:rPr lang="en-US" dirty="0"/>
                  <a:t>where a ≠ 1</a:t>
                </a:r>
                <a:r>
                  <a:rPr lang="en-PH" dirty="0"/>
                  <a:t> is by </a:t>
                </a:r>
                <a:r>
                  <a:rPr lang="en-PH" b="1" dirty="0"/>
                  <a:t>grouping method</a:t>
                </a:r>
                <a:r>
                  <a:rPr lang="en-PH" dirty="0"/>
                  <a:t>, also known as </a:t>
                </a:r>
                <a:r>
                  <a:rPr lang="en-PH" b="1" dirty="0"/>
                  <a:t>ac-product</a:t>
                </a:r>
                <a:r>
                  <a:rPr lang="en-PH" dirty="0"/>
                  <a:t>. This method uses the factors of the product of the ac to express b as an appropriate sum to apply grouping and factor the quadratic trinomial. </a:t>
                </a:r>
                <a:endParaRPr lang="en-US" dirty="0"/>
              </a:p>
            </p:txBody>
          </p:sp>
        </mc:Choice>
        <mc:Fallback>
          <p:sp>
            <p:nvSpPr>
              <p:cNvPr id="6" name="Content Placeholder 5">
                <a:extLst>
                  <a:ext uri="{FF2B5EF4-FFF2-40B4-BE49-F238E27FC236}">
                    <a16:creationId xmlns:a16="http://schemas.microsoft.com/office/drawing/2014/main" id="{E2FE4A84-B72D-C84F-8043-E5EA866B5074}"/>
                  </a:ext>
                </a:extLst>
              </p:cNvPr>
              <p:cNvSpPr>
                <a:spLocks noGrp="1" noRot="1" noChangeAspect="1" noMove="1" noResize="1" noEditPoints="1" noAdjustHandles="1" noChangeArrowheads="1" noChangeShapeType="1" noTextEdit="1"/>
              </p:cNvSpPr>
              <p:nvPr>
                <p:ph idx="1"/>
              </p:nvPr>
            </p:nvSpPr>
            <p:spPr>
              <a:xfrm>
                <a:off x="838200" y="2418291"/>
                <a:ext cx="10515600" cy="2289175"/>
              </a:xfrm>
              <a:blipFill>
                <a:blip r:embed="rId4"/>
                <a:stretch>
                  <a:fillRect l="-1086" t="-3846" r="-1086"/>
                </a:stretch>
              </a:blipFill>
            </p:spPr>
            <p:txBody>
              <a:bodyPr/>
              <a:lstStyle/>
              <a:p>
                <a:r>
                  <a:rPr lang="en-US">
                    <a:noFill/>
                  </a:rPr>
                  <a:t> </a:t>
                </a:r>
              </a:p>
            </p:txBody>
          </p:sp>
        </mc:Fallback>
      </mc:AlternateContent>
    </p:spTree>
    <p:extLst>
      <p:ext uri="{BB962C8B-B14F-4D97-AF65-F5344CB8AC3E}">
        <p14:creationId xmlns:p14="http://schemas.microsoft.com/office/powerpoint/2010/main" val="1901325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Factoring Quadratic Trinomials in the Form </a:t>
                </a:r>
                <a14:m>
                  <m:oMath xmlns:m="http://schemas.openxmlformats.org/officeDocument/2006/math">
                    <m:sSup>
                      <m:sSupPr>
                        <m:ctrlPr>
                          <a:rPr lang="en-PH" b="1" i="1">
                            <a:solidFill>
                              <a:schemeClr val="tx1"/>
                            </a:solidFill>
                            <a:latin typeface="Cambria Math" panose="02040503050406030204" pitchFamily="18" charset="0"/>
                          </a:rPr>
                        </m:ctrlPr>
                      </m:sSupPr>
                      <m:e>
                        <m:r>
                          <a:rPr lang="en-US" b="1">
                            <a:solidFill>
                              <a:schemeClr val="tx1"/>
                            </a:solidFill>
                            <a:latin typeface="Cambria Math" panose="02040503050406030204" pitchFamily="18" charset="0"/>
                          </a:rPr>
                          <m:t>𝐚𝐱</m:t>
                        </m:r>
                      </m:e>
                      <m:sup>
                        <m:r>
                          <a:rPr lang="en-US" b="1">
                            <a:solidFill>
                              <a:schemeClr val="tx1"/>
                            </a:solidFill>
                            <a:latin typeface="Cambria Math" panose="02040503050406030204" pitchFamily="18" charset="0"/>
                          </a:rPr>
                          <m:t>𝟐</m:t>
                        </m:r>
                      </m:sup>
                    </m:sSup>
                    <m:r>
                      <a:rPr lang="en-US" b="1">
                        <a:solidFill>
                          <a:schemeClr val="tx1"/>
                        </a:solidFill>
                        <a:latin typeface="Cambria Math" panose="02040503050406030204" pitchFamily="18" charset="0"/>
                      </a:rPr>
                      <m:t>+</m:t>
                    </m:r>
                    <m:r>
                      <a:rPr lang="en-US" b="1">
                        <a:solidFill>
                          <a:schemeClr val="tx1"/>
                        </a:solidFill>
                        <a:latin typeface="Cambria Math" panose="02040503050406030204" pitchFamily="18" charset="0"/>
                      </a:rPr>
                      <m:t>𝐛𝐱</m:t>
                    </m:r>
                    <m:r>
                      <a:rPr lang="en-US" b="1">
                        <a:solidFill>
                          <a:schemeClr val="tx1"/>
                        </a:solidFill>
                        <a:latin typeface="Cambria Math" panose="02040503050406030204" pitchFamily="18" charset="0"/>
                      </a:rPr>
                      <m:t>+</m:t>
                    </m:r>
                    <m:r>
                      <a:rPr lang="en-US" b="1">
                        <a:solidFill>
                          <a:schemeClr val="tx1"/>
                        </a:solidFill>
                        <a:latin typeface="Cambria Math" panose="02040503050406030204" pitchFamily="18" charset="0"/>
                      </a:rPr>
                      <m:t>𝐜</m:t>
                    </m:r>
                  </m:oMath>
                </a14:m>
                <a:r>
                  <a:rPr lang="en-US" b="1" dirty="0">
                    <a:solidFill>
                      <a:schemeClr val="tx1"/>
                    </a:solidFill>
                  </a:rPr>
                  <a:t>,</a:t>
                </a:r>
                <a:r>
                  <a:rPr lang="en-PH" b="1" dirty="0">
                    <a:solidFill>
                      <a:schemeClr val="tx1"/>
                    </a:solidFill>
                  </a:rPr>
                  <a:t> </a:t>
                </a:r>
                <a:r>
                  <a:rPr lang="en-US" b="1" dirty="0">
                    <a:solidFill>
                      <a:schemeClr val="tx1"/>
                    </a:solidFill>
                  </a:rPr>
                  <a:t>where a ≠ 1</a:t>
                </a:r>
                <a:endParaRPr lang="en-PH" b="1" dirty="0">
                  <a:solidFill>
                    <a:schemeClr val="tx1"/>
                  </a:solidFill>
                </a:endParaRPr>
              </a:p>
            </p:txBody>
          </p:sp>
        </mc:Choice>
        <mc:Fallback xmlns="">
          <p:sp>
            <p:nvSpPr>
              <p:cNvPr id="2" name="Title 1">
                <a:extLst>
                  <a:ext uri="{FF2B5EF4-FFF2-40B4-BE49-F238E27FC236}">
                    <a16:creationId xmlns:a16="http://schemas.microsoft.com/office/drawing/2014/main" id="{6C4D4578-C8FE-FE47-B785-17E2FE435239}"/>
                  </a:ext>
                </a:extLst>
              </p:cNvPr>
              <p:cNvSpPr>
                <a:spLocks noGrp="1" noRot="1" noChangeAspect="1" noMove="1" noResize="1" noEditPoints="1" noAdjustHandles="1" noChangeArrowheads="1" noChangeShapeType="1" noTextEdit="1"/>
              </p:cNvSpPr>
              <p:nvPr>
                <p:ph type="title"/>
              </p:nvPr>
            </p:nvSpPr>
            <p:spPr>
              <a:blipFill>
                <a:blip r:embed="rId3"/>
                <a:stretch>
                  <a:fillRect l="-1689" t="-952" b="-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95283B74-F5DE-5149-9CFB-7B9560F19942}"/>
                  </a:ext>
                </a:extLst>
              </p:cNvPr>
              <p:cNvSpPr>
                <a:spLocks noGrp="1"/>
              </p:cNvSpPr>
              <p:nvPr>
                <p:ph idx="1"/>
              </p:nvPr>
            </p:nvSpPr>
            <p:spPr/>
            <p:txBody>
              <a:bodyPr/>
              <a:lstStyle/>
              <a:p>
                <a:pPr marL="0" indent="0" algn="just">
                  <a:buNone/>
                </a:pPr>
                <a:r>
                  <a:rPr lang="en-PH" dirty="0"/>
                  <a:t>	The process of factoring polynomials in the form </a:t>
                </a:r>
                <a14:m>
                  <m:oMath xmlns:m="http://schemas.openxmlformats.org/officeDocument/2006/math">
                    <m:sSup>
                      <m:sSupPr>
                        <m:ctrlPr>
                          <a:rPr lang="en-PH" b="1" i="1">
                            <a:latin typeface="Cambria Math" panose="02040503050406030204" pitchFamily="18" charset="0"/>
                          </a:rPr>
                        </m:ctrlPr>
                      </m:sSupPr>
                      <m:e>
                        <m:r>
                          <a:rPr lang="en-US" b="1">
                            <a:latin typeface="Cambria Math" panose="02040503050406030204" pitchFamily="18" charset="0"/>
                          </a:rPr>
                          <m:t>𝐚𝐱</m:t>
                        </m:r>
                      </m:e>
                      <m:sup>
                        <m:r>
                          <a:rPr lang="en-US" b="1">
                            <a:latin typeface="Cambria Math" panose="02040503050406030204" pitchFamily="18" charset="0"/>
                          </a:rPr>
                          <m:t>𝟐</m:t>
                        </m:r>
                      </m:sup>
                    </m:sSup>
                    <m:r>
                      <a:rPr lang="en-US" b="1">
                        <a:latin typeface="Cambria Math" panose="02040503050406030204" pitchFamily="18" charset="0"/>
                      </a:rPr>
                      <m:t>+</m:t>
                    </m:r>
                    <m:r>
                      <a:rPr lang="en-US" b="1">
                        <a:latin typeface="Cambria Math" panose="02040503050406030204" pitchFamily="18" charset="0"/>
                      </a:rPr>
                      <m:t>𝐛𝐱</m:t>
                    </m:r>
                    <m:r>
                      <a:rPr lang="en-US" b="1">
                        <a:latin typeface="Cambria Math" panose="02040503050406030204" pitchFamily="18" charset="0"/>
                      </a:rPr>
                      <m:t>+</m:t>
                    </m:r>
                    <m:r>
                      <a:rPr lang="en-US" b="1">
                        <a:latin typeface="Cambria Math" panose="02040503050406030204" pitchFamily="18" charset="0"/>
                      </a:rPr>
                      <m:t>𝐜</m:t>
                    </m:r>
                  </m:oMath>
                </a14:m>
                <a:r>
                  <a:rPr lang="en-US" b="1" dirty="0"/>
                  <a:t>,</a:t>
                </a:r>
                <a:r>
                  <a:rPr lang="en-PH" b="1" dirty="0"/>
                  <a:t> </a:t>
                </a:r>
                <a:r>
                  <a:rPr lang="en-US" b="1" dirty="0"/>
                  <a:t>where a ≠ 1</a:t>
                </a:r>
                <a:r>
                  <a:rPr lang="en-PH" dirty="0"/>
                  <a:t> involves the </a:t>
                </a:r>
                <a:r>
                  <a:rPr lang="en-PH" b="1" dirty="0"/>
                  <a:t>try, check, and revise method.</a:t>
                </a:r>
              </a:p>
              <a:p>
                <a:pPr marL="0" indent="0" algn="just">
                  <a:buNone/>
                </a:pPr>
                <a:r>
                  <a:rPr lang="en-PH" b="1" dirty="0"/>
                  <a:t>	</a:t>
                </a:r>
                <a:r>
                  <a:rPr lang="en-PH" dirty="0"/>
                  <a:t>Take </a:t>
                </a:r>
                <a14:m>
                  <m:oMath xmlns:m="http://schemas.openxmlformats.org/officeDocument/2006/math">
                    <m:sSup>
                      <m:sSupPr>
                        <m:ctrlPr>
                          <a:rPr lang="en-PH" i="1">
                            <a:latin typeface="Cambria Math" panose="02040503050406030204" pitchFamily="18" charset="0"/>
                          </a:rPr>
                        </m:ctrlPr>
                      </m:sSupPr>
                      <m:e>
                        <m:r>
                          <a:rPr lang="en-US" b="0" i="1" smtClean="0">
                            <a:latin typeface="Cambria Math" panose="02040503050406030204" pitchFamily="18" charset="0"/>
                          </a:rPr>
                          <m:t>9</m:t>
                        </m:r>
                        <m:r>
                          <m:rPr>
                            <m:sty m:val="p"/>
                          </m:rPr>
                          <a:rPr lang="en-US" b="0" i="1">
                            <a:latin typeface="Cambria Math" panose="02040503050406030204" pitchFamily="18" charset="0"/>
                          </a:rPr>
                          <m:t>x</m:t>
                        </m:r>
                      </m:e>
                      <m:sup>
                        <m:r>
                          <a:rPr lang="en-US" b="0" i="1">
                            <a:latin typeface="Cambria Math" panose="02040503050406030204" pitchFamily="18" charset="0"/>
                          </a:rPr>
                          <m:t>2</m:t>
                        </m:r>
                      </m:sup>
                    </m:sSup>
                    <m:r>
                      <a:rPr lang="en-US" b="0">
                        <a:latin typeface="Cambria Math" panose="02040503050406030204" pitchFamily="18" charset="0"/>
                      </a:rPr>
                      <m:t>+</m:t>
                    </m:r>
                    <m:r>
                      <a:rPr lang="en-US" b="0" i="1" smtClean="0">
                        <a:latin typeface="Cambria Math" panose="02040503050406030204" pitchFamily="18" charset="0"/>
                      </a:rPr>
                      <m:t>15</m:t>
                    </m:r>
                    <m:r>
                      <m:rPr>
                        <m:sty m:val="p"/>
                      </m:rPr>
                      <a:rPr lang="en-US" b="0" i="1">
                        <a:latin typeface="Cambria Math" panose="02040503050406030204" pitchFamily="18" charset="0"/>
                      </a:rPr>
                      <m:t>x</m:t>
                    </m:r>
                    <m:r>
                      <a:rPr lang="en-US" b="0">
                        <a:latin typeface="Cambria Math" panose="02040503050406030204" pitchFamily="18" charset="0"/>
                      </a:rPr>
                      <m:t>+</m:t>
                    </m:r>
                    <m:r>
                      <a:rPr lang="en-US" b="0" i="1" smtClean="0">
                        <a:latin typeface="Cambria Math" panose="02040503050406030204" pitchFamily="18" charset="0"/>
                      </a:rPr>
                      <m:t>4</m:t>
                    </m:r>
                  </m:oMath>
                </a14:m>
                <a:r>
                  <a:rPr lang="en-PH" dirty="0"/>
                  <a:t> for example. To solve its factors, we must proceed as follows.</a:t>
                </a:r>
              </a:p>
              <a:p>
                <a:pPr marL="514350" indent="-514350">
                  <a:buFont typeface="+mj-lt"/>
                  <a:buAutoNum type="arabicPeriod"/>
                </a:pPr>
                <a:r>
                  <a:rPr lang="en-PH" dirty="0"/>
                  <a:t>Find two factors such that the product of the first two terms is 9x2. The possibilities are:</a:t>
                </a:r>
              </a:p>
              <a:p>
                <a:pPr marL="514350" indent="-514350" algn="just">
                  <a:buFont typeface="+mj-lt"/>
                  <a:buAutoNum type="arabicPeriod"/>
                </a:pPr>
                <a:endParaRPr lang="en-PH" dirty="0"/>
              </a:p>
              <a:p>
                <a:pPr marL="0" indent="0" algn="just">
                  <a:buNone/>
                </a:pPr>
                <a:r>
                  <a:rPr lang="en-PH" dirty="0"/>
                  <a:t> 		 </a:t>
                </a:r>
                <a14:m>
                  <m:oMath xmlns:m="http://schemas.openxmlformats.org/officeDocument/2006/math">
                    <m:sSup>
                      <m:sSupPr>
                        <m:ctrlPr>
                          <a:rPr lang="en-PH" i="1">
                            <a:latin typeface="Cambria Math" panose="02040503050406030204" pitchFamily="18" charset="0"/>
                          </a:rPr>
                        </m:ctrlPr>
                      </m:sSupPr>
                      <m:e>
                        <m:r>
                          <a:rPr lang="en-US" i="1">
                            <a:latin typeface="Cambria Math" panose="02040503050406030204" pitchFamily="18" charset="0"/>
                          </a:rPr>
                          <m:t>9</m:t>
                        </m:r>
                        <m:r>
                          <m:rPr>
                            <m:sty m:val="p"/>
                          </m:rPr>
                          <a:rPr lang="en-US" i="1">
                            <a:latin typeface="Cambria Math" panose="02040503050406030204" pitchFamily="18" charset="0"/>
                          </a:rPr>
                          <m:t>x</m:t>
                        </m:r>
                      </m:e>
                      <m:sup>
                        <m:r>
                          <a:rPr lang="en-US" i="1">
                            <a:latin typeface="Cambria Math" panose="02040503050406030204" pitchFamily="18" charset="0"/>
                          </a:rPr>
                          <m:t>2</m:t>
                        </m:r>
                      </m:sup>
                    </m:sSup>
                    <m:r>
                      <a:rPr lang="en-US">
                        <a:latin typeface="Cambria Math" panose="02040503050406030204" pitchFamily="18" charset="0"/>
                      </a:rPr>
                      <m:t>+</m:t>
                    </m:r>
                    <m:r>
                      <a:rPr lang="en-US" i="1">
                        <a:latin typeface="Cambria Math" panose="02040503050406030204" pitchFamily="18" charset="0"/>
                      </a:rPr>
                      <m:t>15</m:t>
                    </m:r>
                    <m:r>
                      <m:rPr>
                        <m:sty m:val="p"/>
                      </m:rPr>
                      <a:rPr lang="en-US" i="1">
                        <a:latin typeface="Cambria Math" panose="02040503050406030204" pitchFamily="18" charset="0"/>
                      </a:rPr>
                      <m:t>x</m:t>
                    </m:r>
                    <m:r>
                      <a:rPr lang="en-US">
                        <a:latin typeface="Cambria Math" panose="02040503050406030204" pitchFamily="18" charset="0"/>
                      </a:rPr>
                      <m:t>+</m:t>
                    </m:r>
                    <m:r>
                      <a:rPr lang="en-US" b="0" i="1" smtClean="0">
                        <a:latin typeface="Cambria Math" panose="02040503050406030204" pitchFamily="18" charset="0"/>
                      </a:rPr>
                      <m:t>4=(9</m:t>
                    </m:r>
                    <m:r>
                      <m:rPr>
                        <m:sty m:val="p"/>
                      </m:rPr>
                      <a:rPr lang="en-US" b="0" i="0" smtClean="0">
                        <a:latin typeface="Cambria Math" panose="02040503050406030204" pitchFamily="18" charset="0"/>
                      </a:rPr>
                      <m:t>x</m:t>
                    </m:r>
                    <m:sSub>
                      <m:sSubPr>
                        <m:ctrlPr>
                          <a:rPr lang="en-US" b="0" i="1" smtClean="0">
                            <a:latin typeface="Cambria Math" panose="02040503050406030204" pitchFamily="18" charset="0"/>
                          </a:rPr>
                        </m:ctrlPr>
                      </m:sSubPr>
                      <m:e>
                        <m:r>
                          <a:rPr lang="en-US" b="0" i="0" smtClean="0">
                            <a:latin typeface="Cambria Math" panose="02040503050406030204" pitchFamily="18" charset="0"/>
                          </a:rPr>
                          <m:t>+</m:t>
                        </m:r>
                      </m:e>
                      <m:sub>
                        <m:r>
                          <a:rPr lang="en-US" b="0" i="0" smtClean="0">
                            <a:latin typeface="Cambria Math" panose="02040503050406030204" pitchFamily="18" charset="0"/>
                          </a:rPr>
                          <m:t>____</m:t>
                        </m:r>
                      </m:sub>
                    </m:sSub>
                    <m:r>
                      <a:rPr lang="en-US" b="0" i="0" smtClean="0">
                        <a:latin typeface="Cambria Math" panose="02040503050406030204" pitchFamily="18" charset="0"/>
                      </a:rPr>
                      <m:t>)(</m:t>
                    </m:r>
                    <m:r>
                      <m:rPr>
                        <m:sty m:val="p"/>
                      </m:rPr>
                      <a:rPr lang="en-US" b="0" i="0" smtClean="0">
                        <a:latin typeface="Cambria Math" panose="02040503050406030204" pitchFamily="18" charset="0"/>
                      </a:rPr>
                      <m:t>x</m:t>
                    </m:r>
                    <m:sSub>
                      <m:sSubPr>
                        <m:ctrlPr>
                          <a:rPr lang="en-US" b="0" i="1" smtClean="0">
                            <a:latin typeface="Cambria Math" panose="02040503050406030204" pitchFamily="18" charset="0"/>
                          </a:rPr>
                        </m:ctrlPr>
                      </m:sSubPr>
                      <m:e>
                        <m:r>
                          <a:rPr lang="en-US" b="0" i="0" smtClean="0">
                            <a:latin typeface="Cambria Math" panose="02040503050406030204" pitchFamily="18" charset="0"/>
                          </a:rPr>
                          <m:t>+</m:t>
                        </m:r>
                      </m:e>
                      <m:sub>
                        <m:r>
                          <a:rPr lang="en-US" b="0" i="1" smtClean="0">
                            <a:latin typeface="Cambria Math" panose="02040503050406030204" pitchFamily="18" charset="0"/>
                          </a:rPr>
                          <m:t>___</m:t>
                        </m:r>
                      </m:sub>
                    </m:sSub>
                    <m:r>
                      <a:rPr lang="en-US" b="0" i="0" smtClean="0">
                        <a:latin typeface="Cambria Math" panose="02040503050406030204" pitchFamily="18" charset="0"/>
                      </a:rPr>
                      <m:t>)</m:t>
                    </m:r>
                  </m:oMath>
                </a14:m>
                <a:endParaRPr lang="en-PH" dirty="0"/>
              </a:p>
              <a:p>
                <a:pPr marL="1371600" lvl="3" indent="0" algn="just">
                  <a:buNone/>
                </a:pPr>
                <a:r>
                  <a:rPr lang="en-PH" dirty="0"/>
                  <a:t>	 </a:t>
                </a:r>
                <a14:m>
                  <m:oMath xmlns:m="http://schemas.openxmlformats.org/officeDocument/2006/math">
                    <m:sSup>
                      <m:sSupPr>
                        <m:ctrlPr>
                          <a:rPr lang="en-PH" i="1">
                            <a:latin typeface="Cambria Math" panose="02040503050406030204" pitchFamily="18" charset="0"/>
                          </a:rPr>
                        </m:ctrlPr>
                      </m:sSupPr>
                      <m:e>
                        <m:r>
                          <a:rPr lang="en-US" i="1">
                            <a:latin typeface="Cambria Math" panose="02040503050406030204" pitchFamily="18" charset="0"/>
                          </a:rPr>
                          <m:t>9</m:t>
                        </m:r>
                        <m:r>
                          <m:rPr>
                            <m:sty m:val="p"/>
                          </m:rPr>
                          <a:rPr lang="en-US" i="1">
                            <a:latin typeface="Cambria Math" panose="02040503050406030204" pitchFamily="18" charset="0"/>
                          </a:rPr>
                          <m:t>x</m:t>
                        </m:r>
                      </m:e>
                      <m:sup>
                        <m:r>
                          <a:rPr lang="en-US" i="1">
                            <a:latin typeface="Cambria Math" panose="02040503050406030204" pitchFamily="18" charset="0"/>
                          </a:rPr>
                          <m:t>2</m:t>
                        </m:r>
                      </m:sup>
                    </m:sSup>
                    <m:r>
                      <a:rPr lang="en-US">
                        <a:latin typeface="Cambria Math" panose="02040503050406030204" pitchFamily="18" charset="0"/>
                      </a:rPr>
                      <m:t>+</m:t>
                    </m:r>
                    <m:r>
                      <a:rPr lang="en-US" i="1">
                        <a:latin typeface="Cambria Math" panose="02040503050406030204" pitchFamily="18" charset="0"/>
                      </a:rPr>
                      <m:t>15</m:t>
                    </m:r>
                    <m:r>
                      <m:rPr>
                        <m:sty m:val="p"/>
                      </m:rPr>
                      <a:rPr lang="en-US" i="1">
                        <a:latin typeface="Cambria Math" panose="02040503050406030204" pitchFamily="18" charset="0"/>
                      </a:rPr>
                      <m:t>x</m:t>
                    </m:r>
                    <m:r>
                      <a:rPr lang="en-US">
                        <a:latin typeface="Cambria Math" panose="02040503050406030204" pitchFamily="18" charset="0"/>
                      </a:rPr>
                      <m:t>+</m:t>
                    </m:r>
                    <m:r>
                      <a:rPr lang="en-US" i="1">
                        <a:latin typeface="Cambria Math" panose="02040503050406030204" pitchFamily="18" charset="0"/>
                      </a:rPr>
                      <m:t>4=(9</m:t>
                    </m:r>
                    <m:r>
                      <m:rPr>
                        <m:sty m:val="p"/>
                      </m:rPr>
                      <a:rPr lang="en-US">
                        <a:latin typeface="Cambria Math" panose="02040503050406030204" pitchFamily="18" charset="0"/>
                      </a:rPr>
                      <m:t>x</m:t>
                    </m:r>
                    <m:sSub>
                      <m:sSubPr>
                        <m:ctrlPr>
                          <a:rPr lang="en-US" i="1">
                            <a:latin typeface="Cambria Math" panose="02040503050406030204" pitchFamily="18" charset="0"/>
                          </a:rPr>
                        </m:ctrlPr>
                      </m:sSubPr>
                      <m:e>
                        <m:r>
                          <a:rPr lang="en-US">
                            <a:latin typeface="Cambria Math" panose="02040503050406030204" pitchFamily="18" charset="0"/>
                          </a:rPr>
                          <m:t>+</m:t>
                        </m:r>
                      </m:e>
                      <m:sub>
                        <m:r>
                          <a:rPr lang="en-US">
                            <a:latin typeface="Cambria Math" panose="02040503050406030204" pitchFamily="18" charset="0"/>
                          </a:rPr>
                          <m:t>____</m:t>
                        </m:r>
                      </m:sub>
                    </m:sSub>
                    <m:r>
                      <a:rPr lang="en-US">
                        <a:latin typeface="Cambria Math" panose="02040503050406030204" pitchFamily="18" charset="0"/>
                      </a:rPr>
                      <m:t>)(</m:t>
                    </m:r>
                    <m:r>
                      <m:rPr>
                        <m:sty m:val="p"/>
                      </m:rPr>
                      <a:rPr lang="en-US">
                        <a:latin typeface="Cambria Math" panose="02040503050406030204" pitchFamily="18" charset="0"/>
                      </a:rPr>
                      <m:t>x</m:t>
                    </m:r>
                    <m:sSub>
                      <m:sSubPr>
                        <m:ctrlPr>
                          <a:rPr lang="en-US" i="1">
                            <a:latin typeface="Cambria Math" panose="02040503050406030204" pitchFamily="18" charset="0"/>
                          </a:rPr>
                        </m:ctrlPr>
                      </m:sSubPr>
                      <m:e>
                        <m:r>
                          <a:rPr lang="en-US">
                            <a:latin typeface="Cambria Math" panose="02040503050406030204" pitchFamily="18" charset="0"/>
                          </a:rPr>
                          <m:t>+</m:t>
                        </m:r>
                      </m:e>
                      <m:sub>
                        <m:r>
                          <a:rPr lang="en-US" i="1">
                            <a:latin typeface="Cambria Math" panose="02040503050406030204" pitchFamily="18" charset="0"/>
                          </a:rPr>
                          <m:t>___</m:t>
                        </m:r>
                      </m:sub>
                    </m:sSub>
                    <m:r>
                      <a:rPr lang="en-US">
                        <a:latin typeface="Cambria Math" panose="02040503050406030204" pitchFamily="18" charset="0"/>
                      </a:rPr>
                      <m:t>)</m:t>
                    </m:r>
                  </m:oMath>
                </a14:m>
                <a:endParaRPr lang="en-PH" dirty="0"/>
              </a:p>
              <a:p>
                <a:pPr lvl="3" algn="just"/>
                <a:endParaRPr lang="en-US" dirty="0"/>
              </a:p>
            </p:txBody>
          </p:sp>
        </mc:Choice>
        <mc:Fallback xmlns="">
          <p:sp>
            <p:nvSpPr>
              <p:cNvPr id="4" name="Content Placeholder 3">
                <a:extLst>
                  <a:ext uri="{FF2B5EF4-FFF2-40B4-BE49-F238E27FC236}">
                    <a16:creationId xmlns:a16="http://schemas.microsoft.com/office/drawing/2014/main" id="{95283B74-F5DE-5149-9CFB-7B9560F19942}"/>
                  </a:ext>
                </a:extLst>
              </p:cNvPr>
              <p:cNvSpPr>
                <a:spLocks noGrp="1" noRot="1" noChangeAspect="1" noMove="1" noResize="1" noEditPoints="1" noAdjustHandles="1" noChangeArrowheads="1" noChangeShapeType="1" noTextEdit="1"/>
              </p:cNvSpPr>
              <p:nvPr>
                <p:ph idx="1"/>
              </p:nvPr>
            </p:nvSpPr>
            <p:spPr>
              <a:blipFill>
                <a:blip r:embed="rId4"/>
                <a:stretch>
                  <a:fillRect l="-1086" t="-2339" r="-1086"/>
                </a:stretch>
              </a:blipFill>
            </p:spPr>
            <p:txBody>
              <a:bodyPr/>
              <a:lstStyle/>
              <a:p>
                <a:r>
                  <a:rPr lang="en-US">
                    <a:noFill/>
                  </a:rPr>
                  <a:t> </a:t>
                </a:r>
              </a:p>
            </p:txBody>
          </p:sp>
        </mc:Fallback>
      </mc:AlternateContent>
    </p:spTree>
    <p:extLst>
      <p:ext uri="{BB962C8B-B14F-4D97-AF65-F5344CB8AC3E}">
        <p14:creationId xmlns:p14="http://schemas.microsoft.com/office/powerpoint/2010/main" val="88484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Factoring Quadratic Trinomials in the Form </a:t>
                </a:r>
                <a14:m>
                  <m:oMath xmlns:m="http://schemas.openxmlformats.org/officeDocument/2006/math">
                    <m:sSup>
                      <m:sSupPr>
                        <m:ctrlPr>
                          <a:rPr lang="en-PH" b="1" i="1">
                            <a:solidFill>
                              <a:schemeClr val="tx1"/>
                            </a:solidFill>
                            <a:latin typeface="Cambria Math" panose="02040503050406030204" pitchFamily="18" charset="0"/>
                          </a:rPr>
                        </m:ctrlPr>
                      </m:sSupPr>
                      <m:e>
                        <m:r>
                          <a:rPr lang="en-US" b="1">
                            <a:solidFill>
                              <a:schemeClr val="tx1"/>
                            </a:solidFill>
                            <a:latin typeface="Cambria Math" panose="02040503050406030204" pitchFamily="18" charset="0"/>
                          </a:rPr>
                          <m:t>𝐚𝐱</m:t>
                        </m:r>
                      </m:e>
                      <m:sup>
                        <m:r>
                          <a:rPr lang="en-US" b="1">
                            <a:solidFill>
                              <a:schemeClr val="tx1"/>
                            </a:solidFill>
                            <a:latin typeface="Cambria Math" panose="02040503050406030204" pitchFamily="18" charset="0"/>
                          </a:rPr>
                          <m:t>𝟐</m:t>
                        </m:r>
                      </m:sup>
                    </m:sSup>
                    <m:r>
                      <a:rPr lang="en-US" b="1">
                        <a:solidFill>
                          <a:schemeClr val="tx1"/>
                        </a:solidFill>
                        <a:latin typeface="Cambria Math" panose="02040503050406030204" pitchFamily="18" charset="0"/>
                      </a:rPr>
                      <m:t>+</m:t>
                    </m:r>
                    <m:r>
                      <a:rPr lang="en-US" b="1">
                        <a:solidFill>
                          <a:schemeClr val="tx1"/>
                        </a:solidFill>
                        <a:latin typeface="Cambria Math" panose="02040503050406030204" pitchFamily="18" charset="0"/>
                      </a:rPr>
                      <m:t>𝐛𝐱</m:t>
                    </m:r>
                    <m:r>
                      <a:rPr lang="en-US" b="1">
                        <a:solidFill>
                          <a:schemeClr val="tx1"/>
                        </a:solidFill>
                        <a:latin typeface="Cambria Math" panose="02040503050406030204" pitchFamily="18" charset="0"/>
                      </a:rPr>
                      <m:t>+</m:t>
                    </m:r>
                    <m:r>
                      <a:rPr lang="en-US" b="1">
                        <a:solidFill>
                          <a:schemeClr val="tx1"/>
                        </a:solidFill>
                        <a:latin typeface="Cambria Math" panose="02040503050406030204" pitchFamily="18" charset="0"/>
                      </a:rPr>
                      <m:t>𝐜</m:t>
                    </m:r>
                  </m:oMath>
                </a14:m>
                <a:r>
                  <a:rPr lang="en-US" b="1" dirty="0">
                    <a:solidFill>
                      <a:schemeClr val="tx1"/>
                    </a:solidFill>
                  </a:rPr>
                  <a:t>,</a:t>
                </a:r>
                <a:r>
                  <a:rPr lang="en-PH" b="1" dirty="0">
                    <a:solidFill>
                      <a:schemeClr val="tx1"/>
                    </a:solidFill>
                  </a:rPr>
                  <a:t> </a:t>
                </a:r>
                <a:r>
                  <a:rPr lang="en-US" b="1" dirty="0">
                    <a:solidFill>
                      <a:schemeClr val="tx1"/>
                    </a:solidFill>
                  </a:rPr>
                  <a:t>where a ≠ 1</a:t>
                </a:r>
                <a:endParaRPr lang="en-PH" b="1" dirty="0">
                  <a:solidFill>
                    <a:schemeClr val="tx1"/>
                  </a:solidFill>
                </a:endParaRPr>
              </a:p>
            </p:txBody>
          </p:sp>
        </mc:Choice>
        <mc:Fallback xmlns="">
          <p:sp>
            <p:nvSpPr>
              <p:cNvPr id="2" name="Title 1">
                <a:extLst>
                  <a:ext uri="{FF2B5EF4-FFF2-40B4-BE49-F238E27FC236}">
                    <a16:creationId xmlns:a16="http://schemas.microsoft.com/office/drawing/2014/main" id="{6C4D4578-C8FE-FE47-B785-17E2FE435239}"/>
                  </a:ext>
                </a:extLst>
              </p:cNvPr>
              <p:cNvSpPr>
                <a:spLocks noGrp="1" noRot="1" noChangeAspect="1" noMove="1" noResize="1" noEditPoints="1" noAdjustHandles="1" noChangeArrowheads="1" noChangeShapeType="1" noTextEdit="1"/>
              </p:cNvSpPr>
              <p:nvPr>
                <p:ph type="title"/>
              </p:nvPr>
            </p:nvSpPr>
            <p:spPr>
              <a:blipFill>
                <a:blip r:embed="rId3"/>
                <a:stretch>
                  <a:fillRect l="-1689" t="-952" b="-857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6D4D5CAB-78D5-E84B-B1A7-8930F4F70A00}"/>
                  </a:ext>
                </a:extLst>
              </p:cNvPr>
              <p:cNvSpPr>
                <a:spLocks noGrp="1"/>
              </p:cNvSpPr>
              <p:nvPr>
                <p:ph idx="1"/>
              </p:nvPr>
            </p:nvSpPr>
            <p:spPr/>
            <p:txBody>
              <a:bodyPr/>
              <a:lstStyle/>
              <a:p>
                <a:pPr marL="0" indent="0">
                  <a:buNone/>
                </a:pPr>
                <a:r>
                  <a:rPr lang="en-US" b="1" dirty="0"/>
                  <a:t>Factoring </a:t>
                </a:r>
                <a14:m>
                  <m:oMath xmlns:m="http://schemas.openxmlformats.org/officeDocument/2006/math">
                    <m:sSup>
                      <m:sSupPr>
                        <m:ctrlPr>
                          <a:rPr lang="en-PH" b="1" i="1">
                            <a:latin typeface="Cambria Math" panose="02040503050406030204" pitchFamily="18" charset="0"/>
                          </a:rPr>
                        </m:ctrlPr>
                      </m:sSupPr>
                      <m:e>
                        <m:r>
                          <a:rPr lang="en-US" b="1">
                            <a:latin typeface="Cambria Math" panose="02040503050406030204" pitchFamily="18" charset="0"/>
                          </a:rPr>
                          <m:t>𝐚𝐱</m:t>
                        </m:r>
                      </m:e>
                      <m:sup>
                        <m:r>
                          <a:rPr lang="en-US" b="1">
                            <a:latin typeface="Cambria Math" panose="02040503050406030204" pitchFamily="18" charset="0"/>
                          </a:rPr>
                          <m:t>𝟐</m:t>
                        </m:r>
                      </m:sup>
                    </m:sSup>
                    <m:r>
                      <a:rPr lang="en-US" b="1">
                        <a:latin typeface="Cambria Math" panose="02040503050406030204" pitchFamily="18" charset="0"/>
                      </a:rPr>
                      <m:t>+</m:t>
                    </m:r>
                    <m:r>
                      <a:rPr lang="en-US" b="1">
                        <a:latin typeface="Cambria Math" panose="02040503050406030204" pitchFamily="18" charset="0"/>
                      </a:rPr>
                      <m:t>𝐛𝐱</m:t>
                    </m:r>
                    <m:r>
                      <a:rPr lang="en-US" b="1">
                        <a:latin typeface="Cambria Math" panose="02040503050406030204" pitchFamily="18" charset="0"/>
                      </a:rPr>
                      <m:t>+</m:t>
                    </m:r>
                    <m:r>
                      <a:rPr lang="en-US" b="1">
                        <a:latin typeface="Cambria Math" panose="02040503050406030204" pitchFamily="18" charset="0"/>
                      </a:rPr>
                      <m:t>𝐜</m:t>
                    </m:r>
                    <m:r>
                      <a:rPr lang="en-US" b="1" i="0" smtClean="0">
                        <a:latin typeface="Cambria Math" panose="02040503050406030204" pitchFamily="18" charset="0"/>
                      </a:rPr>
                      <m:t> </m:t>
                    </m:r>
                  </m:oMath>
                </a14:m>
                <a:r>
                  <a:rPr lang="en-US" b="1" dirty="0"/>
                  <a:t>(a ≠ 1) by Grouping</a:t>
                </a:r>
              </a:p>
              <a:p>
                <a:pPr marL="0" indent="0">
                  <a:buNone/>
                </a:pPr>
                <a:endParaRPr lang="en-US" dirty="0"/>
              </a:p>
              <a:p>
                <a:pPr marL="514350" indent="-514350">
                  <a:buFont typeface="+mj-lt"/>
                  <a:buAutoNum type="arabicPeriod"/>
                </a:pPr>
                <a:r>
                  <a:rPr lang="en-US" dirty="0"/>
                  <a:t>Find ac.</a:t>
                </a:r>
              </a:p>
              <a:p>
                <a:pPr marL="514350" indent="-514350">
                  <a:buFont typeface="+mj-lt"/>
                  <a:buAutoNum type="arabicPeriod"/>
                </a:pPr>
                <a:r>
                  <a:rPr lang="en-US" dirty="0"/>
                  <a:t>Find the factors of ac whose sum is </a:t>
                </a:r>
                <a:r>
                  <a:rPr lang="en-US" i="1" dirty="0"/>
                  <a:t>b.</a:t>
                </a:r>
                <a:endParaRPr lang="en-US" dirty="0"/>
              </a:p>
              <a:p>
                <a:pPr marL="514350" indent="-514350">
                  <a:buFont typeface="+mj-lt"/>
                  <a:buAutoNum type="arabicPeriod"/>
                </a:pPr>
                <a:r>
                  <a:rPr lang="en-US" dirty="0"/>
                  <a:t>Rewrite the middle term </a:t>
                </a:r>
                <a:r>
                  <a:rPr lang="en-US" i="1" dirty="0"/>
                  <a:t>(</a:t>
                </a:r>
                <a:r>
                  <a:rPr lang="en-US" i="1" dirty="0" err="1"/>
                  <a:t>bx</a:t>
                </a:r>
                <a:r>
                  <a:rPr lang="en-US" i="1" dirty="0"/>
                  <a:t>)</a:t>
                </a:r>
                <a:r>
                  <a:rPr lang="en-US" dirty="0"/>
                  <a:t> as a sum or difference using the factors in Step 2.</a:t>
                </a:r>
              </a:p>
              <a:p>
                <a:pPr marL="514350" indent="-514350">
                  <a:buFont typeface="+mj-lt"/>
                  <a:buAutoNum type="arabicPeriod"/>
                </a:pPr>
                <a:r>
                  <a:rPr lang="en-US" dirty="0"/>
                  <a:t>Factor by grouping.</a:t>
                </a:r>
              </a:p>
            </p:txBody>
          </p:sp>
        </mc:Choice>
        <mc:Fallback>
          <p:sp>
            <p:nvSpPr>
              <p:cNvPr id="4" name="Content Placeholder 3">
                <a:extLst>
                  <a:ext uri="{FF2B5EF4-FFF2-40B4-BE49-F238E27FC236}">
                    <a16:creationId xmlns:a16="http://schemas.microsoft.com/office/drawing/2014/main" id="{6D4D5CAB-78D5-E84B-B1A7-8930F4F70A00}"/>
                  </a:ext>
                </a:extLst>
              </p:cNvPr>
              <p:cNvSpPr>
                <a:spLocks noGrp="1" noRot="1" noChangeAspect="1" noMove="1" noResize="1" noEditPoints="1" noAdjustHandles="1" noChangeArrowheads="1" noChangeShapeType="1" noTextEdit="1"/>
              </p:cNvSpPr>
              <p:nvPr>
                <p:ph idx="1"/>
              </p:nvPr>
            </p:nvSpPr>
            <p:spPr>
              <a:blipFill>
                <a:blip r:embed="rId4"/>
                <a:stretch>
                  <a:fillRect l="-1086" t="-2339"/>
                </a:stretch>
              </a:blipFill>
            </p:spPr>
            <p:txBody>
              <a:bodyPr/>
              <a:lstStyle/>
              <a:p>
                <a:r>
                  <a:rPr lang="en-US">
                    <a:noFill/>
                  </a:rPr>
                  <a:t> </a:t>
                </a:r>
              </a:p>
            </p:txBody>
          </p:sp>
        </mc:Fallback>
      </mc:AlternateContent>
    </p:spTree>
    <p:extLst>
      <p:ext uri="{BB962C8B-B14F-4D97-AF65-F5344CB8AC3E}">
        <p14:creationId xmlns:p14="http://schemas.microsoft.com/office/powerpoint/2010/main" val="2852811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Factoring Quadratic Trinomials in the Form </a:t>
                </a:r>
                <a14:m>
                  <m:oMath xmlns:m="http://schemas.openxmlformats.org/officeDocument/2006/math">
                    <m:sSup>
                      <m:sSupPr>
                        <m:ctrlPr>
                          <a:rPr lang="en-PH" b="1" i="1">
                            <a:solidFill>
                              <a:schemeClr val="tx1"/>
                            </a:solidFill>
                            <a:latin typeface="Cambria Math" panose="02040503050406030204" pitchFamily="18" charset="0"/>
                          </a:rPr>
                        </m:ctrlPr>
                      </m:sSupPr>
                      <m:e>
                        <m:r>
                          <a:rPr lang="en-US" b="1">
                            <a:solidFill>
                              <a:schemeClr val="tx1"/>
                            </a:solidFill>
                            <a:latin typeface="Cambria Math" panose="02040503050406030204" pitchFamily="18" charset="0"/>
                          </a:rPr>
                          <m:t>𝐚𝐱</m:t>
                        </m:r>
                      </m:e>
                      <m:sup>
                        <m:r>
                          <a:rPr lang="en-US" b="1">
                            <a:solidFill>
                              <a:schemeClr val="tx1"/>
                            </a:solidFill>
                            <a:latin typeface="Cambria Math" panose="02040503050406030204" pitchFamily="18" charset="0"/>
                          </a:rPr>
                          <m:t>𝟐</m:t>
                        </m:r>
                      </m:sup>
                    </m:sSup>
                    <m:r>
                      <a:rPr lang="en-US" b="1">
                        <a:solidFill>
                          <a:schemeClr val="tx1"/>
                        </a:solidFill>
                        <a:latin typeface="Cambria Math" panose="02040503050406030204" pitchFamily="18" charset="0"/>
                      </a:rPr>
                      <m:t>+</m:t>
                    </m:r>
                    <m:r>
                      <a:rPr lang="en-US" b="1">
                        <a:solidFill>
                          <a:schemeClr val="tx1"/>
                        </a:solidFill>
                        <a:latin typeface="Cambria Math" panose="02040503050406030204" pitchFamily="18" charset="0"/>
                      </a:rPr>
                      <m:t>𝐛𝐱</m:t>
                    </m:r>
                    <m:r>
                      <a:rPr lang="en-US" b="1">
                        <a:solidFill>
                          <a:schemeClr val="tx1"/>
                        </a:solidFill>
                        <a:latin typeface="Cambria Math" panose="02040503050406030204" pitchFamily="18" charset="0"/>
                      </a:rPr>
                      <m:t>+</m:t>
                    </m:r>
                    <m:r>
                      <a:rPr lang="en-US" b="1">
                        <a:solidFill>
                          <a:schemeClr val="tx1"/>
                        </a:solidFill>
                        <a:latin typeface="Cambria Math" panose="02040503050406030204" pitchFamily="18" charset="0"/>
                      </a:rPr>
                      <m:t>𝐜</m:t>
                    </m:r>
                  </m:oMath>
                </a14:m>
                <a:r>
                  <a:rPr lang="en-US" b="1" dirty="0">
                    <a:solidFill>
                      <a:schemeClr val="tx1"/>
                    </a:solidFill>
                  </a:rPr>
                  <a:t>,</a:t>
                </a:r>
                <a:r>
                  <a:rPr lang="en-PH" b="1" dirty="0">
                    <a:solidFill>
                      <a:schemeClr val="tx1"/>
                    </a:solidFill>
                  </a:rPr>
                  <a:t> </a:t>
                </a:r>
                <a:r>
                  <a:rPr lang="en-US" b="1" dirty="0">
                    <a:solidFill>
                      <a:schemeClr val="tx1"/>
                    </a:solidFill>
                  </a:rPr>
                  <a:t>where a ≠ 1</a:t>
                </a:r>
                <a:endParaRPr lang="en-PH" b="1" dirty="0">
                  <a:solidFill>
                    <a:schemeClr val="tx1"/>
                  </a:solidFill>
                </a:endParaRPr>
              </a:p>
            </p:txBody>
          </p:sp>
        </mc:Choice>
        <mc:Fallback xmlns="">
          <p:sp>
            <p:nvSpPr>
              <p:cNvPr id="2" name="Title 1">
                <a:extLst>
                  <a:ext uri="{FF2B5EF4-FFF2-40B4-BE49-F238E27FC236}">
                    <a16:creationId xmlns:a16="http://schemas.microsoft.com/office/drawing/2014/main" id="{6C4D4578-C8FE-FE47-B785-17E2FE435239}"/>
                  </a:ext>
                </a:extLst>
              </p:cNvPr>
              <p:cNvSpPr>
                <a:spLocks noGrp="1" noRot="1" noChangeAspect="1" noMove="1" noResize="1" noEditPoints="1" noAdjustHandles="1" noChangeArrowheads="1" noChangeShapeType="1" noTextEdit="1"/>
              </p:cNvSpPr>
              <p:nvPr>
                <p:ph type="title"/>
              </p:nvPr>
            </p:nvSpPr>
            <p:spPr>
              <a:blipFill>
                <a:blip r:embed="rId3"/>
                <a:stretch>
                  <a:fillRect l="-1689" t="-952" b="-857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6D4D5CAB-78D5-E84B-B1A7-8930F4F70A00}"/>
                  </a:ext>
                </a:extLst>
              </p:cNvPr>
              <p:cNvSpPr>
                <a:spLocks noGrp="1"/>
              </p:cNvSpPr>
              <p:nvPr>
                <p:ph idx="1"/>
              </p:nvPr>
            </p:nvSpPr>
            <p:spPr/>
            <p:txBody>
              <a:bodyPr/>
              <a:lstStyle/>
              <a:p>
                <a:pPr marL="0" indent="0" algn="just">
                  <a:buNone/>
                </a:pPr>
                <a:r>
                  <a:rPr lang="en-US" dirty="0"/>
                  <a:t>Factor each trinomial using ac-product or factoring by grouping method.</a:t>
                </a:r>
              </a:p>
              <a:p>
                <a:pPr marL="0" indent="0" algn="just">
                  <a:buNone/>
                </a:pPr>
                <a:endParaRPr lang="en-US" dirty="0"/>
              </a:p>
              <a:p>
                <a:pPr marL="0" indent="0" algn="just">
                  <a:buNone/>
                </a:pPr>
                <a:endParaRPr lang="en-US" dirty="0"/>
              </a:p>
              <a:p>
                <a:pPr marL="0" indent="0" algn="just">
                  <a:buNone/>
                </a:pPr>
                <a:r>
                  <a:rPr lang="en-US" dirty="0"/>
                  <a:t>	a.    </a:t>
                </a:r>
                <a14:m>
                  <m:oMath xmlns:m="http://schemas.openxmlformats.org/officeDocument/2006/math">
                    <m:sSup>
                      <m:sSupPr>
                        <m:ctrlPr>
                          <a:rPr lang="en-PH" i="1">
                            <a:latin typeface="Cambria Math" panose="02040503050406030204" pitchFamily="18" charset="0"/>
                          </a:rPr>
                        </m:ctrlPr>
                      </m:sSupPr>
                      <m:e>
                        <m:r>
                          <a:rPr lang="en-US" b="0" i="1" smtClean="0">
                            <a:latin typeface="Cambria Math" panose="02040503050406030204" pitchFamily="18" charset="0"/>
                          </a:rPr>
                          <m:t>2</m:t>
                        </m:r>
                        <m:r>
                          <m:rPr>
                            <m:sty m:val="p"/>
                          </m:rPr>
                          <a:rPr lang="en-US" b="0" i="1">
                            <a:latin typeface="Cambria Math" panose="02040503050406030204" pitchFamily="18" charset="0"/>
                          </a:rPr>
                          <m:t>x</m:t>
                        </m:r>
                      </m:e>
                      <m:sup>
                        <m:r>
                          <a:rPr lang="en-US" b="0" i="1">
                            <a:latin typeface="Cambria Math" panose="02040503050406030204" pitchFamily="18" charset="0"/>
                          </a:rPr>
                          <m:t>2</m:t>
                        </m:r>
                      </m:sup>
                    </m:sSup>
                    <m:r>
                      <a:rPr lang="en-US" b="0">
                        <a:latin typeface="Cambria Math" panose="02040503050406030204" pitchFamily="18" charset="0"/>
                      </a:rPr>
                      <m:t>+</m:t>
                    </m:r>
                    <m:r>
                      <a:rPr lang="en-US" b="0" i="1" smtClean="0">
                        <a:latin typeface="Cambria Math" panose="02040503050406030204" pitchFamily="18" charset="0"/>
                      </a:rPr>
                      <m:t>15</m:t>
                    </m:r>
                    <m:r>
                      <m:rPr>
                        <m:sty m:val="p"/>
                      </m:rPr>
                      <a:rPr lang="en-US" b="0" i="1">
                        <a:latin typeface="Cambria Math" panose="02040503050406030204" pitchFamily="18" charset="0"/>
                      </a:rPr>
                      <m:t>x</m:t>
                    </m:r>
                    <m:r>
                      <a:rPr lang="en-US" b="0">
                        <a:latin typeface="Cambria Math" panose="02040503050406030204" pitchFamily="18" charset="0"/>
                      </a:rPr>
                      <m:t>+</m:t>
                    </m:r>
                    <m:r>
                      <a:rPr lang="en-US" b="0" i="1" smtClean="0">
                        <a:latin typeface="Cambria Math" panose="02040503050406030204" pitchFamily="18" charset="0"/>
                      </a:rPr>
                      <m:t>28</m:t>
                    </m:r>
                    <m:r>
                      <a:rPr lang="en-US" b="0">
                        <a:latin typeface="Cambria Math" panose="02040503050406030204" pitchFamily="18" charset="0"/>
                      </a:rPr>
                      <m:t> </m:t>
                    </m:r>
                  </m:oMath>
                </a14:m>
                <a:r>
                  <a:rPr lang="en-US" dirty="0"/>
                  <a:t>		b. </a:t>
                </a:r>
                <a14:m>
                  <m:oMath xmlns:m="http://schemas.openxmlformats.org/officeDocument/2006/math">
                    <m:sSup>
                      <m:sSupPr>
                        <m:ctrlPr>
                          <a:rPr lang="en-PH" i="1">
                            <a:latin typeface="Cambria Math" panose="02040503050406030204" pitchFamily="18" charset="0"/>
                          </a:rPr>
                        </m:ctrlPr>
                      </m:sSupPr>
                      <m:e>
                        <m:r>
                          <a:rPr lang="en-US" b="0" i="1" smtClean="0">
                            <a:latin typeface="Cambria Math" panose="02040503050406030204" pitchFamily="18" charset="0"/>
                          </a:rPr>
                          <m:t>6</m:t>
                        </m:r>
                        <m:r>
                          <m:rPr>
                            <m:sty m:val="p"/>
                          </m:rPr>
                          <a:rPr lang="en-US" i="1">
                            <a:latin typeface="Cambria Math" panose="02040503050406030204" pitchFamily="18" charset="0"/>
                          </a:rPr>
                          <m:t>x</m:t>
                        </m:r>
                      </m:e>
                      <m:sup>
                        <m:r>
                          <a:rPr lang="en-US" i="1">
                            <a:latin typeface="Cambria Math" panose="02040503050406030204" pitchFamily="18" charset="0"/>
                          </a:rPr>
                          <m:t>2</m:t>
                        </m:r>
                      </m:sup>
                    </m:sSup>
                    <m:r>
                      <a:rPr lang="en-US">
                        <a:latin typeface="Cambria Math" panose="02040503050406030204" pitchFamily="18" charset="0"/>
                      </a:rPr>
                      <m:t>+</m:t>
                    </m:r>
                    <m:r>
                      <a:rPr lang="en-US" b="0" i="1" smtClean="0">
                        <a:latin typeface="Cambria Math" panose="02040503050406030204" pitchFamily="18" charset="0"/>
                      </a:rPr>
                      <m:t>7</m:t>
                    </m:r>
                    <m:r>
                      <m:rPr>
                        <m:sty m:val="p"/>
                      </m:rPr>
                      <a:rPr lang="en-US" i="1">
                        <a:latin typeface="Cambria Math" panose="02040503050406030204" pitchFamily="18" charset="0"/>
                      </a:rPr>
                      <m:t>x</m:t>
                    </m:r>
                    <m:r>
                      <a:rPr lang="en-US">
                        <a:latin typeface="Cambria Math" panose="02040503050406030204" pitchFamily="18" charset="0"/>
                      </a:rPr>
                      <m:t>+</m:t>
                    </m:r>
                    <m:r>
                      <a:rPr lang="en-US" i="1">
                        <a:latin typeface="Cambria Math" panose="02040503050406030204" pitchFamily="18" charset="0"/>
                      </a:rPr>
                      <m:t>2</m:t>
                    </m:r>
                    <m:r>
                      <a:rPr lang="en-US" b="0" i="0" smtClean="0">
                        <a:latin typeface="Cambria Math" panose="02040503050406030204" pitchFamily="18" charset="0"/>
                      </a:rPr>
                      <m:t>0</m:t>
                    </m:r>
                    <m:r>
                      <a:rPr lang="en-US">
                        <a:latin typeface="Cambria Math" panose="02040503050406030204" pitchFamily="18" charset="0"/>
                      </a:rPr>
                      <m:t> </m:t>
                    </m:r>
                  </m:oMath>
                </a14:m>
                <a:endParaRPr lang="en-US" dirty="0"/>
              </a:p>
            </p:txBody>
          </p:sp>
        </mc:Choice>
        <mc:Fallback>
          <p:sp>
            <p:nvSpPr>
              <p:cNvPr id="4" name="Content Placeholder 3">
                <a:extLst>
                  <a:ext uri="{FF2B5EF4-FFF2-40B4-BE49-F238E27FC236}">
                    <a16:creationId xmlns:a16="http://schemas.microsoft.com/office/drawing/2014/main" id="{6D4D5CAB-78D5-E84B-B1A7-8930F4F70A00}"/>
                  </a:ext>
                </a:extLst>
              </p:cNvPr>
              <p:cNvSpPr>
                <a:spLocks noGrp="1" noRot="1" noChangeAspect="1" noMove="1" noResize="1" noEditPoints="1" noAdjustHandles="1" noChangeArrowheads="1" noChangeShapeType="1" noTextEdit="1"/>
              </p:cNvSpPr>
              <p:nvPr>
                <p:ph idx="1"/>
              </p:nvPr>
            </p:nvSpPr>
            <p:spPr>
              <a:blipFill>
                <a:blip r:embed="rId4"/>
                <a:stretch>
                  <a:fillRect l="-1086" t="-2632" r="-1086"/>
                </a:stretch>
              </a:blipFill>
            </p:spPr>
            <p:txBody>
              <a:bodyPr/>
              <a:lstStyle/>
              <a:p>
                <a:r>
                  <a:rPr lang="en-US">
                    <a:noFill/>
                  </a:rPr>
                  <a:t> </a:t>
                </a:r>
              </a:p>
            </p:txBody>
          </p:sp>
        </mc:Fallback>
      </mc:AlternateContent>
    </p:spTree>
    <p:extLst>
      <p:ext uri="{BB962C8B-B14F-4D97-AF65-F5344CB8AC3E}">
        <p14:creationId xmlns:p14="http://schemas.microsoft.com/office/powerpoint/2010/main" val="1688002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Factoring Quadratic Trinomials in the Form </a:t>
                </a:r>
                <a14:m>
                  <m:oMath xmlns:m="http://schemas.openxmlformats.org/officeDocument/2006/math">
                    <m:sSup>
                      <m:sSupPr>
                        <m:ctrlPr>
                          <a:rPr lang="en-PH" b="1" i="1">
                            <a:solidFill>
                              <a:schemeClr val="tx1"/>
                            </a:solidFill>
                            <a:latin typeface="Cambria Math" panose="02040503050406030204" pitchFamily="18" charset="0"/>
                          </a:rPr>
                        </m:ctrlPr>
                      </m:sSupPr>
                      <m:e>
                        <m:r>
                          <a:rPr lang="en-US" b="1">
                            <a:solidFill>
                              <a:schemeClr val="tx1"/>
                            </a:solidFill>
                            <a:latin typeface="Cambria Math" panose="02040503050406030204" pitchFamily="18" charset="0"/>
                          </a:rPr>
                          <m:t>𝐚𝐱</m:t>
                        </m:r>
                      </m:e>
                      <m:sup>
                        <m:r>
                          <a:rPr lang="en-US" b="1">
                            <a:solidFill>
                              <a:schemeClr val="tx1"/>
                            </a:solidFill>
                            <a:latin typeface="Cambria Math" panose="02040503050406030204" pitchFamily="18" charset="0"/>
                          </a:rPr>
                          <m:t>𝟐</m:t>
                        </m:r>
                      </m:sup>
                    </m:sSup>
                    <m:r>
                      <a:rPr lang="en-US" b="1">
                        <a:solidFill>
                          <a:schemeClr val="tx1"/>
                        </a:solidFill>
                        <a:latin typeface="Cambria Math" panose="02040503050406030204" pitchFamily="18" charset="0"/>
                      </a:rPr>
                      <m:t>+</m:t>
                    </m:r>
                    <m:r>
                      <a:rPr lang="en-US" b="1">
                        <a:solidFill>
                          <a:schemeClr val="tx1"/>
                        </a:solidFill>
                        <a:latin typeface="Cambria Math" panose="02040503050406030204" pitchFamily="18" charset="0"/>
                      </a:rPr>
                      <m:t>𝐛𝐱</m:t>
                    </m:r>
                    <m:r>
                      <a:rPr lang="en-US" b="1">
                        <a:solidFill>
                          <a:schemeClr val="tx1"/>
                        </a:solidFill>
                        <a:latin typeface="Cambria Math" panose="02040503050406030204" pitchFamily="18" charset="0"/>
                      </a:rPr>
                      <m:t>+</m:t>
                    </m:r>
                    <m:r>
                      <a:rPr lang="en-US" b="1">
                        <a:solidFill>
                          <a:schemeClr val="tx1"/>
                        </a:solidFill>
                        <a:latin typeface="Cambria Math" panose="02040503050406030204" pitchFamily="18" charset="0"/>
                      </a:rPr>
                      <m:t>𝐜</m:t>
                    </m:r>
                  </m:oMath>
                </a14:m>
                <a:r>
                  <a:rPr lang="en-US" b="1" dirty="0">
                    <a:solidFill>
                      <a:schemeClr val="tx1"/>
                    </a:solidFill>
                  </a:rPr>
                  <a:t>,</a:t>
                </a:r>
                <a:r>
                  <a:rPr lang="en-PH" b="1" dirty="0">
                    <a:solidFill>
                      <a:schemeClr val="tx1"/>
                    </a:solidFill>
                  </a:rPr>
                  <a:t> </a:t>
                </a:r>
                <a:r>
                  <a:rPr lang="en-US" b="1" dirty="0">
                    <a:solidFill>
                      <a:schemeClr val="tx1"/>
                    </a:solidFill>
                  </a:rPr>
                  <a:t>where a ≠ 1</a:t>
                </a:r>
                <a:endParaRPr lang="en-PH" b="1" dirty="0">
                  <a:solidFill>
                    <a:schemeClr val="tx1"/>
                  </a:solidFill>
                </a:endParaRPr>
              </a:p>
            </p:txBody>
          </p:sp>
        </mc:Choice>
        <mc:Fallback xmlns="">
          <p:sp>
            <p:nvSpPr>
              <p:cNvPr id="2" name="Title 1">
                <a:extLst>
                  <a:ext uri="{FF2B5EF4-FFF2-40B4-BE49-F238E27FC236}">
                    <a16:creationId xmlns:a16="http://schemas.microsoft.com/office/drawing/2014/main" id="{6C4D4578-C8FE-FE47-B785-17E2FE435239}"/>
                  </a:ext>
                </a:extLst>
              </p:cNvPr>
              <p:cNvSpPr>
                <a:spLocks noGrp="1" noRot="1" noChangeAspect="1" noMove="1" noResize="1" noEditPoints="1" noAdjustHandles="1" noChangeArrowheads="1" noChangeShapeType="1" noTextEdit="1"/>
              </p:cNvSpPr>
              <p:nvPr>
                <p:ph type="title"/>
              </p:nvPr>
            </p:nvSpPr>
            <p:spPr>
              <a:blipFill>
                <a:blip r:embed="rId3"/>
                <a:stretch>
                  <a:fillRect l="-1689" t="-952" b="-857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6D4D5CAB-78D5-E84B-B1A7-8930F4F70A00}"/>
                  </a:ext>
                </a:extLst>
              </p:cNvPr>
              <p:cNvSpPr>
                <a:spLocks noGrp="1"/>
              </p:cNvSpPr>
              <p:nvPr>
                <p:ph idx="1"/>
              </p:nvPr>
            </p:nvSpPr>
            <p:spPr/>
            <p:txBody>
              <a:bodyPr/>
              <a:lstStyle/>
              <a:p>
                <a:pPr marL="0" indent="0" algn="just">
                  <a:buNone/>
                </a:pPr>
                <a:r>
                  <a:rPr lang="en-US" dirty="0"/>
                  <a:t>Factor each trinomial using ac-product or factoring by grouping method.</a:t>
                </a:r>
              </a:p>
              <a:p>
                <a:pPr marL="0" indent="0" algn="just">
                  <a:buNone/>
                </a:pPr>
                <a:r>
                  <a:rPr lang="en-US" b="1" dirty="0"/>
                  <a:t>Solution:</a:t>
                </a:r>
              </a:p>
              <a:p>
                <a:pPr marL="514350" indent="-514350" algn="just">
                  <a:buAutoNum type="alphaLcPeriod"/>
                </a:pPr>
                <a14:m>
                  <m:oMath xmlns:m="http://schemas.openxmlformats.org/officeDocument/2006/math">
                    <m:sSup>
                      <m:sSupPr>
                        <m:ctrlPr>
                          <a:rPr lang="en-PH">
                            <a:latin typeface="Cambria Math" panose="02040503050406030204" pitchFamily="18" charset="0"/>
                          </a:rPr>
                        </m:ctrlPr>
                      </m:sSupPr>
                      <m:e>
                        <m:r>
                          <a:rPr lang="en-US" b="0" i="0" smtClean="0">
                            <a:latin typeface="Cambria Math" panose="02040503050406030204" pitchFamily="18" charset="0"/>
                          </a:rPr>
                          <m:t>2</m:t>
                        </m:r>
                        <m:r>
                          <m:rPr>
                            <m:sty m:val="p"/>
                          </m:rPr>
                          <a:rPr lang="en-US" b="0" i="0">
                            <a:latin typeface="Cambria Math" panose="02040503050406030204" pitchFamily="18" charset="0"/>
                          </a:rPr>
                          <m:t>x</m:t>
                        </m:r>
                      </m:e>
                      <m:sup>
                        <m:r>
                          <a:rPr lang="en-US" b="0" i="0">
                            <a:latin typeface="Cambria Math" panose="02040503050406030204" pitchFamily="18" charset="0"/>
                          </a:rPr>
                          <m:t>2</m:t>
                        </m:r>
                      </m:sup>
                    </m:sSup>
                    <m:r>
                      <a:rPr lang="en-US" b="0" i="0">
                        <a:latin typeface="Cambria Math" panose="02040503050406030204" pitchFamily="18" charset="0"/>
                      </a:rPr>
                      <m:t>+</m:t>
                    </m:r>
                    <m:r>
                      <a:rPr lang="en-US" b="0" i="0" smtClean="0">
                        <a:latin typeface="Cambria Math" panose="02040503050406030204" pitchFamily="18" charset="0"/>
                      </a:rPr>
                      <m:t>15</m:t>
                    </m:r>
                    <m:r>
                      <m:rPr>
                        <m:sty m:val="p"/>
                      </m:rPr>
                      <a:rPr lang="en-US" b="0" i="0">
                        <a:latin typeface="Cambria Math" panose="02040503050406030204" pitchFamily="18" charset="0"/>
                      </a:rPr>
                      <m:t>x</m:t>
                    </m:r>
                    <m:r>
                      <a:rPr lang="en-US" b="0" i="0">
                        <a:latin typeface="Cambria Math" panose="02040503050406030204" pitchFamily="18" charset="0"/>
                      </a:rPr>
                      <m:t>+28</m:t>
                    </m:r>
                    <m:r>
                      <a:rPr lang="en-US" b="0" i="0">
                        <a:latin typeface="Cambria Math" panose="02040503050406030204" pitchFamily="18" charset="0"/>
                      </a:rPr>
                      <m:t> </m:t>
                    </m:r>
                  </m:oMath>
                </a14:m>
                <a:endParaRPr lang="en-US" dirty="0"/>
              </a:p>
              <a:p>
                <a:pPr marL="971550" lvl="1" indent="-514350" algn="just">
                  <a:buFont typeface="+mj-lt"/>
                  <a:buAutoNum type="arabicPeriod"/>
                </a:pPr>
                <a:r>
                  <a:rPr lang="en-US" dirty="0"/>
                  <a:t>Find ac:  </a:t>
                </a:r>
                <a14:m>
                  <m:oMath xmlns:m="http://schemas.openxmlformats.org/officeDocument/2006/math">
                    <m:r>
                      <a:rPr lang="en-US" b="0" i="0" smtClean="0">
                        <a:latin typeface="Cambria Math" panose="02040503050406030204" pitchFamily="18" charset="0"/>
                      </a:rPr>
                      <m:t>=</m:t>
                    </m:r>
                    <m:d>
                      <m:dPr>
                        <m:ctrlPr>
                          <a:rPr lang="en-US" b="0" i="0" smtClean="0">
                            <a:latin typeface="Cambria Math" panose="02040503050406030204" pitchFamily="18" charset="0"/>
                          </a:rPr>
                        </m:ctrlPr>
                      </m:dPr>
                      <m:e>
                        <m:r>
                          <a:rPr lang="en-US" b="0" i="0" smtClean="0">
                            <a:latin typeface="Cambria Math" panose="02040503050406030204" pitchFamily="18" charset="0"/>
                          </a:rPr>
                          <m:t>2</m:t>
                        </m:r>
                      </m:e>
                    </m:d>
                    <m:d>
                      <m:dPr>
                        <m:ctrlPr>
                          <a:rPr lang="en-US" b="0" i="0" smtClean="0">
                            <a:latin typeface="Cambria Math" panose="02040503050406030204" pitchFamily="18" charset="0"/>
                          </a:rPr>
                        </m:ctrlPr>
                      </m:dPr>
                      <m:e>
                        <m:r>
                          <a:rPr lang="en-US" b="0" i="0" smtClean="0">
                            <a:latin typeface="Cambria Math" panose="02040503050406030204" pitchFamily="18" charset="0"/>
                          </a:rPr>
                          <m:t>28</m:t>
                        </m:r>
                      </m:e>
                    </m:d>
                    <m:r>
                      <a:rPr lang="en-US" b="0" i="0" smtClean="0">
                        <a:latin typeface="Cambria Math" panose="02040503050406030204" pitchFamily="18" charset="0"/>
                      </a:rPr>
                      <m:t>=56</m:t>
                    </m:r>
                    <m:r>
                      <a:rPr lang="en-US">
                        <a:latin typeface="Cambria Math" panose="02040503050406030204" pitchFamily="18" charset="0"/>
                      </a:rPr>
                      <m:t> </m:t>
                    </m:r>
                  </m:oMath>
                </a14:m>
                <a:endParaRPr lang="en-US" dirty="0"/>
              </a:p>
              <a:p>
                <a:pPr marL="971550" lvl="1" indent="-514350" algn="just">
                  <a:buFont typeface="+mj-lt"/>
                  <a:buAutoNum type="arabicPeriod"/>
                </a:pPr>
                <a:r>
                  <a:rPr lang="en-US" dirty="0"/>
                  <a:t>Find factor of 56 whose sum is the numerical coefficient of the middle term, 15</a:t>
                </a:r>
              </a:p>
            </p:txBody>
          </p:sp>
        </mc:Choice>
        <mc:Fallback>
          <p:sp>
            <p:nvSpPr>
              <p:cNvPr id="4" name="Content Placeholder 3">
                <a:extLst>
                  <a:ext uri="{FF2B5EF4-FFF2-40B4-BE49-F238E27FC236}">
                    <a16:creationId xmlns:a16="http://schemas.microsoft.com/office/drawing/2014/main" id="{6D4D5CAB-78D5-E84B-B1A7-8930F4F70A00}"/>
                  </a:ext>
                </a:extLst>
              </p:cNvPr>
              <p:cNvSpPr>
                <a:spLocks noGrp="1" noRot="1" noChangeAspect="1" noMove="1" noResize="1" noEditPoints="1" noAdjustHandles="1" noChangeArrowheads="1" noChangeShapeType="1" noTextEdit="1"/>
              </p:cNvSpPr>
              <p:nvPr>
                <p:ph idx="1"/>
              </p:nvPr>
            </p:nvSpPr>
            <p:spPr>
              <a:blipFill>
                <a:blip r:embed="rId4"/>
                <a:stretch>
                  <a:fillRect l="-1086" t="-2632" r="-1086"/>
                </a:stretch>
              </a:blipFill>
            </p:spPr>
            <p:txBody>
              <a:bodyPr/>
              <a:lstStyle/>
              <a:p>
                <a:r>
                  <a:rPr lang="en-US">
                    <a:noFill/>
                  </a:rPr>
                  <a:t> </a:t>
                </a:r>
              </a:p>
            </p:txBody>
          </p:sp>
        </mc:Fallback>
      </mc:AlternateContent>
      <p:graphicFrame>
        <p:nvGraphicFramePr>
          <p:cNvPr id="3" name="Table 2">
            <a:extLst>
              <a:ext uri="{FF2B5EF4-FFF2-40B4-BE49-F238E27FC236}">
                <a16:creationId xmlns:a16="http://schemas.microsoft.com/office/drawing/2014/main" id="{4144FEC9-04DE-A84A-9FCA-616C2CB8077B}"/>
              </a:ext>
            </a:extLst>
          </p:cNvPr>
          <p:cNvGraphicFramePr>
            <a:graphicFrameLocks noGrp="1"/>
          </p:cNvGraphicFramePr>
          <p:nvPr>
            <p:extLst>
              <p:ext uri="{D42A27DB-BD31-4B8C-83A1-F6EECF244321}">
                <p14:modId xmlns:p14="http://schemas.microsoft.com/office/powerpoint/2010/main" val="1297278920"/>
              </p:ext>
            </p:extLst>
          </p:nvPr>
        </p:nvGraphicFramePr>
        <p:xfrm>
          <a:off x="6537498" y="4617403"/>
          <a:ext cx="3820160" cy="1559560"/>
        </p:xfrm>
        <a:graphic>
          <a:graphicData uri="http://schemas.openxmlformats.org/drawingml/2006/table">
            <a:tbl>
              <a:tblPr firstRow="1" bandRow="1">
                <a:tableStyleId>{5C22544A-7EE6-4342-B048-85BDC9FD1C3A}</a:tableStyleId>
              </a:tblPr>
              <a:tblGrid>
                <a:gridCol w="1910080">
                  <a:extLst>
                    <a:ext uri="{9D8B030D-6E8A-4147-A177-3AD203B41FA5}">
                      <a16:colId xmlns:a16="http://schemas.microsoft.com/office/drawing/2014/main" val="3068123345"/>
                    </a:ext>
                  </a:extLst>
                </a:gridCol>
                <a:gridCol w="1910080">
                  <a:extLst>
                    <a:ext uri="{9D8B030D-6E8A-4147-A177-3AD203B41FA5}">
                      <a16:colId xmlns:a16="http://schemas.microsoft.com/office/drawing/2014/main" val="194153782"/>
                    </a:ext>
                  </a:extLst>
                </a:gridCol>
              </a:tblGrid>
              <a:tr h="370840">
                <a:tc>
                  <a:txBody>
                    <a:bodyPr/>
                    <a:lstStyle/>
                    <a:p>
                      <a:pPr algn="ctr"/>
                      <a:r>
                        <a:rPr lang="en-US" dirty="0">
                          <a:solidFill>
                            <a:schemeClr val="tx1"/>
                          </a:solidFill>
                        </a:rPr>
                        <a:t>Factors of 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Sum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7727347"/>
                  </a:ext>
                </a:extLst>
              </a:tr>
              <a:tr h="370840">
                <a:tc>
                  <a:txBody>
                    <a:bodyPr/>
                    <a:lstStyle/>
                    <a:p>
                      <a:pPr algn="ctr"/>
                      <a:r>
                        <a:rPr lang="en-US" dirty="0">
                          <a:solidFill>
                            <a:schemeClr val="tx1"/>
                          </a:solidFill>
                        </a:rPr>
                        <a:t>1, 56</a:t>
                      </a:r>
                    </a:p>
                    <a:p>
                      <a:pPr algn="ctr"/>
                      <a:r>
                        <a:rPr lang="en-US" dirty="0">
                          <a:solidFill>
                            <a:schemeClr val="tx1"/>
                          </a:solidFill>
                        </a:rPr>
                        <a:t>2, 28</a:t>
                      </a:r>
                    </a:p>
                    <a:p>
                      <a:pPr algn="ctr"/>
                      <a:r>
                        <a:rPr lang="en-US" dirty="0">
                          <a:solidFill>
                            <a:schemeClr val="tx1"/>
                          </a:solidFill>
                        </a:rPr>
                        <a:t>4, 14</a:t>
                      </a:r>
                    </a:p>
                    <a:p>
                      <a:pPr algn="ctr"/>
                      <a:r>
                        <a:rPr lang="en-US" dirty="0">
                          <a:solidFill>
                            <a:schemeClr val="tx1"/>
                          </a:solidFill>
                        </a:rPr>
                        <a:t>7, 8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57</a:t>
                      </a:r>
                    </a:p>
                    <a:p>
                      <a:pPr algn="ctr"/>
                      <a:r>
                        <a:rPr lang="en-US" dirty="0">
                          <a:solidFill>
                            <a:schemeClr val="tx1"/>
                          </a:solidFill>
                        </a:rPr>
                        <a:t>30</a:t>
                      </a:r>
                    </a:p>
                    <a:p>
                      <a:pPr algn="ctr"/>
                      <a:r>
                        <a:rPr lang="en-US" dirty="0">
                          <a:solidFill>
                            <a:schemeClr val="tx1"/>
                          </a:solidFill>
                        </a:rPr>
                        <a:t>18</a:t>
                      </a:r>
                    </a:p>
                    <a:p>
                      <a:pPr algn="ctr"/>
                      <a:r>
                        <a:rPr lang="en-US"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253541"/>
                  </a:ext>
                </a:extLst>
              </a:tr>
            </a:tbl>
          </a:graphicData>
        </a:graphic>
      </p:graphicFrame>
    </p:spTree>
    <p:extLst>
      <p:ext uri="{BB962C8B-B14F-4D97-AF65-F5344CB8AC3E}">
        <p14:creationId xmlns:p14="http://schemas.microsoft.com/office/powerpoint/2010/main" val="750881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Factoring Quadratic Trinomials in the Form </a:t>
                </a:r>
                <a14:m>
                  <m:oMath xmlns:m="http://schemas.openxmlformats.org/officeDocument/2006/math">
                    <m:sSup>
                      <m:sSupPr>
                        <m:ctrlPr>
                          <a:rPr lang="en-PH" b="1" i="1">
                            <a:solidFill>
                              <a:schemeClr val="tx1"/>
                            </a:solidFill>
                            <a:latin typeface="Cambria Math" panose="02040503050406030204" pitchFamily="18" charset="0"/>
                          </a:rPr>
                        </m:ctrlPr>
                      </m:sSupPr>
                      <m:e>
                        <m:r>
                          <a:rPr lang="en-US" b="1">
                            <a:solidFill>
                              <a:schemeClr val="tx1"/>
                            </a:solidFill>
                            <a:latin typeface="Cambria Math" panose="02040503050406030204" pitchFamily="18" charset="0"/>
                          </a:rPr>
                          <m:t>𝐚𝐱</m:t>
                        </m:r>
                      </m:e>
                      <m:sup>
                        <m:r>
                          <a:rPr lang="en-US" b="1">
                            <a:solidFill>
                              <a:schemeClr val="tx1"/>
                            </a:solidFill>
                            <a:latin typeface="Cambria Math" panose="02040503050406030204" pitchFamily="18" charset="0"/>
                          </a:rPr>
                          <m:t>𝟐</m:t>
                        </m:r>
                      </m:sup>
                    </m:sSup>
                    <m:r>
                      <a:rPr lang="en-US" b="1">
                        <a:solidFill>
                          <a:schemeClr val="tx1"/>
                        </a:solidFill>
                        <a:latin typeface="Cambria Math" panose="02040503050406030204" pitchFamily="18" charset="0"/>
                      </a:rPr>
                      <m:t>+</m:t>
                    </m:r>
                    <m:r>
                      <a:rPr lang="en-US" b="1">
                        <a:solidFill>
                          <a:schemeClr val="tx1"/>
                        </a:solidFill>
                        <a:latin typeface="Cambria Math" panose="02040503050406030204" pitchFamily="18" charset="0"/>
                      </a:rPr>
                      <m:t>𝐛𝐱</m:t>
                    </m:r>
                    <m:r>
                      <a:rPr lang="en-US" b="1">
                        <a:solidFill>
                          <a:schemeClr val="tx1"/>
                        </a:solidFill>
                        <a:latin typeface="Cambria Math" panose="02040503050406030204" pitchFamily="18" charset="0"/>
                      </a:rPr>
                      <m:t>+</m:t>
                    </m:r>
                    <m:r>
                      <a:rPr lang="en-US" b="1">
                        <a:solidFill>
                          <a:schemeClr val="tx1"/>
                        </a:solidFill>
                        <a:latin typeface="Cambria Math" panose="02040503050406030204" pitchFamily="18" charset="0"/>
                      </a:rPr>
                      <m:t>𝐜</m:t>
                    </m:r>
                  </m:oMath>
                </a14:m>
                <a:r>
                  <a:rPr lang="en-US" b="1" dirty="0">
                    <a:solidFill>
                      <a:schemeClr val="tx1"/>
                    </a:solidFill>
                  </a:rPr>
                  <a:t>,</a:t>
                </a:r>
                <a:r>
                  <a:rPr lang="en-PH" b="1" dirty="0">
                    <a:solidFill>
                      <a:schemeClr val="tx1"/>
                    </a:solidFill>
                  </a:rPr>
                  <a:t> </a:t>
                </a:r>
                <a:r>
                  <a:rPr lang="en-US" b="1" dirty="0">
                    <a:solidFill>
                      <a:schemeClr val="tx1"/>
                    </a:solidFill>
                  </a:rPr>
                  <a:t>where a ≠ 1</a:t>
                </a:r>
                <a:endParaRPr lang="en-PH" b="1" dirty="0">
                  <a:solidFill>
                    <a:schemeClr val="tx1"/>
                  </a:solidFill>
                </a:endParaRPr>
              </a:p>
            </p:txBody>
          </p:sp>
        </mc:Choice>
        <mc:Fallback xmlns="">
          <p:sp>
            <p:nvSpPr>
              <p:cNvPr id="2" name="Title 1">
                <a:extLst>
                  <a:ext uri="{FF2B5EF4-FFF2-40B4-BE49-F238E27FC236}">
                    <a16:creationId xmlns:a16="http://schemas.microsoft.com/office/drawing/2014/main" id="{6C4D4578-C8FE-FE47-B785-17E2FE435239}"/>
                  </a:ext>
                </a:extLst>
              </p:cNvPr>
              <p:cNvSpPr>
                <a:spLocks noGrp="1" noRot="1" noChangeAspect="1" noMove="1" noResize="1" noEditPoints="1" noAdjustHandles="1" noChangeArrowheads="1" noChangeShapeType="1" noTextEdit="1"/>
              </p:cNvSpPr>
              <p:nvPr>
                <p:ph type="title"/>
              </p:nvPr>
            </p:nvSpPr>
            <p:spPr>
              <a:blipFill>
                <a:blip r:embed="rId3"/>
                <a:stretch>
                  <a:fillRect l="-1689" t="-952" b="-857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6D4D5CAB-78D5-E84B-B1A7-8930F4F70A00}"/>
                  </a:ext>
                </a:extLst>
              </p:cNvPr>
              <p:cNvSpPr>
                <a:spLocks noGrp="1"/>
              </p:cNvSpPr>
              <p:nvPr>
                <p:ph idx="1"/>
              </p:nvPr>
            </p:nvSpPr>
            <p:spPr/>
            <p:txBody>
              <a:bodyPr/>
              <a:lstStyle/>
              <a:p>
                <a:pPr marL="0" indent="0" algn="just">
                  <a:buNone/>
                </a:pPr>
                <a:r>
                  <a:rPr lang="en-US" dirty="0"/>
                  <a:t>Factor each trinomial using ac-product or factoring by grouping method.</a:t>
                </a:r>
              </a:p>
              <a:p>
                <a:pPr marL="0" indent="0" algn="just">
                  <a:buNone/>
                </a:pPr>
                <a:r>
                  <a:rPr lang="en-US" b="1" dirty="0"/>
                  <a:t>Solution:</a:t>
                </a:r>
              </a:p>
              <a:p>
                <a:pPr marL="514350" indent="-514350" algn="just">
                  <a:buAutoNum type="alphaLcPeriod"/>
                </a:pPr>
                <a14:m>
                  <m:oMath xmlns:m="http://schemas.openxmlformats.org/officeDocument/2006/math">
                    <m:sSup>
                      <m:sSupPr>
                        <m:ctrlPr>
                          <a:rPr lang="en-PH">
                            <a:latin typeface="Cambria Math" panose="02040503050406030204" pitchFamily="18" charset="0"/>
                          </a:rPr>
                        </m:ctrlPr>
                      </m:sSupPr>
                      <m:e>
                        <m:r>
                          <a:rPr lang="en-US" b="0" i="0" smtClean="0">
                            <a:latin typeface="Cambria Math" panose="02040503050406030204" pitchFamily="18" charset="0"/>
                          </a:rPr>
                          <m:t>2</m:t>
                        </m:r>
                        <m:r>
                          <m:rPr>
                            <m:sty m:val="p"/>
                          </m:rPr>
                          <a:rPr lang="en-US" b="0" i="0">
                            <a:latin typeface="Cambria Math" panose="02040503050406030204" pitchFamily="18" charset="0"/>
                          </a:rPr>
                          <m:t>x</m:t>
                        </m:r>
                      </m:e>
                      <m:sup>
                        <m:r>
                          <a:rPr lang="en-US" b="0" i="0">
                            <a:latin typeface="Cambria Math" panose="02040503050406030204" pitchFamily="18" charset="0"/>
                          </a:rPr>
                          <m:t>2</m:t>
                        </m:r>
                      </m:sup>
                    </m:sSup>
                    <m:r>
                      <a:rPr lang="en-US" b="0" i="0">
                        <a:latin typeface="Cambria Math" panose="02040503050406030204" pitchFamily="18" charset="0"/>
                      </a:rPr>
                      <m:t>+</m:t>
                    </m:r>
                    <m:r>
                      <a:rPr lang="en-US" b="0" i="0" smtClean="0">
                        <a:latin typeface="Cambria Math" panose="02040503050406030204" pitchFamily="18" charset="0"/>
                      </a:rPr>
                      <m:t>15</m:t>
                    </m:r>
                    <m:r>
                      <m:rPr>
                        <m:sty m:val="p"/>
                      </m:rPr>
                      <a:rPr lang="en-US" b="0" i="0">
                        <a:latin typeface="Cambria Math" panose="02040503050406030204" pitchFamily="18" charset="0"/>
                      </a:rPr>
                      <m:t>x</m:t>
                    </m:r>
                    <m:r>
                      <a:rPr lang="en-US" b="0" i="0">
                        <a:latin typeface="Cambria Math" panose="02040503050406030204" pitchFamily="18" charset="0"/>
                      </a:rPr>
                      <m:t>+28</m:t>
                    </m:r>
                    <m:r>
                      <a:rPr lang="en-US" b="0" i="0">
                        <a:latin typeface="Cambria Math" panose="02040503050406030204" pitchFamily="18" charset="0"/>
                      </a:rPr>
                      <m:t> </m:t>
                    </m:r>
                  </m:oMath>
                </a14:m>
                <a:endParaRPr lang="en-US" dirty="0"/>
              </a:p>
              <a:p>
                <a:pPr marL="971550" lvl="1" indent="-514350" algn="just">
                  <a:buFont typeface="+mj-lt"/>
                  <a:buAutoNum type="arabicPeriod" startAt="3"/>
                </a:pPr>
                <a:r>
                  <a:rPr lang="en-PH" dirty="0"/>
                  <a:t>Express the middle term of 2x2 + 15x + 28 as the sum of the factors in Step 2.</a:t>
                </a:r>
              </a:p>
              <a:p>
                <a:pPr marL="457200" lvl="1" indent="0" algn="ctr">
                  <a:buNone/>
                </a:pPr>
                <a:endParaRPr lang="en-PH" dirty="0"/>
              </a:p>
              <a:p>
                <a:pPr marL="457200" lvl="1" indent="0" algn="ctr">
                  <a:buNone/>
                </a:pPr>
                <a14:m>
                  <m:oMathPara xmlns:m="http://schemas.openxmlformats.org/officeDocument/2006/math">
                    <m:oMathParaPr>
                      <m:jc m:val="centerGroup"/>
                    </m:oMathParaPr>
                    <m:oMath xmlns:m="http://schemas.openxmlformats.org/officeDocument/2006/math">
                      <m:sSup>
                        <m:sSupPr>
                          <m:ctrlPr>
                            <a:rPr lang="en-PH" i="1">
                              <a:latin typeface="Cambria Math" panose="02040503050406030204" pitchFamily="18" charset="0"/>
                            </a:rPr>
                          </m:ctrlPr>
                        </m:sSupPr>
                        <m:e>
                          <m:r>
                            <a:rPr lang="en-US">
                              <a:latin typeface="Cambria Math" panose="02040503050406030204" pitchFamily="18" charset="0"/>
                            </a:rPr>
                            <m:t>2</m:t>
                          </m:r>
                          <m:r>
                            <m:rPr>
                              <m:sty m:val="p"/>
                            </m:rPr>
                            <a:rPr lang="en-US">
                              <a:latin typeface="Cambria Math" panose="02040503050406030204" pitchFamily="18" charset="0"/>
                            </a:rPr>
                            <m:t>x</m:t>
                          </m:r>
                        </m:e>
                        <m:sup>
                          <m:r>
                            <a:rPr lang="en-US">
                              <a:latin typeface="Cambria Math" panose="02040503050406030204" pitchFamily="18" charset="0"/>
                            </a:rPr>
                            <m:t>2</m:t>
                          </m:r>
                        </m:sup>
                      </m:sSup>
                      <m:r>
                        <a:rPr lang="en-US">
                          <a:latin typeface="Cambria Math" panose="02040503050406030204" pitchFamily="18" charset="0"/>
                        </a:rPr>
                        <m:t>+</m:t>
                      </m:r>
                      <m:r>
                        <a:rPr lang="en-US">
                          <a:latin typeface="Cambria Math" panose="02040503050406030204" pitchFamily="18" charset="0"/>
                        </a:rPr>
                        <m:t>15</m:t>
                      </m:r>
                      <m:r>
                        <m:rPr>
                          <m:sty m:val="p"/>
                        </m:rPr>
                        <a:rPr lang="en-US">
                          <a:latin typeface="Cambria Math" panose="02040503050406030204" pitchFamily="18" charset="0"/>
                        </a:rPr>
                        <m:t>x</m:t>
                      </m:r>
                      <m:r>
                        <a:rPr lang="en-US">
                          <a:latin typeface="Cambria Math" panose="02040503050406030204" pitchFamily="18" charset="0"/>
                        </a:rPr>
                        <m:t>+28=</m:t>
                      </m:r>
                      <m:sSup>
                        <m:sSupPr>
                          <m:ctrlPr>
                            <a:rPr lang="en-PH" i="1">
                              <a:latin typeface="Cambria Math" panose="02040503050406030204" pitchFamily="18" charset="0"/>
                            </a:rPr>
                          </m:ctrlPr>
                        </m:sSupPr>
                        <m:e>
                          <m:r>
                            <a:rPr lang="en-US">
                              <a:latin typeface="Cambria Math" panose="02040503050406030204" pitchFamily="18" charset="0"/>
                            </a:rPr>
                            <m:t>2</m:t>
                          </m:r>
                          <m:r>
                            <m:rPr>
                              <m:sty m:val="p"/>
                            </m:rPr>
                            <a:rPr lang="en-US">
                              <a:latin typeface="Cambria Math" panose="02040503050406030204" pitchFamily="18" charset="0"/>
                            </a:rPr>
                            <m:t>x</m:t>
                          </m:r>
                        </m:e>
                        <m:sup>
                          <m:r>
                            <a:rPr lang="en-US">
                              <a:latin typeface="Cambria Math" panose="02040503050406030204" pitchFamily="18" charset="0"/>
                            </a:rPr>
                            <m:t>2</m:t>
                          </m:r>
                        </m:sup>
                      </m:sSup>
                      <m:r>
                        <a:rPr lang="en-US">
                          <a:latin typeface="Cambria Math" panose="02040503050406030204" pitchFamily="18" charset="0"/>
                        </a:rPr>
                        <m:t>+</m:t>
                      </m:r>
                      <m:d>
                        <m:dPr>
                          <m:ctrlPr>
                            <a:rPr lang="en-US" b="0" i="0" smtClean="0">
                              <a:latin typeface="Cambria Math" panose="02040503050406030204" pitchFamily="18" charset="0"/>
                            </a:rPr>
                          </m:ctrlPr>
                        </m:dPr>
                        <m:e>
                          <m:r>
                            <a:rPr lang="en-US" b="0" i="0" smtClean="0">
                              <a:latin typeface="Cambria Math" panose="02040503050406030204" pitchFamily="18" charset="0"/>
                            </a:rPr>
                            <m:t>7</m:t>
                          </m:r>
                          <m:r>
                            <m:rPr>
                              <m:sty m:val="p"/>
                            </m:rPr>
                            <a:rPr lang="en-US">
                              <a:latin typeface="Cambria Math" panose="02040503050406030204" pitchFamily="18" charset="0"/>
                            </a:rPr>
                            <m:t>x</m:t>
                          </m:r>
                          <m:r>
                            <a:rPr lang="en-US">
                              <a:latin typeface="Cambria Math" panose="02040503050406030204" pitchFamily="18" charset="0"/>
                            </a:rPr>
                            <m:t>+8</m:t>
                          </m:r>
                        </m:e>
                      </m:d>
                      <m:r>
                        <a:rPr lang="en-US" b="0" i="0" smtClean="0">
                          <a:latin typeface="Cambria Math" panose="02040503050406030204" pitchFamily="18" charset="0"/>
                        </a:rPr>
                        <m:t>+28</m:t>
                      </m:r>
                    </m:oMath>
                  </m:oMathPara>
                </a14:m>
                <a:endParaRPr lang="en-US" dirty="0"/>
              </a:p>
              <a:p>
                <a:pPr marL="457200" lvl="1" indent="0" algn="ctr">
                  <a:buNone/>
                </a:pPr>
                <a14:m>
                  <m:oMathPara xmlns:m="http://schemas.openxmlformats.org/officeDocument/2006/math">
                    <m:oMathParaPr>
                      <m:jc m:val="centerGroup"/>
                    </m:oMathParaPr>
                    <m:oMath xmlns:m="http://schemas.openxmlformats.org/officeDocument/2006/math">
                      <m:sSup>
                        <m:sSupPr>
                          <m:ctrlPr>
                            <a:rPr lang="en-PH" i="1">
                              <a:latin typeface="Cambria Math" panose="02040503050406030204" pitchFamily="18" charset="0"/>
                            </a:rPr>
                          </m:ctrlPr>
                        </m:sSupPr>
                        <m:e>
                          <m:r>
                            <a:rPr lang="en-US">
                              <a:latin typeface="Cambria Math" panose="02040503050406030204" pitchFamily="18" charset="0"/>
                            </a:rPr>
                            <m:t>2</m:t>
                          </m:r>
                          <m:r>
                            <m:rPr>
                              <m:sty m:val="p"/>
                            </m:rPr>
                            <a:rPr lang="en-US">
                              <a:latin typeface="Cambria Math" panose="02040503050406030204" pitchFamily="18" charset="0"/>
                            </a:rPr>
                            <m:t>x</m:t>
                          </m:r>
                        </m:e>
                        <m:sup>
                          <m:r>
                            <a:rPr lang="en-US">
                              <a:latin typeface="Cambria Math" panose="02040503050406030204" pitchFamily="18" charset="0"/>
                            </a:rPr>
                            <m:t>2</m:t>
                          </m:r>
                        </m:sup>
                      </m:sSup>
                      <m:r>
                        <a:rPr lang="en-US">
                          <a:latin typeface="Cambria Math" panose="02040503050406030204" pitchFamily="18" charset="0"/>
                        </a:rPr>
                        <m:t>+15</m:t>
                      </m:r>
                      <m:r>
                        <m:rPr>
                          <m:sty m:val="p"/>
                        </m:rPr>
                        <a:rPr lang="en-US">
                          <a:latin typeface="Cambria Math" panose="02040503050406030204" pitchFamily="18" charset="0"/>
                        </a:rPr>
                        <m:t>x</m:t>
                      </m:r>
                      <m:r>
                        <a:rPr lang="en-US">
                          <a:latin typeface="Cambria Math" panose="02040503050406030204" pitchFamily="18" charset="0"/>
                        </a:rPr>
                        <m:t>+28=</m:t>
                      </m:r>
                      <m:sSup>
                        <m:sSupPr>
                          <m:ctrlPr>
                            <a:rPr lang="en-PH" i="1">
                              <a:latin typeface="Cambria Math" panose="02040503050406030204" pitchFamily="18" charset="0"/>
                            </a:rPr>
                          </m:ctrlPr>
                        </m:sSupPr>
                        <m:e>
                          <m:r>
                            <a:rPr lang="en-US">
                              <a:latin typeface="Cambria Math" panose="02040503050406030204" pitchFamily="18" charset="0"/>
                            </a:rPr>
                            <m:t>2</m:t>
                          </m:r>
                          <m:r>
                            <m:rPr>
                              <m:sty m:val="p"/>
                            </m:rPr>
                            <a:rPr lang="en-US">
                              <a:latin typeface="Cambria Math" panose="02040503050406030204" pitchFamily="18" charset="0"/>
                            </a:rPr>
                            <m:t>x</m:t>
                          </m:r>
                        </m:e>
                        <m:sup>
                          <m:r>
                            <a:rPr lang="en-US">
                              <a:latin typeface="Cambria Math" panose="02040503050406030204" pitchFamily="18" charset="0"/>
                            </a:rPr>
                            <m:t>2</m:t>
                          </m:r>
                        </m:sup>
                      </m:sSup>
                      <m:r>
                        <a:rPr lang="en-US">
                          <a:latin typeface="Cambria Math" panose="02040503050406030204" pitchFamily="18" charset="0"/>
                        </a:rPr>
                        <m:t>+</m:t>
                      </m:r>
                      <m:r>
                        <a:rPr lang="en-US" b="0" i="0" smtClean="0">
                          <a:latin typeface="Cambria Math" panose="02040503050406030204" pitchFamily="18" charset="0"/>
                        </a:rPr>
                        <m:t>7</m:t>
                      </m:r>
                      <m:r>
                        <m:rPr>
                          <m:sty m:val="p"/>
                        </m:rPr>
                        <a:rPr lang="en-US" b="0" i="0" smtClean="0">
                          <a:latin typeface="Cambria Math" panose="02040503050406030204" pitchFamily="18" charset="0"/>
                        </a:rPr>
                        <m:t>x</m:t>
                      </m:r>
                      <m:r>
                        <a:rPr lang="en-US" b="0" i="0" smtClean="0">
                          <a:latin typeface="Cambria Math" panose="02040503050406030204" pitchFamily="18" charset="0"/>
                        </a:rPr>
                        <m:t>+8+28</m:t>
                      </m:r>
                    </m:oMath>
                  </m:oMathPara>
                </a14:m>
                <a:endParaRPr lang="en-US" dirty="0"/>
              </a:p>
            </p:txBody>
          </p:sp>
        </mc:Choice>
        <mc:Fallback>
          <p:sp>
            <p:nvSpPr>
              <p:cNvPr id="4" name="Content Placeholder 3">
                <a:extLst>
                  <a:ext uri="{FF2B5EF4-FFF2-40B4-BE49-F238E27FC236}">
                    <a16:creationId xmlns:a16="http://schemas.microsoft.com/office/drawing/2014/main" id="{6D4D5CAB-78D5-E84B-B1A7-8930F4F70A00}"/>
                  </a:ext>
                </a:extLst>
              </p:cNvPr>
              <p:cNvSpPr>
                <a:spLocks noGrp="1" noRot="1" noChangeAspect="1" noMove="1" noResize="1" noEditPoints="1" noAdjustHandles="1" noChangeArrowheads="1" noChangeShapeType="1" noTextEdit="1"/>
              </p:cNvSpPr>
              <p:nvPr>
                <p:ph idx="1"/>
              </p:nvPr>
            </p:nvSpPr>
            <p:spPr>
              <a:blipFill>
                <a:blip r:embed="rId4"/>
                <a:stretch>
                  <a:fillRect l="-1086" t="-2632" r="-1086"/>
                </a:stretch>
              </a:blipFill>
            </p:spPr>
            <p:txBody>
              <a:bodyPr/>
              <a:lstStyle/>
              <a:p>
                <a:r>
                  <a:rPr lang="en-US">
                    <a:noFill/>
                  </a:rPr>
                  <a:t> </a:t>
                </a:r>
              </a:p>
            </p:txBody>
          </p:sp>
        </mc:Fallback>
      </mc:AlternateContent>
    </p:spTree>
    <p:extLst>
      <p:ext uri="{BB962C8B-B14F-4D97-AF65-F5344CB8AC3E}">
        <p14:creationId xmlns:p14="http://schemas.microsoft.com/office/powerpoint/2010/main" val="1880282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Factoring Quadratic Trinomials in the Form </a:t>
                </a:r>
                <a14:m>
                  <m:oMath xmlns:m="http://schemas.openxmlformats.org/officeDocument/2006/math">
                    <m:sSup>
                      <m:sSupPr>
                        <m:ctrlPr>
                          <a:rPr lang="en-PH" b="1" i="1">
                            <a:solidFill>
                              <a:schemeClr val="tx1"/>
                            </a:solidFill>
                            <a:latin typeface="Cambria Math" panose="02040503050406030204" pitchFamily="18" charset="0"/>
                          </a:rPr>
                        </m:ctrlPr>
                      </m:sSupPr>
                      <m:e>
                        <m:r>
                          <a:rPr lang="en-US" b="1">
                            <a:solidFill>
                              <a:schemeClr val="tx1"/>
                            </a:solidFill>
                            <a:latin typeface="Cambria Math" panose="02040503050406030204" pitchFamily="18" charset="0"/>
                          </a:rPr>
                          <m:t>𝐚𝐱</m:t>
                        </m:r>
                      </m:e>
                      <m:sup>
                        <m:r>
                          <a:rPr lang="en-US" b="1">
                            <a:solidFill>
                              <a:schemeClr val="tx1"/>
                            </a:solidFill>
                            <a:latin typeface="Cambria Math" panose="02040503050406030204" pitchFamily="18" charset="0"/>
                          </a:rPr>
                          <m:t>𝟐</m:t>
                        </m:r>
                      </m:sup>
                    </m:sSup>
                    <m:r>
                      <a:rPr lang="en-US" b="1">
                        <a:solidFill>
                          <a:schemeClr val="tx1"/>
                        </a:solidFill>
                        <a:latin typeface="Cambria Math" panose="02040503050406030204" pitchFamily="18" charset="0"/>
                      </a:rPr>
                      <m:t>+</m:t>
                    </m:r>
                    <m:r>
                      <a:rPr lang="en-US" b="1">
                        <a:solidFill>
                          <a:schemeClr val="tx1"/>
                        </a:solidFill>
                        <a:latin typeface="Cambria Math" panose="02040503050406030204" pitchFamily="18" charset="0"/>
                      </a:rPr>
                      <m:t>𝐛𝐱</m:t>
                    </m:r>
                    <m:r>
                      <a:rPr lang="en-US" b="1">
                        <a:solidFill>
                          <a:schemeClr val="tx1"/>
                        </a:solidFill>
                        <a:latin typeface="Cambria Math" panose="02040503050406030204" pitchFamily="18" charset="0"/>
                      </a:rPr>
                      <m:t>+</m:t>
                    </m:r>
                    <m:r>
                      <a:rPr lang="en-US" b="1">
                        <a:solidFill>
                          <a:schemeClr val="tx1"/>
                        </a:solidFill>
                        <a:latin typeface="Cambria Math" panose="02040503050406030204" pitchFamily="18" charset="0"/>
                      </a:rPr>
                      <m:t>𝐜</m:t>
                    </m:r>
                  </m:oMath>
                </a14:m>
                <a:r>
                  <a:rPr lang="en-US" b="1" dirty="0">
                    <a:solidFill>
                      <a:schemeClr val="tx1"/>
                    </a:solidFill>
                  </a:rPr>
                  <a:t>,</a:t>
                </a:r>
                <a:r>
                  <a:rPr lang="en-PH" b="1" dirty="0">
                    <a:solidFill>
                      <a:schemeClr val="tx1"/>
                    </a:solidFill>
                  </a:rPr>
                  <a:t> </a:t>
                </a:r>
                <a:r>
                  <a:rPr lang="en-US" b="1" dirty="0">
                    <a:solidFill>
                      <a:schemeClr val="tx1"/>
                    </a:solidFill>
                  </a:rPr>
                  <a:t>where a ≠ 1</a:t>
                </a:r>
                <a:endParaRPr lang="en-PH" b="1" dirty="0">
                  <a:solidFill>
                    <a:schemeClr val="tx1"/>
                  </a:solidFill>
                </a:endParaRPr>
              </a:p>
            </p:txBody>
          </p:sp>
        </mc:Choice>
        <mc:Fallback xmlns="">
          <p:sp>
            <p:nvSpPr>
              <p:cNvPr id="2" name="Title 1">
                <a:extLst>
                  <a:ext uri="{FF2B5EF4-FFF2-40B4-BE49-F238E27FC236}">
                    <a16:creationId xmlns:a16="http://schemas.microsoft.com/office/drawing/2014/main" id="{6C4D4578-C8FE-FE47-B785-17E2FE435239}"/>
                  </a:ext>
                </a:extLst>
              </p:cNvPr>
              <p:cNvSpPr>
                <a:spLocks noGrp="1" noRot="1" noChangeAspect="1" noMove="1" noResize="1" noEditPoints="1" noAdjustHandles="1" noChangeArrowheads="1" noChangeShapeType="1" noTextEdit="1"/>
              </p:cNvSpPr>
              <p:nvPr>
                <p:ph type="title"/>
              </p:nvPr>
            </p:nvSpPr>
            <p:spPr>
              <a:blipFill>
                <a:blip r:embed="rId3"/>
                <a:stretch>
                  <a:fillRect l="-1689" t="-952" b="-857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6D4D5CAB-78D5-E84B-B1A7-8930F4F70A00}"/>
                  </a:ext>
                </a:extLst>
              </p:cNvPr>
              <p:cNvSpPr>
                <a:spLocks noGrp="1"/>
              </p:cNvSpPr>
              <p:nvPr>
                <p:ph idx="1"/>
              </p:nvPr>
            </p:nvSpPr>
            <p:spPr>
              <a:xfrm>
                <a:off x="838199" y="1825625"/>
                <a:ext cx="10999125" cy="4351338"/>
              </a:xfrm>
            </p:spPr>
            <p:txBody>
              <a:bodyPr/>
              <a:lstStyle/>
              <a:p>
                <a:pPr marL="0" indent="0" algn="just">
                  <a:buNone/>
                </a:pPr>
                <a:r>
                  <a:rPr lang="en-US" dirty="0"/>
                  <a:t>Factor each trinomial using ac-product or factoring by grouping method.</a:t>
                </a:r>
              </a:p>
              <a:p>
                <a:pPr marL="0" indent="0" algn="just">
                  <a:buNone/>
                </a:pPr>
                <a:r>
                  <a:rPr lang="en-US" b="1" dirty="0"/>
                  <a:t>Solution:</a:t>
                </a:r>
              </a:p>
              <a:p>
                <a:pPr marL="514350" indent="-514350" algn="just">
                  <a:buAutoNum type="alphaLcPeriod"/>
                </a:pPr>
                <a14:m>
                  <m:oMath xmlns:m="http://schemas.openxmlformats.org/officeDocument/2006/math">
                    <m:sSup>
                      <m:sSupPr>
                        <m:ctrlPr>
                          <a:rPr lang="en-PH">
                            <a:latin typeface="Cambria Math" panose="02040503050406030204" pitchFamily="18" charset="0"/>
                          </a:rPr>
                        </m:ctrlPr>
                      </m:sSupPr>
                      <m:e>
                        <m:r>
                          <a:rPr lang="en-US" b="0" i="0" smtClean="0">
                            <a:latin typeface="Cambria Math" panose="02040503050406030204" pitchFamily="18" charset="0"/>
                          </a:rPr>
                          <m:t>2</m:t>
                        </m:r>
                        <m:r>
                          <m:rPr>
                            <m:sty m:val="p"/>
                          </m:rPr>
                          <a:rPr lang="en-US" b="0" i="0">
                            <a:latin typeface="Cambria Math" panose="02040503050406030204" pitchFamily="18" charset="0"/>
                          </a:rPr>
                          <m:t>x</m:t>
                        </m:r>
                      </m:e>
                      <m:sup>
                        <m:r>
                          <a:rPr lang="en-US" b="0" i="0">
                            <a:latin typeface="Cambria Math" panose="02040503050406030204" pitchFamily="18" charset="0"/>
                          </a:rPr>
                          <m:t>2</m:t>
                        </m:r>
                      </m:sup>
                    </m:sSup>
                    <m:r>
                      <a:rPr lang="en-US" b="0" i="0">
                        <a:latin typeface="Cambria Math" panose="02040503050406030204" pitchFamily="18" charset="0"/>
                      </a:rPr>
                      <m:t>+</m:t>
                    </m:r>
                    <m:r>
                      <a:rPr lang="en-US" b="0" i="0" smtClean="0">
                        <a:latin typeface="Cambria Math" panose="02040503050406030204" pitchFamily="18" charset="0"/>
                      </a:rPr>
                      <m:t>15</m:t>
                    </m:r>
                    <m:r>
                      <m:rPr>
                        <m:sty m:val="p"/>
                      </m:rPr>
                      <a:rPr lang="en-US" b="0" i="0">
                        <a:latin typeface="Cambria Math" panose="02040503050406030204" pitchFamily="18" charset="0"/>
                      </a:rPr>
                      <m:t>x</m:t>
                    </m:r>
                    <m:r>
                      <a:rPr lang="en-US" b="0" i="0">
                        <a:latin typeface="Cambria Math" panose="02040503050406030204" pitchFamily="18" charset="0"/>
                      </a:rPr>
                      <m:t>+28</m:t>
                    </m:r>
                    <m:r>
                      <a:rPr lang="en-US" b="0" i="0">
                        <a:latin typeface="Cambria Math" panose="02040503050406030204" pitchFamily="18" charset="0"/>
                      </a:rPr>
                      <m:t> </m:t>
                    </m:r>
                  </m:oMath>
                </a14:m>
                <a:endParaRPr lang="en-US" dirty="0"/>
              </a:p>
              <a:p>
                <a:pPr marL="971550" lvl="1" indent="-514350" algn="just">
                  <a:buFont typeface="+mj-lt"/>
                  <a:buAutoNum type="arabicPeriod" startAt="4"/>
                </a:pPr>
                <a:r>
                  <a:rPr lang="en-US" dirty="0"/>
                  <a:t>Factoring by grouping.</a:t>
                </a:r>
              </a:p>
              <a:p>
                <a:pPr marL="457200" lvl="1" indent="0" algn="just">
                  <a:buNone/>
                </a:pPr>
                <a14:m>
                  <m:oMath xmlns:m="http://schemas.openxmlformats.org/officeDocument/2006/math">
                    <m:sSup>
                      <m:sSupPr>
                        <m:ctrlPr>
                          <a:rPr lang="en-PH" i="1">
                            <a:latin typeface="Cambria Math" panose="02040503050406030204" pitchFamily="18" charset="0"/>
                          </a:rPr>
                        </m:ctrlPr>
                      </m:sSupPr>
                      <m:e>
                        <m:r>
                          <a:rPr lang="en-US">
                            <a:latin typeface="Cambria Math" panose="02040503050406030204" pitchFamily="18" charset="0"/>
                          </a:rPr>
                          <m:t>2</m:t>
                        </m:r>
                        <m:r>
                          <m:rPr>
                            <m:sty m:val="p"/>
                          </m:rPr>
                          <a:rPr lang="en-US">
                            <a:latin typeface="Cambria Math" panose="02040503050406030204" pitchFamily="18" charset="0"/>
                          </a:rPr>
                          <m:t>x</m:t>
                        </m:r>
                      </m:e>
                      <m:sup>
                        <m:r>
                          <a:rPr lang="en-US">
                            <a:latin typeface="Cambria Math" panose="02040503050406030204" pitchFamily="18" charset="0"/>
                          </a:rPr>
                          <m:t>2</m:t>
                        </m:r>
                      </m:sup>
                    </m:sSup>
                    <m:r>
                      <a:rPr lang="en-US">
                        <a:latin typeface="Cambria Math" panose="02040503050406030204" pitchFamily="18" charset="0"/>
                      </a:rPr>
                      <m:t>+15</m:t>
                    </m:r>
                    <m:r>
                      <m:rPr>
                        <m:sty m:val="p"/>
                      </m:rPr>
                      <a:rPr lang="en-US">
                        <a:latin typeface="Cambria Math" panose="02040503050406030204" pitchFamily="18" charset="0"/>
                      </a:rPr>
                      <m:t>x</m:t>
                    </m:r>
                    <m:r>
                      <a:rPr lang="en-US">
                        <a:latin typeface="Cambria Math" panose="02040503050406030204" pitchFamily="18" charset="0"/>
                      </a:rPr>
                      <m:t>+28=</m:t>
                    </m:r>
                    <m:sSup>
                      <m:sSupPr>
                        <m:ctrlPr>
                          <a:rPr lang="en-PH" i="1">
                            <a:latin typeface="Cambria Math" panose="02040503050406030204" pitchFamily="18" charset="0"/>
                          </a:rPr>
                        </m:ctrlPr>
                      </m:sSupPr>
                      <m:e>
                        <m:r>
                          <a:rPr lang="en-US" b="0" i="0" smtClean="0">
                            <a:latin typeface="Cambria Math" panose="02040503050406030204" pitchFamily="18" charset="0"/>
                          </a:rPr>
                          <m:t>(</m:t>
                        </m:r>
                        <m:r>
                          <a:rPr lang="en-US">
                            <a:latin typeface="Cambria Math" panose="02040503050406030204" pitchFamily="18" charset="0"/>
                          </a:rPr>
                          <m:t>2</m:t>
                        </m:r>
                        <m:r>
                          <m:rPr>
                            <m:sty m:val="p"/>
                          </m:rPr>
                          <a:rPr lang="en-US">
                            <a:latin typeface="Cambria Math" panose="02040503050406030204" pitchFamily="18" charset="0"/>
                          </a:rPr>
                          <m:t>x</m:t>
                        </m:r>
                      </m:e>
                      <m:sup>
                        <m:r>
                          <a:rPr lang="en-US">
                            <a:latin typeface="Cambria Math" panose="02040503050406030204" pitchFamily="18" charset="0"/>
                          </a:rPr>
                          <m:t>2</m:t>
                        </m:r>
                      </m:sup>
                    </m:sSup>
                    <m:r>
                      <a:rPr lang="en-US">
                        <a:latin typeface="Cambria Math" panose="02040503050406030204" pitchFamily="18" charset="0"/>
                      </a:rPr>
                      <m:t>+</m:t>
                    </m:r>
                    <m:r>
                      <a:rPr lang="en-US" b="0" i="0" smtClean="0">
                        <a:latin typeface="Cambria Math" panose="02040503050406030204" pitchFamily="18" charset="0"/>
                      </a:rPr>
                      <m:t>7</m:t>
                    </m:r>
                    <m:r>
                      <m:rPr>
                        <m:sty m:val="p"/>
                      </m:rPr>
                      <a:rPr lang="en-US" b="0" i="0" smtClean="0">
                        <a:latin typeface="Cambria Math" panose="02040503050406030204" pitchFamily="18" charset="0"/>
                      </a:rPr>
                      <m:t>x</m:t>
                    </m:r>
                    <m:r>
                      <a:rPr lang="en-US" b="0" i="0" smtClean="0">
                        <a:latin typeface="Cambria Math" panose="02040503050406030204" pitchFamily="18" charset="0"/>
                      </a:rPr>
                      <m:t>)+(8</m:t>
                    </m:r>
                    <m:r>
                      <m:rPr>
                        <m:sty m:val="p"/>
                      </m:rPr>
                      <a:rPr lang="en-US" b="0" i="0" smtClean="0">
                        <a:latin typeface="Cambria Math" panose="02040503050406030204" pitchFamily="18" charset="0"/>
                      </a:rPr>
                      <m:t>x</m:t>
                    </m:r>
                    <m:r>
                      <a:rPr lang="en-US" b="0" i="0" smtClean="0">
                        <a:latin typeface="Cambria Math" panose="02040503050406030204" pitchFamily="18" charset="0"/>
                      </a:rPr>
                      <m:t>+28)</m:t>
                    </m:r>
                  </m:oMath>
                </a14:m>
                <a:r>
                  <a:rPr lang="en-US" dirty="0"/>
                  <a:t>	Group the terms.</a:t>
                </a:r>
              </a:p>
              <a:p>
                <a:pPr marL="457200" lvl="1" indent="0" algn="just">
                  <a:buNone/>
                </a:pPr>
                <a:r>
                  <a:rPr lang="en-US" dirty="0"/>
                  <a:t>			  </a:t>
                </a:r>
                <a14:m>
                  <m:oMath xmlns:m="http://schemas.openxmlformats.org/officeDocument/2006/math">
                    <m:r>
                      <a:rPr lang="en-US">
                        <a:latin typeface="Cambria Math" panose="02040503050406030204" pitchFamily="18" charset="0"/>
                      </a:rPr>
                      <m:t>=</m:t>
                    </m:r>
                    <m:r>
                      <a:rPr lang="en-US" b="0" i="0" smtClean="0">
                        <a:latin typeface="Cambria Math" panose="02040503050406030204" pitchFamily="18" charset="0"/>
                      </a:rPr>
                      <m:t>2(3</m:t>
                    </m:r>
                    <m:r>
                      <m:rPr>
                        <m:sty m:val="p"/>
                      </m:rPr>
                      <a:rPr lang="en-US" b="0" i="0" smtClean="0">
                        <a:latin typeface="Cambria Math" panose="02040503050406030204" pitchFamily="18" charset="0"/>
                      </a:rPr>
                      <m:t>x</m:t>
                    </m:r>
                    <m:r>
                      <a:rPr lang="en-US">
                        <a:latin typeface="Cambria Math" panose="02040503050406030204" pitchFamily="18" charset="0"/>
                      </a:rPr>
                      <m:t>+</m:t>
                    </m:r>
                    <m:r>
                      <a:rPr lang="en-US">
                        <a:latin typeface="Cambria Math" panose="02040503050406030204" pitchFamily="18" charset="0"/>
                      </a:rPr>
                      <m:t>7)+</m:t>
                    </m:r>
                    <m:r>
                      <a:rPr lang="en-US" b="0" i="0" smtClean="0">
                        <a:latin typeface="Cambria Math" panose="02040503050406030204" pitchFamily="18" charset="0"/>
                      </a:rPr>
                      <m:t>4</m:t>
                    </m:r>
                    <m:r>
                      <a:rPr lang="en-US">
                        <a:latin typeface="Cambria Math" panose="02040503050406030204" pitchFamily="18" charset="0"/>
                      </a:rPr>
                      <m:t>(</m:t>
                    </m:r>
                    <m:r>
                      <a:rPr lang="en-US" b="0" i="0" smtClean="0">
                        <a:latin typeface="Cambria Math" panose="02040503050406030204" pitchFamily="18" charset="0"/>
                      </a:rPr>
                      <m:t>2</m:t>
                    </m:r>
                    <m:r>
                      <m:rPr>
                        <m:sty m:val="p"/>
                      </m:rPr>
                      <a:rPr lang="en-US">
                        <a:latin typeface="Cambria Math" panose="02040503050406030204" pitchFamily="18" charset="0"/>
                      </a:rPr>
                      <m:t>x</m:t>
                    </m:r>
                    <m:r>
                      <a:rPr lang="en-US">
                        <a:latin typeface="Cambria Math" panose="02040503050406030204" pitchFamily="18" charset="0"/>
                      </a:rPr>
                      <m:t>+7)</m:t>
                    </m:r>
                  </m:oMath>
                </a14:m>
                <a:r>
                  <a:rPr lang="en-US" dirty="0"/>
                  <a:t>	Factor each group.</a:t>
                </a:r>
              </a:p>
              <a:p>
                <a:pPr marL="457200" lvl="1" indent="0" algn="just">
                  <a:buNone/>
                </a:pPr>
                <a:r>
                  <a:rPr lang="en-US" dirty="0"/>
                  <a:t>			  </a:t>
                </a:r>
                <a14:m>
                  <m:oMath xmlns:m="http://schemas.openxmlformats.org/officeDocument/2006/math">
                    <m:r>
                      <a:rPr lang="en-US">
                        <a:latin typeface="Cambria Math" panose="02040503050406030204" pitchFamily="18" charset="0"/>
                      </a:rPr>
                      <m:t>=(</m:t>
                    </m:r>
                    <m:r>
                      <a:rPr lang="en-US" b="0" i="0" smtClean="0">
                        <a:latin typeface="Cambria Math" panose="02040503050406030204" pitchFamily="18" charset="0"/>
                      </a:rPr>
                      <m:t>2</m:t>
                    </m:r>
                    <m:r>
                      <m:rPr>
                        <m:sty m:val="p"/>
                      </m:rPr>
                      <a:rPr lang="en-US">
                        <a:latin typeface="Cambria Math" panose="02040503050406030204" pitchFamily="18" charset="0"/>
                      </a:rPr>
                      <m:t>x</m:t>
                    </m:r>
                    <m:r>
                      <a:rPr lang="en-US">
                        <a:latin typeface="Cambria Math" panose="02040503050406030204" pitchFamily="18" charset="0"/>
                      </a:rPr>
                      <m:t>+7</m:t>
                    </m:r>
                    <m:r>
                      <a:rPr lang="en-US" b="0" i="0" smtClean="0">
                        <a:latin typeface="Cambria Math" panose="02040503050406030204" pitchFamily="18" charset="0"/>
                      </a:rPr>
                      <m:t>)(</m:t>
                    </m:r>
                    <m:r>
                      <m:rPr>
                        <m:sty m:val="p"/>
                      </m:rPr>
                      <a:rPr lang="en-US" b="0" i="0" smtClean="0">
                        <a:latin typeface="Cambria Math" panose="02040503050406030204" pitchFamily="18" charset="0"/>
                      </a:rPr>
                      <m:t>x</m:t>
                    </m:r>
                    <m:r>
                      <a:rPr lang="en-US" b="0" i="0" smtClean="0">
                        <a:latin typeface="Cambria Math" panose="02040503050406030204" pitchFamily="18" charset="0"/>
                      </a:rPr>
                      <m:t>+4)</m:t>
                    </m:r>
                  </m:oMath>
                </a14:m>
                <a:r>
                  <a:rPr lang="en-US" dirty="0"/>
                  <a:t>		Factor out the common</a:t>
                </a:r>
              </a:p>
              <a:p>
                <a:pPr marL="457200" lvl="1" indent="0" algn="just">
                  <a:buNone/>
                </a:pPr>
                <a:r>
                  <a:rPr lang="en-US" dirty="0"/>
                  <a:t>								binomial </a:t>
                </a:r>
                <a14:m>
                  <m:oMath xmlns:m="http://schemas.openxmlformats.org/officeDocument/2006/math">
                    <m:r>
                      <a:rPr lang="en-US">
                        <a:latin typeface="Cambria Math" panose="02040503050406030204" pitchFamily="18" charset="0"/>
                      </a:rPr>
                      <m:t>2</m:t>
                    </m:r>
                    <m:r>
                      <m:rPr>
                        <m:sty m:val="p"/>
                      </m:rPr>
                      <a:rPr lang="en-US">
                        <a:latin typeface="Cambria Math" panose="02040503050406030204" pitchFamily="18" charset="0"/>
                      </a:rPr>
                      <m:t>x</m:t>
                    </m:r>
                    <m:r>
                      <a:rPr lang="en-US">
                        <a:latin typeface="Cambria Math" panose="02040503050406030204" pitchFamily="18" charset="0"/>
                      </a:rPr>
                      <m:t>+7</m:t>
                    </m:r>
                  </m:oMath>
                </a14:m>
                <a:r>
                  <a:rPr lang="en-US" dirty="0"/>
                  <a:t>.</a:t>
                </a:r>
              </a:p>
              <a:p>
                <a:pPr marL="457200" lvl="1" indent="0" algn="just">
                  <a:buNone/>
                </a:pPr>
                <a:r>
                  <a:rPr lang="en-US" dirty="0"/>
                  <a:t>Thus, </a:t>
                </a:r>
                <a14:m>
                  <m:oMath xmlns:m="http://schemas.openxmlformats.org/officeDocument/2006/math">
                    <m:sSup>
                      <m:sSupPr>
                        <m:ctrlPr>
                          <a:rPr lang="en-PH" b="1" i="1">
                            <a:latin typeface="Cambria Math" panose="02040503050406030204" pitchFamily="18" charset="0"/>
                          </a:rPr>
                        </m:ctrlPr>
                      </m:sSupPr>
                      <m:e>
                        <m:r>
                          <a:rPr lang="en-US" b="1" i="1">
                            <a:latin typeface="Cambria Math" panose="02040503050406030204" pitchFamily="18" charset="0"/>
                          </a:rPr>
                          <m:t>𝟐</m:t>
                        </m:r>
                        <m:r>
                          <a:rPr lang="en-US" b="1" i="0">
                            <a:latin typeface="Cambria Math" panose="02040503050406030204" pitchFamily="18" charset="0"/>
                          </a:rPr>
                          <m:t>𝐱</m:t>
                        </m:r>
                      </m:e>
                      <m:sup>
                        <m:r>
                          <a:rPr lang="en-US" b="1" i="1">
                            <a:latin typeface="Cambria Math" panose="02040503050406030204" pitchFamily="18" charset="0"/>
                          </a:rPr>
                          <m:t>𝟐</m:t>
                        </m:r>
                      </m:sup>
                    </m:sSup>
                    <m:r>
                      <a:rPr lang="en-US" b="1">
                        <a:latin typeface="Cambria Math" panose="02040503050406030204" pitchFamily="18" charset="0"/>
                      </a:rPr>
                      <m:t>+</m:t>
                    </m:r>
                    <m:r>
                      <a:rPr lang="en-US" b="1" i="1">
                        <a:latin typeface="Cambria Math" panose="02040503050406030204" pitchFamily="18" charset="0"/>
                      </a:rPr>
                      <m:t>𝟏𝟓𝐱</m:t>
                    </m:r>
                    <m:r>
                      <a:rPr lang="en-US" b="1">
                        <a:latin typeface="Cambria Math" panose="02040503050406030204" pitchFamily="18" charset="0"/>
                      </a:rPr>
                      <m:t>+</m:t>
                    </m:r>
                    <m:r>
                      <a:rPr lang="en-US" b="1" i="1">
                        <a:latin typeface="Cambria Math" panose="02040503050406030204" pitchFamily="18" charset="0"/>
                      </a:rPr>
                      <m:t>𝟐𝟖</m:t>
                    </m:r>
                  </m:oMath>
                </a14:m>
                <a:r>
                  <a:rPr lang="en-US" b="1" dirty="0"/>
                  <a:t> </a:t>
                </a:r>
                <a14:m>
                  <m:oMath xmlns:m="http://schemas.openxmlformats.org/officeDocument/2006/math">
                    <m:r>
                      <a:rPr lang="en-US" b="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𝐱</m:t>
                    </m:r>
                    <m:r>
                      <a:rPr lang="en-US" b="1">
                        <a:latin typeface="Cambria Math" panose="02040503050406030204" pitchFamily="18" charset="0"/>
                      </a:rPr>
                      <m:t>+</m:t>
                    </m:r>
                    <m:r>
                      <a:rPr lang="en-US" b="1" i="1">
                        <a:latin typeface="Cambria Math" panose="02040503050406030204" pitchFamily="18" charset="0"/>
                      </a:rPr>
                      <m:t>𝟕</m:t>
                    </m:r>
                    <m:r>
                      <a:rPr lang="en-US" b="1">
                        <a:latin typeface="Cambria Math" panose="02040503050406030204" pitchFamily="18" charset="0"/>
                      </a:rPr>
                      <m:t>)(</m:t>
                    </m:r>
                    <m:r>
                      <a:rPr lang="en-US" b="1" i="1">
                        <a:latin typeface="Cambria Math" panose="02040503050406030204" pitchFamily="18" charset="0"/>
                      </a:rPr>
                      <m:t>𝐱</m:t>
                    </m:r>
                    <m:r>
                      <a:rPr lang="en-US" b="1">
                        <a:latin typeface="Cambria Math" panose="02040503050406030204" pitchFamily="18" charset="0"/>
                      </a:rPr>
                      <m:t>+</m:t>
                    </m:r>
                    <m:r>
                      <a:rPr lang="en-US" b="1" i="1">
                        <a:latin typeface="Cambria Math" panose="02040503050406030204" pitchFamily="18" charset="0"/>
                      </a:rPr>
                      <m:t>𝟒</m:t>
                    </m:r>
                    <m:r>
                      <a:rPr lang="en-US" b="1">
                        <a:latin typeface="Cambria Math" panose="02040503050406030204" pitchFamily="18" charset="0"/>
                      </a:rPr>
                      <m:t>)</m:t>
                    </m:r>
                  </m:oMath>
                </a14:m>
                <a:endParaRPr lang="en-US" b="1" dirty="0"/>
              </a:p>
            </p:txBody>
          </p:sp>
        </mc:Choice>
        <mc:Fallback>
          <p:sp>
            <p:nvSpPr>
              <p:cNvPr id="4" name="Content Placeholder 3">
                <a:extLst>
                  <a:ext uri="{FF2B5EF4-FFF2-40B4-BE49-F238E27FC236}">
                    <a16:creationId xmlns:a16="http://schemas.microsoft.com/office/drawing/2014/main" id="{6D4D5CAB-78D5-E84B-B1A7-8930F4F70A00}"/>
                  </a:ext>
                </a:extLst>
              </p:cNvPr>
              <p:cNvSpPr>
                <a:spLocks noGrp="1" noRot="1" noChangeAspect="1" noMove="1" noResize="1" noEditPoints="1" noAdjustHandles="1" noChangeArrowheads="1" noChangeShapeType="1" noTextEdit="1"/>
              </p:cNvSpPr>
              <p:nvPr>
                <p:ph idx="1"/>
              </p:nvPr>
            </p:nvSpPr>
            <p:spPr>
              <a:xfrm>
                <a:off x="838199" y="1825625"/>
                <a:ext cx="10999125" cy="4351338"/>
              </a:xfrm>
              <a:blipFill>
                <a:blip r:embed="rId4"/>
                <a:stretch>
                  <a:fillRect l="-1038" t="-2632" r="-231" b="-292"/>
                </a:stretch>
              </a:blipFill>
            </p:spPr>
            <p:txBody>
              <a:bodyPr/>
              <a:lstStyle/>
              <a:p>
                <a:r>
                  <a:rPr lang="en-US">
                    <a:noFill/>
                  </a:rPr>
                  <a:t> </a:t>
                </a:r>
              </a:p>
            </p:txBody>
          </p:sp>
        </mc:Fallback>
      </mc:AlternateContent>
    </p:spTree>
    <p:extLst>
      <p:ext uri="{BB962C8B-B14F-4D97-AF65-F5344CB8AC3E}">
        <p14:creationId xmlns:p14="http://schemas.microsoft.com/office/powerpoint/2010/main" val="3004167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Factoring Quadratic Trinomials in the Form </a:t>
                </a:r>
                <a14:m>
                  <m:oMath xmlns:m="http://schemas.openxmlformats.org/officeDocument/2006/math">
                    <m:sSup>
                      <m:sSupPr>
                        <m:ctrlPr>
                          <a:rPr lang="en-PH" b="1" i="1">
                            <a:solidFill>
                              <a:schemeClr val="tx1"/>
                            </a:solidFill>
                            <a:latin typeface="Cambria Math" panose="02040503050406030204" pitchFamily="18" charset="0"/>
                          </a:rPr>
                        </m:ctrlPr>
                      </m:sSupPr>
                      <m:e>
                        <m:r>
                          <a:rPr lang="en-US" b="1">
                            <a:solidFill>
                              <a:schemeClr val="tx1"/>
                            </a:solidFill>
                            <a:latin typeface="Cambria Math" panose="02040503050406030204" pitchFamily="18" charset="0"/>
                          </a:rPr>
                          <m:t>𝐚𝐱</m:t>
                        </m:r>
                      </m:e>
                      <m:sup>
                        <m:r>
                          <a:rPr lang="en-US" b="1">
                            <a:solidFill>
                              <a:schemeClr val="tx1"/>
                            </a:solidFill>
                            <a:latin typeface="Cambria Math" panose="02040503050406030204" pitchFamily="18" charset="0"/>
                          </a:rPr>
                          <m:t>𝟐</m:t>
                        </m:r>
                      </m:sup>
                    </m:sSup>
                    <m:r>
                      <a:rPr lang="en-US" b="1">
                        <a:solidFill>
                          <a:schemeClr val="tx1"/>
                        </a:solidFill>
                        <a:latin typeface="Cambria Math" panose="02040503050406030204" pitchFamily="18" charset="0"/>
                      </a:rPr>
                      <m:t>+</m:t>
                    </m:r>
                    <m:r>
                      <a:rPr lang="en-US" b="1">
                        <a:solidFill>
                          <a:schemeClr val="tx1"/>
                        </a:solidFill>
                        <a:latin typeface="Cambria Math" panose="02040503050406030204" pitchFamily="18" charset="0"/>
                      </a:rPr>
                      <m:t>𝐛𝐱</m:t>
                    </m:r>
                    <m:r>
                      <a:rPr lang="en-US" b="1">
                        <a:solidFill>
                          <a:schemeClr val="tx1"/>
                        </a:solidFill>
                        <a:latin typeface="Cambria Math" panose="02040503050406030204" pitchFamily="18" charset="0"/>
                      </a:rPr>
                      <m:t>+</m:t>
                    </m:r>
                    <m:r>
                      <a:rPr lang="en-US" b="1">
                        <a:solidFill>
                          <a:schemeClr val="tx1"/>
                        </a:solidFill>
                        <a:latin typeface="Cambria Math" panose="02040503050406030204" pitchFamily="18" charset="0"/>
                      </a:rPr>
                      <m:t>𝐜</m:t>
                    </m:r>
                  </m:oMath>
                </a14:m>
                <a:r>
                  <a:rPr lang="en-US" b="1" dirty="0">
                    <a:solidFill>
                      <a:schemeClr val="tx1"/>
                    </a:solidFill>
                  </a:rPr>
                  <a:t>,</a:t>
                </a:r>
                <a:r>
                  <a:rPr lang="en-PH" b="1" dirty="0">
                    <a:solidFill>
                      <a:schemeClr val="tx1"/>
                    </a:solidFill>
                  </a:rPr>
                  <a:t> </a:t>
                </a:r>
                <a:r>
                  <a:rPr lang="en-US" b="1" dirty="0">
                    <a:solidFill>
                      <a:schemeClr val="tx1"/>
                    </a:solidFill>
                  </a:rPr>
                  <a:t>where a ≠ 1</a:t>
                </a:r>
                <a:endParaRPr lang="en-PH" b="1" dirty="0">
                  <a:solidFill>
                    <a:schemeClr val="tx1"/>
                  </a:solidFill>
                </a:endParaRPr>
              </a:p>
            </p:txBody>
          </p:sp>
        </mc:Choice>
        <mc:Fallback xmlns="">
          <p:sp>
            <p:nvSpPr>
              <p:cNvPr id="2" name="Title 1">
                <a:extLst>
                  <a:ext uri="{FF2B5EF4-FFF2-40B4-BE49-F238E27FC236}">
                    <a16:creationId xmlns:a16="http://schemas.microsoft.com/office/drawing/2014/main" id="{6C4D4578-C8FE-FE47-B785-17E2FE435239}"/>
                  </a:ext>
                </a:extLst>
              </p:cNvPr>
              <p:cNvSpPr>
                <a:spLocks noGrp="1" noRot="1" noChangeAspect="1" noMove="1" noResize="1" noEditPoints="1" noAdjustHandles="1" noChangeArrowheads="1" noChangeShapeType="1" noTextEdit="1"/>
              </p:cNvSpPr>
              <p:nvPr>
                <p:ph type="title"/>
              </p:nvPr>
            </p:nvSpPr>
            <p:spPr>
              <a:blipFill>
                <a:blip r:embed="rId3"/>
                <a:stretch>
                  <a:fillRect l="-1689" t="-952" b="-857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6D4D5CAB-78D5-E84B-B1A7-8930F4F70A00}"/>
                  </a:ext>
                </a:extLst>
              </p:cNvPr>
              <p:cNvSpPr>
                <a:spLocks noGrp="1"/>
              </p:cNvSpPr>
              <p:nvPr>
                <p:ph idx="1"/>
              </p:nvPr>
            </p:nvSpPr>
            <p:spPr>
              <a:xfrm>
                <a:off x="838199" y="1825625"/>
                <a:ext cx="10999125" cy="4351338"/>
              </a:xfrm>
            </p:spPr>
            <p:txBody>
              <a:bodyPr/>
              <a:lstStyle/>
              <a:p>
                <a:pPr marL="0" indent="0" algn="just">
                  <a:buNone/>
                </a:pPr>
                <a:r>
                  <a:rPr lang="en-US" dirty="0"/>
                  <a:t>Factor each trinomial using ac-product or factoring by grouping method.</a:t>
                </a:r>
              </a:p>
              <a:p>
                <a:pPr marL="0" indent="0" algn="just">
                  <a:buNone/>
                </a:pPr>
                <a:r>
                  <a:rPr lang="en-US" b="1" dirty="0"/>
                  <a:t>Solution:</a:t>
                </a:r>
              </a:p>
              <a:p>
                <a:pPr marL="514350" indent="-514350" algn="just">
                  <a:buFont typeface="+mj-lt"/>
                  <a:buAutoNum type="alphaLcPeriod" startAt="2"/>
                </a:pPr>
                <a14:m>
                  <m:oMath xmlns:m="http://schemas.openxmlformats.org/officeDocument/2006/math">
                    <m:sSup>
                      <m:sSupPr>
                        <m:ctrlPr>
                          <a:rPr lang="en-PH">
                            <a:latin typeface="Cambria Math" panose="02040503050406030204" pitchFamily="18" charset="0"/>
                          </a:rPr>
                        </m:ctrlPr>
                      </m:sSupPr>
                      <m:e>
                        <m:r>
                          <a:rPr lang="en-US" i="0">
                            <a:latin typeface="Cambria Math" panose="02040503050406030204" pitchFamily="18" charset="0"/>
                          </a:rPr>
                          <m:t>6</m:t>
                        </m:r>
                        <m:r>
                          <m:rPr>
                            <m:sty m:val="p"/>
                          </m:rPr>
                          <a:rPr lang="en-US" i="0">
                            <a:latin typeface="Cambria Math" panose="02040503050406030204" pitchFamily="18" charset="0"/>
                          </a:rPr>
                          <m:t>x</m:t>
                        </m:r>
                      </m:e>
                      <m:sup>
                        <m:r>
                          <a:rPr lang="en-US" i="0">
                            <a:latin typeface="Cambria Math" panose="02040503050406030204" pitchFamily="18" charset="0"/>
                          </a:rPr>
                          <m:t>2</m:t>
                        </m:r>
                      </m:sup>
                    </m:sSup>
                    <m:r>
                      <a:rPr lang="en-US" b="0" i="0" smtClean="0">
                        <a:latin typeface="Cambria Math" panose="02040503050406030204" pitchFamily="18" charset="0"/>
                      </a:rPr>
                      <m:t>−</m:t>
                    </m:r>
                    <m:r>
                      <a:rPr lang="en-US" i="0">
                        <a:latin typeface="Cambria Math" panose="02040503050406030204" pitchFamily="18" charset="0"/>
                      </a:rPr>
                      <m:t>7</m:t>
                    </m:r>
                    <m:r>
                      <m:rPr>
                        <m:sty m:val="p"/>
                      </m:rPr>
                      <a:rPr lang="en-US" i="0">
                        <a:latin typeface="Cambria Math" panose="02040503050406030204" pitchFamily="18" charset="0"/>
                      </a:rPr>
                      <m:t>x</m:t>
                    </m:r>
                    <m:r>
                      <a:rPr lang="en-US" b="0" i="0" smtClean="0">
                        <a:latin typeface="Cambria Math" panose="02040503050406030204" pitchFamily="18" charset="0"/>
                      </a:rPr>
                      <m:t>−</m:t>
                    </m:r>
                    <m:r>
                      <a:rPr lang="en-US" i="0">
                        <a:latin typeface="Cambria Math" panose="02040503050406030204" pitchFamily="18" charset="0"/>
                      </a:rPr>
                      <m:t>2</m:t>
                    </m:r>
                    <m:r>
                      <a:rPr lang="en-US" i="0">
                        <a:latin typeface="Cambria Math" panose="02040503050406030204" pitchFamily="18" charset="0"/>
                      </a:rPr>
                      <m:t>0</m:t>
                    </m:r>
                  </m:oMath>
                </a14:m>
                <a:endParaRPr lang="en-US" dirty="0"/>
              </a:p>
              <a:p>
                <a:pPr marL="971550" lvl="1" indent="-514350" algn="just">
                  <a:buFont typeface="+mj-lt"/>
                  <a:buAutoNum type="arabicPeriod"/>
                </a:pPr>
                <a:r>
                  <a:rPr lang="en-US" dirty="0"/>
                  <a:t>Finds ac:  ac </a:t>
                </a:r>
                <a14:m>
                  <m:oMath xmlns:m="http://schemas.openxmlformats.org/officeDocument/2006/math">
                    <m:d>
                      <m:dPr>
                        <m:ctrlPr>
                          <a:rPr lang="en-US" b="0" i="0" dirty="0" smtClean="0">
                            <a:latin typeface="Cambria Math" panose="02040503050406030204" pitchFamily="18" charset="0"/>
                          </a:rPr>
                        </m:ctrlPr>
                      </m:dPr>
                      <m:e>
                        <m:r>
                          <a:rPr lang="en-US" dirty="0">
                            <a:latin typeface="Cambria Math" panose="02040503050406030204" pitchFamily="18" charset="0"/>
                          </a:rPr>
                          <m:t>6</m:t>
                        </m:r>
                      </m:e>
                    </m:d>
                    <m:d>
                      <m:dPr>
                        <m:ctrlPr>
                          <a:rPr lang="en-US" b="0" i="0" dirty="0" smtClean="0">
                            <a:latin typeface="Cambria Math" panose="02040503050406030204" pitchFamily="18" charset="0"/>
                          </a:rPr>
                        </m:ctrlPr>
                      </m:dPr>
                      <m:e>
                        <m:r>
                          <a:rPr lang="en-US" b="0" i="0" dirty="0" smtClean="0">
                            <a:latin typeface="Cambria Math" panose="02040503050406030204" pitchFamily="18" charset="0"/>
                          </a:rPr>
                          <m:t>−</m:t>
                        </m:r>
                        <m:r>
                          <a:rPr lang="en-US">
                            <a:latin typeface="Cambria Math" panose="02040503050406030204" pitchFamily="18" charset="0"/>
                          </a:rPr>
                          <m:t>20</m:t>
                        </m:r>
                      </m:e>
                    </m:d>
                    <m:r>
                      <a:rPr lang="en-US" b="0" i="0" smtClean="0">
                        <a:latin typeface="Cambria Math" panose="02040503050406030204" pitchFamily="18" charset="0"/>
                      </a:rPr>
                      <m:t>=−120</m:t>
                    </m:r>
                  </m:oMath>
                </a14:m>
                <a:endParaRPr lang="en-US" dirty="0"/>
              </a:p>
              <a:p>
                <a:pPr marL="971550" lvl="1" indent="-514350" algn="just">
                  <a:buFont typeface="+mj-lt"/>
                  <a:buAutoNum type="arabicPeriod"/>
                </a:pPr>
                <a:r>
                  <a:rPr lang="en-US" dirty="0"/>
                  <a:t>Find the factors of </a:t>
                </a:r>
                <a14:m>
                  <m:oMath xmlns:m="http://schemas.openxmlformats.org/officeDocument/2006/math">
                    <m:r>
                      <a:rPr lang="en-US">
                        <a:latin typeface="Cambria Math" panose="02040503050406030204" pitchFamily="18" charset="0"/>
                      </a:rPr>
                      <m:t>−120</m:t>
                    </m:r>
                  </m:oMath>
                </a14:m>
                <a:r>
                  <a:rPr lang="en-US" dirty="0"/>
                  <a:t> whose</a:t>
                </a:r>
              </a:p>
              <a:p>
                <a:pPr marL="457200" lvl="1" indent="0" algn="just">
                  <a:buNone/>
                </a:pPr>
                <a:r>
                  <a:rPr lang="en-US" dirty="0"/>
                  <a:t>	 sum is the numerical coefficient</a:t>
                </a:r>
              </a:p>
              <a:p>
                <a:pPr marL="457200" lvl="1" indent="0" algn="just">
                  <a:buNone/>
                </a:pPr>
                <a:r>
                  <a:rPr lang="en-US" dirty="0"/>
                  <a:t>	 of the middle term, </a:t>
                </a:r>
                <a14:m>
                  <m:oMath xmlns:m="http://schemas.openxmlformats.org/officeDocument/2006/math">
                    <m:r>
                      <a:rPr lang="en-US">
                        <a:latin typeface="Cambria Math" panose="02040503050406030204" pitchFamily="18" charset="0"/>
                      </a:rPr>
                      <m:t>−</m:t>
                    </m:r>
                    <m:r>
                      <a:rPr lang="en-US" b="0" i="0" smtClean="0">
                        <a:latin typeface="Cambria Math" panose="02040503050406030204" pitchFamily="18" charset="0"/>
                      </a:rPr>
                      <m:t>7.</m:t>
                    </m:r>
                  </m:oMath>
                </a14:m>
                <a:endParaRPr lang="en-US" dirty="0"/>
              </a:p>
            </p:txBody>
          </p:sp>
        </mc:Choice>
        <mc:Fallback>
          <p:sp>
            <p:nvSpPr>
              <p:cNvPr id="4" name="Content Placeholder 3">
                <a:extLst>
                  <a:ext uri="{FF2B5EF4-FFF2-40B4-BE49-F238E27FC236}">
                    <a16:creationId xmlns:a16="http://schemas.microsoft.com/office/drawing/2014/main" id="{6D4D5CAB-78D5-E84B-B1A7-8930F4F70A00}"/>
                  </a:ext>
                </a:extLst>
              </p:cNvPr>
              <p:cNvSpPr>
                <a:spLocks noGrp="1" noRot="1" noChangeAspect="1" noMove="1" noResize="1" noEditPoints="1" noAdjustHandles="1" noChangeArrowheads="1" noChangeShapeType="1" noTextEdit="1"/>
              </p:cNvSpPr>
              <p:nvPr>
                <p:ph idx="1"/>
              </p:nvPr>
            </p:nvSpPr>
            <p:spPr>
              <a:xfrm>
                <a:off x="838199" y="1825625"/>
                <a:ext cx="10999125" cy="4351338"/>
              </a:xfrm>
              <a:blipFill>
                <a:blip r:embed="rId4"/>
                <a:stretch>
                  <a:fillRect l="-1038" t="-263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3" name="Table 2">
                <a:extLst>
                  <a:ext uri="{FF2B5EF4-FFF2-40B4-BE49-F238E27FC236}">
                    <a16:creationId xmlns:a16="http://schemas.microsoft.com/office/drawing/2014/main" id="{A97493C9-4722-7F4F-94A7-4A62A7C7C172}"/>
                  </a:ext>
                </a:extLst>
              </p:cNvPr>
              <p:cNvGraphicFramePr>
                <a:graphicFrameLocks noGrp="1"/>
              </p:cNvGraphicFramePr>
              <p:nvPr>
                <p:extLst>
                  <p:ext uri="{D42A27DB-BD31-4B8C-83A1-F6EECF244321}">
                    <p14:modId xmlns:p14="http://schemas.microsoft.com/office/powerpoint/2010/main" val="3671138109"/>
                  </p:ext>
                </p:extLst>
              </p:nvPr>
            </p:nvGraphicFramePr>
            <p:xfrm>
              <a:off x="6748088" y="2850342"/>
              <a:ext cx="5089236" cy="2651760"/>
            </p:xfrm>
            <a:graphic>
              <a:graphicData uri="http://schemas.openxmlformats.org/drawingml/2006/table">
                <a:tbl>
                  <a:tblPr firstRow="1" bandRow="1">
                    <a:tableStyleId>{5C22544A-7EE6-4342-B048-85BDC9FD1C3A}</a:tableStyleId>
                  </a:tblPr>
                  <a:tblGrid>
                    <a:gridCol w="1272309">
                      <a:extLst>
                        <a:ext uri="{9D8B030D-6E8A-4147-A177-3AD203B41FA5}">
                          <a16:colId xmlns:a16="http://schemas.microsoft.com/office/drawing/2014/main" val="2673460209"/>
                        </a:ext>
                      </a:extLst>
                    </a:gridCol>
                    <a:gridCol w="1272309">
                      <a:extLst>
                        <a:ext uri="{9D8B030D-6E8A-4147-A177-3AD203B41FA5}">
                          <a16:colId xmlns:a16="http://schemas.microsoft.com/office/drawing/2014/main" val="1438466966"/>
                        </a:ext>
                      </a:extLst>
                    </a:gridCol>
                    <a:gridCol w="1272309">
                      <a:extLst>
                        <a:ext uri="{9D8B030D-6E8A-4147-A177-3AD203B41FA5}">
                          <a16:colId xmlns:a16="http://schemas.microsoft.com/office/drawing/2014/main" val="21785981"/>
                        </a:ext>
                      </a:extLst>
                    </a:gridCol>
                    <a:gridCol w="1272309">
                      <a:extLst>
                        <a:ext uri="{9D8B030D-6E8A-4147-A177-3AD203B41FA5}">
                          <a16:colId xmlns:a16="http://schemas.microsoft.com/office/drawing/2014/main" val="517952363"/>
                        </a:ext>
                      </a:extLst>
                    </a:gridCol>
                  </a:tblGrid>
                  <a:tr h="370840">
                    <a:tc>
                      <a:txBody>
                        <a:bodyPr/>
                        <a:lstStyle/>
                        <a:p>
                          <a:pPr algn="ctr"/>
                          <a:r>
                            <a:rPr lang="en-US" dirty="0">
                              <a:solidFill>
                                <a:schemeClr val="tx1"/>
                              </a:solidFill>
                            </a:rPr>
                            <a:t>Factors of </a:t>
                          </a:r>
                          <a14:m>
                            <m:oMath xmlns:m="http://schemas.openxmlformats.org/officeDocument/2006/math">
                              <m:r>
                                <a:rPr lang="en-US" b="1" i="0" smtClean="0">
                                  <a:solidFill>
                                    <a:schemeClr val="tx1"/>
                                  </a:solidFill>
                                  <a:latin typeface="Cambria Math" panose="02040503050406030204" pitchFamily="18" charset="0"/>
                                </a:rPr>
                                <m:t>−</m:t>
                              </m:r>
                              <m:r>
                                <a:rPr lang="en-US" b="1" i="0" smtClean="0">
                                  <a:solidFill>
                                    <a:schemeClr val="tx1"/>
                                  </a:solidFill>
                                  <a:latin typeface="Cambria Math" panose="02040503050406030204" pitchFamily="18" charset="0"/>
                                </a:rPr>
                                <m:t>𝟏𝟐𝟎</m:t>
                              </m:r>
                            </m:oMath>
                          </a14:m>
                          <a:r>
                            <a:rPr lang="en-US" b="1"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solidFill>
                                <a:schemeClr val="tx1"/>
                              </a:solidFill>
                            </a:rPr>
                            <a:t>Sum</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Factors of </a:t>
                          </a:r>
                          <a14:m>
                            <m:oMath xmlns:m="http://schemas.openxmlformats.org/officeDocument/2006/math">
                              <m:r>
                                <a:rPr lang="en-US" b="1" i="0" smtClean="0">
                                  <a:solidFill>
                                    <a:schemeClr val="tx1"/>
                                  </a:solidFill>
                                  <a:latin typeface="Cambria Math" panose="02040503050406030204" pitchFamily="18" charset="0"/>
                                </a:rPr>
                                <m:t>−</m:t>
                              </m:r>
                              <m:r>
                                <a:rPr lang="en-US" b="1" i="0" smtClean="0">
                                  <a:solidFill>
                                    <a:schemeClr val="tx1"/>
                                  </a:solidFill>
                                  <a:latin typeface="Cambria Math" panose="02040503050406030204" pitchFamily="18" charset="0"/>
                                </a:rPr>
                                <m:t>𝟏𝟐𝟎</m:t>
                              </m:r>
                            </m:oMath>
                          </a14:m>
                          <a:r>
                            <a:rPr lang="en-US" b="1"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Sum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12200672"/>
                      </a:ext>
                    </a:extLst>
                  </a:tr>
                  <a:tr h="370840">
                    <a:tc>
                      <a:txBody>
                        <a:bodyPr/>
                        <a:lstStyle/>
                        <a:p>
                          <a:pPr algn="ctr"/>
                          <a:r>
                            <a:rPr lang="en-US" sz="1800" dirty="0">
                              <a:solidFill>
                                <a:schemeClr val="tx1"/>
                              </a:solidFill>
                              <a:latin typeface="Cambria Math" panose="02040503050406030204" pitchFamily="18" charset="0"/>
                              <a:ea typeface="Cambria Math" panose="02040503050406030204" pitchFamily="18" charset="0"/>
                            </a:rPr>
                            <a:t>1, –120</a:t>
                          </a:r>
                        </a:p>
                        <a:p>
                          <a:pPr algn="ctr"/>
                          <a:r>
                            <a:rPr lang="en-US" sz="1800" dirty="0">
                              <a:solidFill>
                                <a:schemeClr val="tx1"/>
                              </a:solidFill>
                              <a:latin typeface="Cambria Math" panose="02040503050406030204" pitchFamily="18" charset="0"/>
                              <a:ea typeface="Cambria Math" panose="02040503050406030204" pitchFamily="18" charset="0"/>
                            </a:rPr>
                            <a:t>–1, 120</a:t>
                          </a:r>
                        </a:p>
                        <a:p>
                          <a:pPr algn="ctr"/>
                          <a:r>
                            <a:rPr lang="en-US" sz="1800" dirty="0">
                              <a:solidFill>
                                <a:schemeClr val="tx1"/>
                              </a:solidFill>
                              <a:latin typeface="Cambria Math" panose="02040503050406030204" pitchFamily="18" charset="0"/>
                              <a:ea typeface="Cambria Math" panose="02040503050406030204" pitchFamily="18" charset="0"/>
                            </a:rPr>
                            <a:t>2, –60</a:t>
                          </a:r>
                        </a:p>
                        <a:p>
                          <a:pPr algn="ctr"/>
                          <a:r>
                            <a:rPr lang="en-US" sz="1800" dirty="0">
                              <a:solidFill>
                                <a:schemeClr val="tx1"/>
                              </a:solidFill>
                              <a:latin typeface="Cambria Math" panose="02040503050406030204" pitchFamily="18" charset="0"/>
                              <a:ea typeface="Cambria Math" panose="02040503050406030204" pitchFamily="18" charset="0"/>
                            </a:rPr>
                            <a:t>–2, 60</a:t>
                          </a:r>
                        </a:p>
                        <a:p>
                          <a:pPr algn="ctr"/>
                          <a:r>
                            <a:rPr lang="en-US" sz="1800" dirty="0">
                              <a:solidFill>
                                <a:schemeClr val="tx1"/>
                              </a:solidFill>
                              <a:latin typeface="Cambria Math" panose="02040503050406030204" pitchFamily="18" charset="0"/>
                              <a:ea typeface="Cambria Math" panose="02040503050406030204" pitchFamily="18" charset="0"/>
                            </a:rPr>
                            <a:t>3, –40</a:t>
                          </a:r>
                        </a:p>
                        <a:p>
                          <a:pPr algn="ctr"/>
                          <a:r>
                            <a:rPr lang="en-US" sz="1800" dirty="0">
                              <a:solidFill>
                                <a:schemeClr val="tx1"/>
                              </a:solidFill>
                              <a:latin typeface="Cambria Math" panose="02040503050406030204" pitchFamily="18" charset="0"/>
                              <a:ea typeface="Cambria Math" panose="02040503050406030204" pitchFamily="18" charset="0"/>
                            </a:rPr>
                            <a:t>–3, 40</a:t>
                          </a:r>
                        </a:p>
                        <a:p>
                          <a:pPr algn="ctr"/>
                          <a:r>
                            <a:rPr lang="en-US" sz="1800" dirty="0">
                              <a:solidFill>
                                <a:schemeClr val="tx1"/>
                              </a:solidFill>
                              <a:latin typeface="Cambria Math" panose="02040503050406030204" pitchFamily="18" charset="0"/>
                              <a:ea typeface="Cambria Math" panose="02040503050406030204" pitchFamily="18" charset="0"/>
                            </a:rPr>
                            <a:t>4, –30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Cambria Math" panose="02040503050406030204" pitchFamily="18" charset="0"/>
                              <a:ea typeface="Cambria Math" panose="02040503050406030204" pitchFamily="18" charset="0"/>
                            </a:rPr>
                            <a:t>–119</a:t>
                          </a:r>
                        </a:p>
                        <a:p>
                          <a:pPr algn="ctr"/>
                          <a:r>
                            <a:rPr lang="en-US" sz="1800" dirty="0">
                              <a:solidFill>
                                <a:schemeClr val="tx1"/>
                              </a:solidFill>
                              <a:latin typeface="Cambria Math" panose="02040503050406030204" pitchFamily="18" charset="0"/>
                              <a:ea typeface="Cambria Math" panose="02040503050406030204" pitchFamily="18" charset="0"/>
                            </a:rPr>
                            <a:t>119</a:t>
                          </a:r>
                        </a:p>
                        <a:p>
                          <a:pPr algn="ctr"/>
                          <a:r>
                            <a:rPr lang="en-US" sz="1800" dirty="0">
                              <a:solidFill>
                                <a:schemeClr val="tx1"/>
                              </a:solidFill>
                              <a:latin typeface="Cambria Math" panose="02040503050406030204" pitchFamily="18" charset="0"/>
                              <a:ea typeface="Cambria Math" panose="02040503050406030204" pitchFamily="18" charset="0"/>
                            </a:rPr>
                            <a:t>–58</a:t>
                          </a:r>
                        </a:p>
                        <a:p>
                          <a:pPr algn="ctr"/>
                          <a:r>
                            <a:rPr lang="en-US" sz="1800" dirty="0">
                              <a:solidFill>
                                <a:schemeClr val="tx1"/>
                              </a:solidFill>
                              <a:latin typeface="Cambria Math" panose="02040503050406030204" pitchFamily="18" charset="0"/>
                              <a:ea typeface="Cambria Math" panose="02040503050406030204" pitchFamily="18" charset="0"/>
                            </a:rPr>
                            <a:t>58</a:t>
                          </a:r>
                        </a:p>
                        <a:p>
                          <a:pPr algn="ctr"/>
                          <a:r>
                            <a:rPr lang="en-US" sz="1800" dirty="0">
                              <a:solidFill>
                                <a:schemeClr val="tx1"/>
                              </a:solidFill>
                              <a:latin typeface="Cambria Math" panose="02040503050406030204" pitchFamily="18" charset="0"/>
                              <a:ea typeface="Cambria Math" panose="02040503050406030204" pitchFamily="18" charset="0"/>
                            </a:rPr>
                            <a:t>–37</a:t>
                          </a:r>
                        </a:p>
                        <a:p>
                          <a:pPr algn="ctr"/>
                          <a:r>
                            <a:rPr lang="en-US" sz="1800" dirty="0">
                              <a:solidFill>
                                <a:schemeClr val="tx1"/>
                              </a:solidFill>
                              <a:latin typeface="Cambria Math" panose="02040503050406030204" pitchFamily="18" charset="0"/>
                              <a:ea typeface="Cambria Math" panose="02040503050406030204" pitchFamily="18" charset="0"/>
                            </a:rPr>
                            <a:t>37</a:t>
                          </a:r>
                        </a:p>
                        <a:p>
                          <a:pPr algn="ctr"/>
                          <a:r>
                            <a:rPr lang="en-US" sz="1800" dirty="0">
                              <a:solidFill>
                                <a:schemeClr val="tx1"/>
                              </a:solidFill>
                              <a:latin typeface="Cambria Math" panose="02040503050406030204" pitchFamily="18" charset="0"/>
                              <a:ea typeface="Cambria Math" panose="02040503050406030204" pitchFamily="18" charset="0"/>
                            </a:rPr>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Cambria Math" panose="02040503050406030204" pitchFamily="18" charset="0"/>
                              <a:ea typeface="Cambria Math" panose="02040503050406030204" pitchFamily="18" charset="0"/>
                            </a:rPr>
                            <a:t>–4, 30</a:t>
                          </a:r>
                        </a:p>
                        <a:p>
                          <a:pPr algn="ctr"/>
                          <a:r>
                            <a:rPr lang="en-US" sz="1800" dirty="0">
                              <a:solidFill>
                                <a:schemeClr val="tx1"/>
                              </a:solidFill>
                              <a:latin typeface="Cambria Math" panose="02040503050406030204" pitchFamily="18" charset="0"/>
                              <a:ea typeface="Cambria Math" panose="02040503050406030204" pitchFamily="18" charset="0"/>
                            </a:rPr>
                            <a:t>5, –20</a:t>
                          </a:r>
                        </a:p>
                        <a:p>
                          <a:pPr algn="ctr"/>
                          <a:r>
                            <a:rPr lang="en-US" sz="1800" dirty="0">
                              <a:solidFill>
                                <a:schemeClr val="tx1"/>
                              </a:solidFill>
                              <a:latin typeface="Cambria Math" panose="02040503050406030204" pitchFamily="18" charset="0"/>
                              <a:ea typeface="Cambria Math" panose="02040503050406030204" pitchFamily="18" charset="0"/>
                            </a:rPr>
                            <a:t>–5, 20</a:t>
                          </a:r>
                        </a:p>
                        <a:p>
                          <a:pPr algn="ctr"/>
                          <a:r>
                            <a:rPr lang="en-US" sz="1800" dirty="0">
                              <a:solidFill>
                                <a:schemeClr val="tx1"/>
                              </a:solidFill>
                              <a:latin typeface="Cambria Math" panose="02040503050406030204" pitchFamily="18" charset="0"/>
                              <a:ea typeface="Cambria Math" panose="02040503050406030204" pitchFamily="18" charset="0"/>
                            </a:rPr>
                            <a:t>6, –20</a:t>
                          </a:r>
                        </a:p>
                        <a:p>
                          <a:pPr algn="ctr"/>
                          <a:r>
                            <a:rPr lang="en-US" sz="1800" dirty="0">
                              <a:solidFill>
                                <a:schemeClr val="tx1"/>
                              </a:solidFill>
                              <a:latin typeface="Cambria Math" panose="02040503050406030204" pitchFamily="18" charset="0"/>
                              <a:ea typeface="Cambria Math" panose="02040503050406030204" pitchFamily="18" charset="0"/>
                            </a:rPr>
                            <a:t>–6, 20</a:t>
                          </a:r>
                        </a:p>
                        <a:p>
                          <a:pPr algn="ctr"/>
                          <a:r>
                            <a:rPr lang="en-US" sz="1800" b="1" dirty="0">
                              <a:solidFill>
                                <a:schemeClr val="tx1"/>
                              </a:solidFill>
                              <a:latin typeface="Cambria Math" panose="02040503050406030204" pitchFamily="18" charset="0"/>
                              <a:ea typeface="Cambria Math" panose="02040503050406030204" pitchFamily="18" charset="0"/>
                            </a:rPr>
                            <a:t>8, –15</a:t>
                          </a:r>
                        </a:p>
                        <a:p>
                          <a:pPr algn="ctr"/>
                          <a:r>
                            <a:rPr lang="en-US" sz="1800" dirty="0">
                              <a:solidFill>
                                <a:schemeClr val="tx1"/>
                              </a:solidFill>
                              <a:latin typeface="Cambria Math" panose="02040503050406030204" pitchFamily="18" charset="0"/>
                              <a:ea typeface="Cambria Math" panose="02040503050406030204" pitchFamily="18" charset="0"/>
                            </a:rPr>
                            <a:t>–8, 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Cambria Math" panose="02040503050406030204" pitchFamily="18" charset="0"/>
                              <a:ea typeface="Cambria Math" panose="02040503050406030204" pitchFamily="18" charset="0"/>
                            </a:rPr>
                            <a:t>26</a:t>
                          </a:r>
                        </a:p>
                        <a:p>
                          <a:pPr algn="ctr"/>
                          <a:r>
                            <a:rPr lang="en-US" sz="1800" dirty="0">
                              <a:solidFill>
                                <a:schemeClr val="tx1"/>
                              </a:solidFill>
                              <a:latin typeface="Cambria Math" panose="02040503050406030204" pitchFamily="18" charset="0"/>
                              <a:ea typeface="Cambria Math" panose="02040503050406030204" pitchFamily="18" charset="0"/>
                            </a:rPr>
                            <a:t>–19</a:t>
                          </a:r>
                        </a:p>
                        <a:p>
                          <a:pPr algn="ctr"/>
                          <a:r>
                            <a:rPr lang="en-US" sz="1800" dirty="0">
                              <a:solidFill>
                                <a:schemeClr val="tx1"/>
                              </a:solidFill>
                              <a:latin typeface="Cambria Math" panose="02040503050406030204" pitchFamily="18" charset="0"/>
                              <a:ea typeface="Cambria Math" panose="02040503050406030204" pitchFamily="18" charset="0"/>
                            </a:rPr>
                            <a:t>19</a:t>
                          </a:r>
                        </a:p>
                        <a:p>
                          <a:pPr algn="ctr"/>
                          <a:r>
                            <a:rPr lang="en-US" sz="1800" dirty="0">
                              <a:solidFill>
                                <a:schemeClr val="tx1"/>
                              </a:solidFill>
                              <a:latin typeface="Cambria Math" panose="02040503050406030204" pitchFamily="18" charset="0"/>
                              <a:ea typeface="Cambria Math" panose="02040503050406030204" pitchFamily="18" charset="0"/>
                            </a:rPr>
                            <a:t>–14</a:t>
                          </a:r>
                        </a:p>
                        <a:p>
                          <a:pPr algn="ctr"/>
                          <a:r>
                            <a:rPr lang="en-US" sz="1800" dirty="0">
                              <a:solidFill>
                                <a:schemeClr val="tx1"/>
                              </a:solidFill>
                              <a:latin typeface="Cambria Math" panose="02040503050406030204" pitchFamily="18" charset="0"/>
                              <a:ea typeface="Cambria Math" panose="02040503050406030204" pitchFamily="18" charset="0"/>
                            </a:rPr>
                            <a:t>14</a:t>
                          </a:r>
                        </a:p>
                        <a:p>
                          <a:pPr algn="ctr"/>
                          <a:r>
                            <a:rPr lang="en-US" sz="1800" b="1" dirty="0">
                              <a:solidFill>
                                <a:schemeClr val="tx1"/>
                              </a:solidFill>
                              <a:latin typeface="Cambria Math" panose="02040503050406030204" pitchFamily="18" charset="0"/>
                              <a:ea typeface="Cambria Math" panose="02040503050406030204" pitchFamily="18" charset="0"/>
                            </a:rPr>
                            <a:t>–7</a:t>
                          </a:r>
                        </a:p>
                        <a:p>
                          <a:pPr algn="ctr"/>
                          <a:r>
                            <a:rPr lang="en-US" sz="1800" dirty="0">
                              <a:solidFill>
                                <a:schemeClr val="tx1"/>
                              </a:solidFill>
                              <a:latin typeface="Cambria Math" panose="02040503050406030204" pitchFamily="18" charset="0"/>
                              <a:ea typeface="Cambria Math" panose="020405030504060302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1753507"/>
                      </a:ext>
                    </a:extLst>
                  </a:tr>
                </a:tbl>
              </a:graphicData>
            </a:graphic>
          </p:graphicFrame>
        </mc:Choice>
        <mc:Fallback>
          <p:graphicFrame>
            <p:nvGraphicFramePr>
              <p:cNvPr id="3" name="Table 2">
                <a:extLst>
                  <a:ext uri="{FF2B5EF4-FFF2-40B4-BE49-F238E27FC236}">
                    <a16:creationId xmlns:a16="http://schemas.microsoft.com/office/drawing/2014/main" id="{A97493C9-4722-7F4F-94A7-4A62A7C7C172}"/>
                  </a:ext>
                </a:extLst>
              </p:cNvPr>
              <p:cNvGraphicFramePr>
                <a:graphicFrameLocks noGrp="1"/>
              </p:cNvGraphicFramePr>
              <p:nvPr>
                <p:extLst>
                  <p:ext uri="{D42A27DB-BD31-4B8C-83A1-F6EECF244321}">
                    <p14:modId xmlns:p14="http://schemas.microsoft.com/office/powerpoint/2010/main" val="3671138109"/>
                  </p:ext>
                </p:extLst>
              </p:nvPr>
            </p:nvGraphicFramePr>
            <p:xfrm>
              <a:off x="6748088" y="2850342"/>
              <a:ext cx="5089236" cy="2651760"/>
            </p:xfrm>
            <a:graphic>
              <a:graphicData uri="http://schemas.openxmlformats.org/drawingml/2006/table">
                <a:tbl>
                  <a:tblPr firstRow="1" bandRow="1">
                    <a:tableStyleId>{5C22544A-7EE6-4342-B048-85BDC9FD1C3A}</a:tableStyleId>
                  </a:tblPr>
                  <a:tblGrid>
                    <a:gridCol w="1272309">
                      <a:extLst>
                        <a:ext uri="{9D8B030D-6E8A-4147-A177-3AD203B41FA5}">
                          <a16:colId xmlns:a16="http://schemas.microsoft.com/office/drawing/2014/main" val="2673460209"/>
                        </a:ext>
                      </a:extLst>
                    </a:gridCol>
                    <a:gridCol w="1272309">
                      <a:extLst>
                        <a:ext uri="{9D8B030D-6E8A-4147-A177-3AD203B41FA5}">
                          <a16:colId xmlns:a16="http://schemas.microsoft.com/office/drawing/2014/main" val="1438466966"/>
                        </a:ext>
                      </a:extLst>
                    </a:gridCol>
                    <a:gridCol w="1272309">
                      <a:extLst>
                        <a:ext uri="{9D8B030D-6E8A-4147-A177-3AD203B41FA5}">
                          <a16:colId xmlns:a16="http://schemas.microsoft.com/office/drawing/2014/main" val="21785981"/>
                        </a:ext>
                      </a:extLst>
                    </a:gridCol>
                    <a:gridCol w="1272309">
                      <a:extLst>
                        <a:ext uri="{9D8B030D-6E8A-4147-A177-3AD203B41FA5}">
                          <a16:colId xmlns:a16="http://schemas.microsoft.com/office/drawing/2014/main" val="517952363"/>
                        </a:ext>
                      </a:extLst>
                    </a:gridCol>
                  </a:tblGrid>
                  <a:tr h="6400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990" t="-3922" r="-298020" b="-323529"/>
                          </a:stretch>
                        </a:blipFill>
                      </a:tcPr>
                    </a:tc>
                    <a:tc>
                      <a:txBody>
                        <a:bodyPr/>
                        <a:lstStyle/>
                        <a:p>
                          <a:pPr algn="ctr"/>
                          <a:r>
                            <a:rPr lang="en-US">
                              <a:solidFill>
                                <a:schemeClr val="tx1"/>
                              </a:solidFill>
                            </a:rPr>
                            <a:t>Sum</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200000" t="-3922" r="-99010" b="-323529"/>
                          </a:stretch>
                        </a:blipFill>
                      </a:tcPr>
                    </a:tc>
                    <a:tc>
                      <a:txBody>
                        <a:bodyPr/>
                        <a:lstStyle/>
                        <a:p>
                          <a:pPr algn="ctr"/>
                          <a:r>
                            <a:rPr lang="en-US" dirty="0">
                              <a:solidFill>
                                <a:schemeClr val="tx1"/>
                              </a:solidFill>
                            </a:rPr>
                            <a:t>Sum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12200672"/>
                      </a:ext>
                    </a:extLst>
                  </a:tr>
                  <a:tr h="2011680">
                    <a:tc>
                      <a:txBody>
                        <a:bodyPr/>
                        <a:lstStyle/>
                        <a:p>
                          <a:pPr algn="ctr"/>
                          <a:r>
                            <a:rPr lang="en-US" sz="1800" dirty="0">
                              <a:solidFill>
                                <a:schemeClr val="tx1"/>
                              </a:solidFill>
                              <a:latin typeface="Cambria Math" panose="02040503050406030204" pitchFamily="18" charset="0"/>
                              <a:ea typeface="Cambria Math" panose="02040503050406030204" pitchFamily="18" charset="0"/>
                            </a:rPr>
                            <a:t>1, –120</a:t>
                          </a:r>
                        </a:p>
                        <a:p>
                          <a:pPr algn="ctr"/>
                          <a:r>
                            <a:rPr lang="en-US" sz="1800" dirty="0">
                              <a:solidFill>
                                <a:schemeClr val="tx1"/>
                              </a:solidFill>
                              <a:latin typeface="Cambria Math" panose="02040503050406030204" pitchFamily="18" charset="0"/>
                              <a:ea typeface="Cambria Math" panose="02040503050406030204" pitchFamily="18" charset="0"/>
                            </a:rPr>
                            <a:t>–1, 120</a:t>
                          </a:r>
                        </a:p>
                        <a:p>
                          <a:pPr algn="ctr"/>
                          <a:r>
                            <a:rPr lang="en-US" sz="1800" dirty="0">
                              <a:solidFill>
                                <a:schemeClr val="tx1"/>
                              </a:solidFill>
                              <a:latin typeface="Cambria Math" panose="02040503050406030204" pitchFamily="18" charset="0"/>
                              <a:ea typeface="Cambria Math" panose="02040503050406030204" pitchFamily="18" charset="0"/>
                            </a:rPr>
                            <a:t>2, –60</a:t>
                          </a:r>
                        </a:p>
                        <a:p>
                          <a:pPr algn="ctr"/>
                          <a:r>
                            <a:rPr lang="en-US" sz="1800" dirty="0">
                              <a:solidFill>
                                <a:schemeClr val="tx1"/>
                              </a:solidFill>
                              <a:latin typeface="Cambria Math" panose="02040503050406030204" pitchFamily="18" charset="0"/>
                              <a:ea typeface="Cambria Math" panose="02040503050406030204" pitchFamily="18" charset="0"/>
                            </a:rPr>
                            <a:t>–2, 60</a:t>
                          </a:r>
                        </a:p>
                        <a:p>
                          <a:pPr algn="ctr"/>
                          <a:r>
                            <a:rPr lang="en-US" sz="1800" dirty="0">
                              <a:solidFill>
                                <a:schemeClr val="tx1"/>
                              </a:solidFill>
                              <a:latin typeface="Cambria Math" panose="02040503050406030204" pitchFamily="18" charset="0"/>
                              <a:ea typeface="Cambria Math" panose="02040503050406030204" pitchFamily="18" charset="0"/>
                            </a:rPr>
                            <a:t>3, –40</a:t>
                          </a:r>
                        </a:p>
                        <a:p>
                          <a:pPr algn="ctr"/>
                          <a:r>
                            <a:rPr lang="en-US" sz="1800" dirty="0">
                              <a:solidFill>
                                <a:schemeClr val="tx1"/>
                              </a:solidFill>
                              <a:latin typeface="Cambria Math" panose="02040503050406030204" pitchFamily="18" charset="0"/>
                              <a:ea typeface="Cambria Math" panose="02040503050406030204" pitchFamily="18" charset="0"/>
                            </a:rPr>
                            <a:t>–3, 40</a:t>
                          </a:r>
                        </a:p>
                        <a:p>
                          <a:pPr algn="ctr"/>
                          <a:r>
                            <a:rPr lang="en-US" sz="1800" dirty="0">
                              <a:solidFill>
                                <a:schemeClr val="tx1"/>
                              </a:solidFill>
                              <a:latin typeface="Cambria Math" panose="02040503050406030204" pitchFamily="18" charset="0"/>
                              <a:ea typeface="Cambria Math" panose="02040503050406030204" pitchFamily="18" charset="0"/>
                            </a:rPr>
                            <a:t>4, –30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Cambria Math" panose="02040503050406030204" pitchFamily="18" charset="0"/>
                              <a:ea typeface="Cambria Math" panose="02040503050406030204" pitchFamily="18" charset="0"/>
                            </a:rPr>
                            <a:t>–119</a:t>
                          </a:r>
                        </a:p>
                        <a:p>
                          <a:pPr algn="ctr"/>
                          <a:r>
                            <a:rPr lang="en-US" sz="1800" dirty="0">
                              <a:solidFill>
                                <a:schemeClr val="tx1"/>
                              </a:solidFill>
                              <a:latin typeface="Cambria Math" panose="02040503050406030204" pitchFamily="18" charset="0"/>
                              <a:ea typeface="Cambria Math" panose="02040503050406030204" pitchFamily="18" charset="0"/>
                            </a:rPr>
                            <a:t>119</a:t>
                          </a:r>
                        </a:p>
                        <a:p>
                          <a:pPr algn="ctr"/>
                          <a:r>
                            <a:rPr lang="en-US" sz="1800" dirty="0">
                              <a:solidFill>
                                <a:schemeClr val="tx1"/>
                              </a:solidFill>
                              <a:latin typeface="Cambria Math" panose="02040503050406030204" pitchFamily="18" charset="0"/>
                              <a:ea typeface="Cambria Math" panose="02040503050406030204" pitchFamily="18" charset="0"/>
                            </a:rPr>
                            <a:t>–58</a:t>
                          </a:r>
                        </a:p>
                        <a:p>
                          <a:pPr algn="ctr"/>
                          <a:r>
                            <a:rPr lang="en-US" sz="1800" dirty="0">
                              <a:solidFill>
                                <a:schemeClr val="tx1"/>
                              </a:solidFill>
                              <a:latin typeface="Cambria Math" panose="02040503050406030204" pitchFamily="18" charset="0"/>
                              <a:ea typeface="Cambria Math" panose="02040503050406030204" pitchFamily="18" charset="0"/>
                            </a:rPr>
                            <a:t>58</a:t>
                          </a:r>
                        </a:p>
                        <a:p>
                          <a:pPr algn="ctr"/>
                          <a:r>
                            <a:rPr lang="en-US" sz="1800" dirty="0">
                              <a:solidFill>
                                <a:schemeClr val="tx1"/>
                              </a:solidFill>
                              <a:latin typeface="Cambria Math" panose="02040503050406030204" pitchFamily="18" charset="0"/>
                              <a:ea typeface="Cambria Math" panose="02040503050406030204" pitchFamily="18" charset="0"/>
                            </a:rPr>
                            <a:t>–37</a:t>
                          </a:r>
                        </a:p>
                        <a:p>
                          <a:pPr algn="ctr"/>
                          <a:r>
                            <a:rPr lang="en-US" sz="1800" dirty="0">
                              <a:solidFill>
                                <a:schemeClr val="tx1"/>
                              </a:solidFill>
                              <a:latin typeface="Cambria Math" panose="02040503050406030204" pitchFamily="18" charset="0"/>
                              <a:ea typeface="Cambria Math" panose="02040503050406030204" pitchFamily="18" charset="0"/>
                            </a:rPr>
                            <a:t>37</a:t>
                          </a:r>
                        </a:p>
                        <a:p>
                          <a:pPr algn="ctr"/>
                          <a:r>
                            <a:rPr lang="en-US" sz="1800" dirty="0">
                              <a:solidFill>
                                <a:schemeClr val="tx1"/>
                              </a:solidFill>
                              <a:latin typeface="Cambria Math" panose="02040503050406030204" pitchFamily="18" charset="0"/>
                              <a:ea typeface="Cambria Math" panose="02040503050406030204" pitchFamily="18" charset="0"/>
                            </a:rPr>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Cambria Math" panose="02040503050406030204" pitchFamily="18" charset="0"/>
                              <a:ea typeface="Cambria Math" panose="02040503050406030204" pitchFamily="18" charset="0"/>
                            </a:rPr>
                            <a:t>–4, 30</a:t>
                          </a:r>
                        </a:p>
                        <a:p>
                          <a:pPr algn="ctr"/>
                          <a:r>
                            <a:rPr lang="en-US" sz="1800" dirty="0">
                              <a:solidFill>
                                <a:schemeClr val="tx1"/>
                              </a:solidFill>
                              <a:latin typeface="Cambria Math" panose="02040503050406030204" pitchFamily="18" charset="0"/>
                              <a:ea typeface="Cambria Math" panose="02040503050406030204" pitchFamily="18" charset="0"/>
                            </a:rPr>
                            <a:t>5, –20</a:t>
                          </a:r>
                        </a:p>
                        <a:p>
                          <a:pPr algn="ctr"/>
                          <a:r>
                            <a:rPr lang="en-US" sz="1800" dirty="0">
                              <a:solidFill>
                                <a:schemeClr val="tx1"/>
                              </a:solidFill>
                              <a:latin typeface="Cambria Math" panose="02040503050406030204" pitchFamily="18" charset="0"/>
                              <a:ea typeface="Cambria Math" panose="02040503050406030204" pitchFamily="18" charset="0"/>
                            </a:rPr>
                            <a:t>–5, 20</a:t>
                          </a:r>
                        </a:p>
                        <a:p>
                          <a:pPr algn="ctr"/>
                          <a:r>
                            <a:rPr lang="en-US" sz="1800" dirty="0">
                              <a:solidFill>
                                <a:schemeClr val="tx1"/>
                              </a:solidFill>
                              <a:latin typeface="Cambria Math" panose="02040503050406030204" pitchFamily="18" charset="0"/>
                              <a:ea typeface="Cambria Math" panose="02040503050406030204" pitchFamily="18" charset="0"/>
                            </a:rPr>
                            <a:t>6, –20</a:t>
                          </a:r>
                        </a:p>
                        <a:p>
                          <a:pPr algn="ctr"/>
                          <a:r>
                            <a:rPr lang="en-US" sz="1800" dirty="0">
                              <a:solidFill>
                                <a:schemeClr val="tx1"/>
                              </a:solidFill>
                              <a:latin typeface="Cambria Math" panose="02040503050406030204" pitchFamily="18" charset="0"/>
                              <a:ea typeface="Cambria Math" panose="02040503050406030204" pitchFamily="18" charset="0"/>
                            </a:rPr>
                            <a:t>–6, 20</a:t>
                          </a:r>
                        </a:p>
                        <a:p>
                          <a:pPr algn="ctr"/>
                          <a:r>
                            <a:rPr lang="en-US" sz="1800" b="1" dirty="0">
                              <a:solidFill>
                                <a:schemeClr val="tx1"/>
                              </a:solidFill>
                              <a:latin typeface="Cambria Math" panose="02040503050406030204" pitchFamily="18" charset="0"/>
                              <a:ea typeface="Cambria Math" panose="02040503050406030204" pitchFamily="18" charset="0"/>
                            </a:rPr>
                            <a:t>8, –15</a:t>
                          </a:r>
                        </a:p>
                        <a:p>
                          <a:pPr algn="ctr"/>
                          <a:r>
                            <a:rPr lang="en-US" sz="1800" dirty="0">
                              <a:solidFill>
                                <a:schemeClr val="tx1"/>
                              </a:solidFill>
                              <a:latin typeface="Cambria Math" panose="02040503050406030204" pitchFamily="18" charset="0"/>
                              <a:ea typeface="Cambria Math" panose="02040503050406030204" pitchFamily="18" charset="0"/>
                            </a:rPr>
                            <a:t>–8, 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Cambria Math" panose="02040503050406030204" pitchFamily="18" charset="0"/>
                              <a:ea typeface="Cambria Math" panose="02040503050406030204" pitchFamily="18" charset="0"/>
                            </a:rPr>
                            <a:t>26</a:t>
                          </a:r>
                        </a:p>
                        <a:p>
                          <a:pPr algn="ctr"/>
                          <a:r>
                            <a:rPr lang="en-US" sz="1800" dirty="0">
                              <a:solidFill>
                                <a:schemeClr val="tx1"/>
                              </a:solidFill>
                              <a:latin typeface="Cambria Math" panose="02040503050406030204" pitchFamily="18" charset="0"/>
                              <a:ea typeface="Cambria Math" panose="02040503050406030204" pitchFamily="18" charset="0"/>
                            </a:rPr>
                            <a:t>–19</a:t>
                          </a:r>
                        </a:p>
                        <a:p>
                          <a:pPr algn="ctr"/>
                          <a:r>
                            <a:rPr lang="en-US" sz="1800" dirty="0">
                              <a:solidFill>
                                <a:schemeClr val="tx1"/>
                              </a:solidFill>
                              <a:latin typeface="Cambria Math" panose="02040503050406030204" pitchFamily="18" charset="0"/>
                              <a:ea typeface="Cambria Math" panose="02040503050406030204" pitchFamily="18" charset="0"/>
                            </a:rPr>
                            <a:t>19</a:t>
                          </a:r>
                        </a:p>
                        <a:p>
                          <a:pPr algn="ctr"/>
                          <a:r>
                            <a:rPr lang="en-US" sz="1800" dirty="0">
                              <a:solidFill>
                                <a:schemeClr val="tx1"/>
                              </a:solidFill>
                              <a:latin typeface="Cambria Math" panose="02040503050406030204" pitchFamily="18" charset="0"/>
                              <a:ea typeface="Cambria Math" panose="02040503050406030204" pitchFamily="18" charset="0"/>
                            </a:rPr>
                            <a:t>–14</a:t>
                          </a:r>
                        </a:p>
                        <a:p>
                          <a:pPr algn="ctr"/>
                          <a:r>
                            <a:rPr lang="en-US" sz="1800" dirty="0">
                              <a:solidFill>
                                <a:schemeClr val="tx1"/>
                              </a:solidFill>
                              <a:latin typeface="Cambria Math" panose="02040503050406030204" pitchFamily="18" charset="0"/>
                              <a:ea typeface="Cambria Math" panose="02040503050406030204" pitchFamily="18" charset="0"/>
                            </a:rPr>
                            <a:t>14</a:t>
                          </a:r>
                        </a:p>
                        <a:p>
                          <a:pPr algn="ctr"/>
                          <a:r>
                            <a:rPr lang="en-US" sz="1800" b="1" dirty="0">
                              <a:solidFill>
                                <a:schemeClr val="tx1"/>
                              </a:solidFill>
                              <a:latin typeface="Cambria Math" panose="02040503050406030204" pitchFamily="18" charset="0"/>
                              <a:ea typeface="Cambria Math" panose="02040503050406030204" pitchFamily="18" charset="0"/>
                            </a:rPr>
                            <a:t>–7</a:t>
                          </a:r>
                        </a:p>
                        <a:p>
                          <a:pPr algn="ctr"/>
                          <a:r>
                            <a:rPr lang="en-US" sz="1800" dirty="0">
                              <a:solidFill>
                                <a:schemeClr val="tx1"/>
                              </a:solidFill>
                              <a:latin typeface="Cambria Math" panose="02040503050406030204" pitchFamily="18" charset="0"/>
                              <a:ea typeface="Cambria Math" panose="020405030504060302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1753507"/>
                      </a:ext>
                    </a:extLst>
                  </a:tr>
                </a:tbl>
              </a:graphicData>
            </a:graphic>
          </p:graphicFrame>
        </mc:Fallback>
      </mc:AlternateContent>
    </p:spTree>
    <p:extLst>
      <p:ext uri="{BB962C8B-B14F-4D97-AF65-F5344CB8AC3E}">
        <p14:creationId xmlns:p14="http://schemas.microsoft.com/office/powerpoint/2010/main" val="1607706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Factoring Quadratic Trinomials in the Form </a:t>
                </a:r>
                <a14:m>
                  <m:oMath xmlns:m="http://schemas.openxmlformats.org/officeDocument/2006/math">
                    <m:sSup>
                      <m:sSupPr>
                        <m:ctrlPr>
                          <a:rPr lang="en-PH" b="1" i="1">
                            <a:solidFill>
                              <a:schemeClr val="tx1"/>
                            </a:solidFill>
                            <a:latin typeface="Cambria Math" panose="02040503050406030204" pitchFamily="18" charset="0"/>
                          </a:rPr>
                        </m:ctrlPr>
                      </m:sSupPr>
                      <m:e>
                        <m:r>
                          <a:rPr lang="en-US" b="1">
                            <a:solidFill>
                              <a:schemeClr val="tx1"/>
                            </a:solidFill>
                            <a:latin typeface="Cambria Math" panose="02040503050406030204" pitchFamily="18" charset="0"/>
                          </a:rPr>
                          <m:t>𝐚𝐱</m:t>
                        </m:r>
                      </m:e>
                      <m:sup>
                        <m:r>
                          <a:rPr lang="en-US" b="1">
                            <a:solidFill>
                              <a:schemeClr val="tx1"/>
                            </a:solidFill>
                            <a:latin typeface="Cambria Math" panose="02040503050406030204" pitchFamily="18" charset="0"/>
                          </a:rPr>
                          <m:t>𝟐</m:t>
                        </m:r>
                      </m:sup>
                    </m:sSup>
                    <m:r>
                      <a:rPr lang="en-US" b="1">
                        <a:solidFill>
                          <a:schemeClr val="tx1"/>
                        </a:solidFill>
                        <a:latin typeface="Cambria Math" panose="02040503050406030204" pitchFamily="18" charset="0"/>
                      </a:rPr>
                      <m:t>+</m:t>
                    </m:r>
                    <m:r>
                      <a:rPr lang="en-US" b="1">
                        <a:solidFill>
                          <a:schemeClr val="tx1"/>
                        </a:solidFill>
                        <a:latin typeface="Cambria Math" panose="02040503050406030204" pitchFamily="18" charset="0"/>
                      </a:rPr>
                      <m:t>𝐛𝐱</m:t>
                    </m:r>
                    <m:r>
                      <a:rPr lang="en-US" b="1">
                        <a:solidFill>
                          <a:schemeClr val="tx1"/>
                        </a:solidFill>
                        <a:latin typeface="Cambria Math" panose="02040503050406030204" pitchFamily="18" charset="0"/>
                      </a:rPr>
                      <m:t>+</m:t>
                    </m:r>
                    <m:r>
                      <a:rPr lang="en-US" b="1">
                        <a:solidFill>
                          <a:schemeClr val="tx1"/>
                        </a:solidFill>
                        <a:latin typeface="Cambria Math" panose="02040503050406030204" pitchFamily="18" charset="0"/>
                      </a:rPr>
                      <m:t>𝐜</m:t>
                    </m:r>
                  </m:oMath>
                </a14:m>
                <a:r>
                  <a:rPr lang="en-US" b="1" dirty="0">
                    <a:solidFill>
                      <a:schemeClr val="tx1"/>
                    </a:solidFill>
                  </a:rPr>
                  <a:t>,</a:t>
                </a:r>
                <a:r>
                  <a:rPr lang="en-PH" b="1" dirty="0">
                    <a:solidFill>
                      <a:schemeClr val="tx1"/>
                    </a:solidFill>
                  </a:rPr>
                  <a:t> </a:t>
                </a:r>
                <a:r>
                  <a:rPr lang="en-US" b="1" dirty="0">
                    <a:solidFill>
                      <a:schemeClr val="tx1"/>
                    </a:solidFill>
                  </a:rPr>
                  <a:t>where a ≠ 1</a:t>
                </a:r>
                <a:endParaRPr lang="en-PH" b="1" dirty="0">
                  <a:solidFill>
                    <a:schemeClr val="tx1"/>
                  </a:solidFill>
                </a:endParaRPr>
              </a:p>
            </p:txBody>
          </p:sp>
        </mc:Choice>
        <mc:Fallback xmlns="">
          <p:sp>
            <p:nvSpPr>
              <p:cNvPr id="2" name="Title 1">
                <a:extLst>
                  <a:ext uri="{FF2B5EF4-FFF2-40B4-BE49-F238E27FC236}">
                    <a16:creationId xmlns:a16="http://schemas.microsoft.com/office/drawing/2014/main" id="{6C4D4578-C8FE-FE47-B785-17E2FE435239}"/>
                  </a:ext>
                </a:extLst>
              </p:cNvPr>
              <p:cNvSpPr>
                <a:spLocks noGrp="1" noRot="1" noChangeAspect="1" noMove="1" noResize="1" noEditPoints="1" noAdjustHandles="1" noChangeArrowheads="1" noChangeShapeType="1" noTextEdit="1"/>
              </p:cNvSpPr>
              <p:nvPr>
                <p:ph type="title"/>
              </p:nvPr>
            </p:nvSpPr>
            <p:spPr>
              <a:blipFill>
                <a:blip r:embed="rId3"/>
                <a:stretch>
                  <a:fillRect l="-1689" t="-952" b="-857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6D4D5CAB-78D5-E84B-B1A7-8930F4F70A00}"/>
                  </a:ext>
                </a:extLst>
              </p:cNvPr>
              <p:cNvSpPr>
                <a:spLocks noGrp="1"/>
              </p:cNvSpPr>
              <p:nvPr>
                <p:ph idx="1"/>
              </p:nvPr>
            </p:nvSpPr>
            <p:spPr>
              <a:xfrm>
                <a:off x="838199" y="1825625"/>
                <a:ext cx="10999125" cy="4351338"/>
              </a:xfrm>
            </p:spPr>
            <p:txBody>
              <a:bodyPr/>
              <a:lstStyle/>
              <a:p>
                <a:pPr marL="0" indent="0" algn="just">
                  <a:buNone/>
                </a:pPr>
                <a:r>
                  <a:rPr lang="en-US" dirty="0"/>
                  <a:t>Factor each trinomial using ac-product or factoring by grouping method.</a:t>
                </a:r>
              </a:p>
              <a:p>
                <a:pPr marL="0" indent="0" algn="just">
                  <a:buNone/>
                </a:pPr>
                <a:r>
                  <a:rPr lang="en-US" b="1" dirty="0"/>
                  <a:t>Solution:</a:t>
                </a:r>
              </a:p>
              <a:p>
                <a:pPr marL="514350" indent="-514350" algn="just">
                  <a:buFont typeface="+mj-lt"/>
                  <a:buAutoNum type="alphaLcPeriod" startAt="2"/>
                </a:pPr>
                <a14:m>
                  <m:oMath xmlns:m="http://schemas.openxmlformats.org/officeDocument/2006/math">
                    <m:sSup>
                      <m:sSupPr>
                        <m:ctrlPr>
                          <a:rPr lang="en-PH">
                            <a:latin typeface="Cambria Math" panose="02040503050406030204" pitchFamily="18" charset="0"/>
                          </a:rPr>
                        </m:ctrlPr>
                      </m:sSupPr>
                      <m:e>
                        <m:r>
                          <a:rPr lang="en-US" i="0">
                            <a:latin typeface="Cambria Math" panose="02040503050406030204" pitchFamily="18" charset="0"/>
                          </a:rPr>
                          <m:t>6</m:t>
                        </m:r>
                        <m:r>
                          <m:rPr>
                            <m:sty m:val="p"/>
                          </m:rPr>
                          <a:rPr lang="en-US" i="0">
                            <a:latin typeface="Cambria Math" panose="02040503050406030204" pitchFamily="18" charset="0"/>
                          </a:rPr>
                          <m:t>x</m:t>
                        </m:r>
                      </m:e>
                      <m:sup>
                        <m:r>
                          <a:rPr lang="en-US" i="0">
                            <a:latin typeface="Cambria Math" panose="02040503050406030204" pitchFamily="18" charset="0"/>
                          </a:rPr>
                          <m:t>2</m:t>
                        </m:r>
                      </m:sup>
                    </m:sSup>
                    <m:r>
                      <a:rPr lang="en-US" b="0" i="0" smtClean="0">
                        <a:latin typeface="Cambria Math" panose="02040503050406030204" pitchFamily="18" charset="0"/>
                      </a:rPr>
                      <m:t>−</m:t>
                    </m:r>
                    <m:r>
                      <a:rPr lang="en-US" i="0">
                        <a:latin typeface="Cambria Math" panose="02040503050406030204" pitchFamily="18" charset="0"/>
                      </a:rPr>
                      <m:t>7</m:t>
                    </m:r>
                    <m:r>
                      <m:rPr>
                        <m:sty m:val="p"/>
                      </m:rPr>
                      <a:rPr lang="en-US" i="0">
                        <a:latin typeface="Cambria Math" panose="02040503050406030204" pitchFamily="18" charset="0"/>
                      </a:rPr>
                      <m:t>x</m:t>
                    </m:r>
                    <m:r>
                      <a:rPr lang="en-US" b="0" i="0" smtClean="0">
                        <a:latin typeface="Cambria Math" panose="02040503050406030204" pitchFamily="18" charset="0"/>
                      </a:rPr>
                      <m:t>−</m:t>
                    </m:r>
                    <m:r>
                      <a:rPr lang="en-US" i="0">
                        <a:latin typeface="Cambria Math" panose="02040503050406030204" pitchFamily="18" charset="0"/>
                      </a:rPr>
                      <m:t>2</m:t>
                    </m:r>
                    <m:r>
                      <a:rPr lang="en-US" i="0">
                        <a:latin typeface="Cambria Math" panose="02040503050406030204" pitchFamily="18" charset="0"/>
                      </a:rPr>
                      <m:t>0</m:t>
                    </m:r>
                  </m:oMath>
                </a14:m>
                <a:endParaRPr lang="en-US" dirty="0"/>
              </a:p>
              <a:p>
                <a:pPr marL="971550" lvl="1" indent="-514350" algn="just">
                  <a:buFont typeface="+mj-lt"/>
                  <a:buAutoNum type="arabicPeriod" startAt="3"/>
                </a:pPr>
                <a:r>
                  <a:rPr lang="en-US" dirty="0"/>
                  <a:t>Express the middle term of </a:t>
                </a:r>
                <a14:m>
                  <m:oMath xmlns:m="http://schemas.openxmlformats.org/officeDocument/2006/math">
                    <m:sSup>
                      <m:sSupPr>
                        <m:ctrlPr>
                          <a:rPr lang="en-PH" i="1">
                            <a:latin typeface="Cambria Math" panose="02040503050406030204" pitchFamily="18" charset="0"/>
                          </a:rPr>
                        </m:ctrlPr>
                      </m:sSupPr>
                      <m:e>
                        <m:r>
                          <a:rPr lang="en-US">
                            <a:latin typeface="Cambria Math" panose="02040503050406030204" pitchFamily="18" charset="0"/>
                          </a:rPr>
                          <m:t>6</m:t>
                        </m:r>
                        <m:r>
                          <m:rPr>
                            <m:sty m:val="p"/>
                          </m:rPr>
                          <a:rPr lang="en-US">
                            <a:latin typeface="Cambria Math" panose="02040503050406030204" pitchFamily="18" charset="0"/>
                          </a:rPr>
                          <m:t>x</m:t>
                        </m:r>
                      </m:e>
                      <m:sup>
                        <m:r>
                          <a:rPr lang="en-US">
                            <a:latin typeface="Cambria Math" panose="02040503050406030204" pitchFamily="18" charset="0"/>
                          </a:rPr>
                          <m:t>2</m:t>
                        </m:r>
                      </m:sup>
                    </m:sSup>
                    <m:r>
                      <a:rPr lang="en-US" b="0" i="0" smtClean="0">
                        <a:latin typeface="Cambria Math" panose="02040503050406030204" pitchFamily="18" charset="0"/>
                      </a:rPr>
                      <m:t>−</m:t>
                    </m:r>
                    <m:r>
                      <a:rPr lang="en-US">
                        <a:latin typeface="Cambria Math" panose="02040503050406030204" pitchFamily="18" charset="0"/>
                      </a:rPr>
                      <m:t>7</m:t>
                    </m:r>
                    <m:r>
                      <m:rPr>
                        <m:sty m:val="p"/>
                      </m:rPr>
                      <a:rPr lang="en-US">
                        <a:latin typeface="Cambria Math" panose="02040503050406030204" pitchFamily="18" charset="0"/>
                      </a:rPr>
                      <m:t>x</m:t>
                    </m:r>
                    <m:r>
                      <a:rPr lang="en-US" b="0" i="0" smtClean="0">
                        <a:latin typeface="Cambria Math" panose="02040503050406030204" pitchFamily="18" charset="0"/>
                      </a:rPr>
                      <m:t>−</m:t>
                    </m:r>
                    <m:r>
                      <a:rPr lang="en-US">
                        <a:latin typeface="Cambria Math" panose="02040503050406030204" pitchFamily="18" charset="0"/>
                      </a:rPr>
                      <m:t>20</m:t>
                    </m:r>
                  </m:oMath>
                </a14:m>
                <a:r>
                  <a:rPr lang="en-US" dirty="0"/>
                  <a:t> as the sum of the factors in Step 2.</a:t>
                </a:r>
              </a:p>
              <a:p>
                <a:pPr marL="971550" lvl="1" indent="-514350" algn="just">
                  <a:buFont typeface="+mj-lt"/>
                  <a:buAutoNum type="arabicPeriod" startAt="3"/>
                </a:pPr>
                <a:endParaRPr lang="en-US" dirty="0"/>
              </a:p>
              <a:p>
                <a:pPr marL="457200" lvl="1" indent="0" algn="just">
                  <a:buNone/>
                </a:pPr>
                <a:r>
                  <a:rPr lang="en-US" dirty="0"/>
                  <a:t>			</a:t>
                </a:r>
                <a14:m>
                  <m:oMath xmlns:m="http://schemas.openxmlformats.org/officeDocument/2006/math">
                    <m:sSup>
                      <m:sSupPr>
                        <m:ctrlPr>
                          <a:rPr lang="en-PH" i="1">
                            <a:latin typeface="Cambria Math" panose="02040503050406030204" pitchFamily="18" charset="0"/>
                          </a:rPr>
                        </m:ctrlPr>
                      </m:sSupPr>
                      <m:e>
                        <m:r>
                          <a:rPr lang="en-US">
                            <a:latin typeface="Cambria Math" panose="02040503050406030204" pitchFamily="18" charset="0"/>
                          </a:rPr>
                          <m:t>6</m:t>
                        </m:r>
                        <m:r>
                          <m:rPr>
                            <m:sty m:val="p"/>
                          </m:rPr>
                          <a:rPr lang="en-US">
                            <a:latin typeface="Cambria Math" panose="02040503050406030204" pitchFamily="18" charset="0"/>
                          </a:rPr>
                          <m:t>x</m:t>
                        </m:r>
                      </m:e>
                      <m:sup>
                        <m:r>
                          <a:rPr lang="en-US">
                            <a:latin typeface="Cambria Math" panose="02040503050406030204" pitchFamily="18" charset="0"/>
                          </a:rPr>
                          <m:t>2</m:t>
                        </m:r>
                      </m:sup>
                    </m:sSup>
                    <m:r>
                      <a:rPr lang="en-US" b="0" i="0" smtClean="0">
                        <a:latin typeface="Cambria Math" panose="02040503050406030204" pitchFamily="18" charset="0"/>
                      </a:rPr>
                      <m:t>−</m:t>
                    </m:r>
                    <m:r>
                      <a:rPr lang="en-US">
                        <a:latin typeface="Cambria Math" panose="02040503050406030204" pitchFamily="18" charset="0"/>
                      </a:rPr>
                      <m:t>7</m:t>
                    </m:r>
                    <m:r>
                      <m:rPr>
                        <m:sty m:val="p"/>
                      </m:rPr>
                      <a:rPr lang="en-US">
                        <a:latin typeface="Cambria Math" panose="02040503050406030204" pitchFamily="18" charset="0"/>
                      </a:rPr>
                      <m:t>x</m:t>
                    </m:r>
                    <m:r>
                      <a:rPr lang="en-US" b="0" i="0" smtClean="0">
                        <a:latin typeface="Cambria Math" panose="02040503050406030204" pitchFamily="18" charset="0"/>
                      </a:rPr>
                      <m:t>−</m:t>
                    </m:r>
                    <m:r>
                      <a:rPr lang="en-US">
                        <a:latin typeface="Cambria Math" panose="02040503050406030204" pitchFamily="18" charset="0"/>
                      </a:rPr>
                      <m:t>20</m:t>
                    </m:r>
                  </m:oMath>
                </a14:m>
                <a:r>
                  <a:rPr lang="en-US" dirty="0"/>
                  <a:t> = </a:t>
                </a:r>
                <a14:m>
                  <m:oMath xmlns:m="http://schemas.openxmlformats.org/officeDocument/2006/math">
                    <m:sSup>
                      <m:sSupPr>
                        <m:ctrlPr>
                          <a:rPr lang="en-PH" i="1">
                            <a:latin typeface="Cambria Math" panose="02040503050406030204" pitchFamily="18" charset="0"/>
                          </a:rPr>
                        </m:ctrlPr>
                      </m:sSupPr>
                      <m:e>
                        <m:r>
                          <a:rPr lang="en-US">
                            <a:latin typeface="Cambria Math" panose="02040503050406030204" pitchFamily="18" charset="0"/>
                          </a:rPr>
                          <m:t>6</m:t>
                        </m:r>
                        <m:r>
                          <m:rPr>
                            <m:sty m:val="p"/>
                          </m:rPr>
                          <a:rPr lang="en-US">
                            <a:latin typeface="Cambria Math" panose="02040503050406030204" pitchFamily="18" charset="0"/>
                          </a:rPr>
                          <m:t>x</m:t>
                        </m:r>
                      </m:e>
                      <m:sup>
                        <m:r>
                          <a:rPr lang="en-US">
                            <a:latin typeface="Cambria Math" panose="02040503050406030204" pitchFamily="18" charset="0"/>
                          </a:rPr>
                          <m:t>2</m:t>
                        </m:r>
                      </m:sup>
                    </m:sSup>
                    <m:r>
                      <a:rPr lang="en-US">
                        <a:latin typeface="Cambria Math" panose="02040503050406030204" pitchFamily="18" charset="0"/>
                      </a:rPr>
                      <m:t>+</m:t>
                    </m:r>
                    <m:r>
                      <a:rPr lang="en-US" b="0" i="0" smtClean="0">
                        <a:latin typeface="Cambria Math" panose="02040503050406030204" pitchFamily="18" charset="0"/>
                      </a:rPr>
                      <m:t>(8</m:t>
                    </m:r>
                    <m:r>
                      <m:rPr>
                        <m:sty m:val="p"/>
                      </m:rPr>
                      <a:rPr lang="en-US">
                        <a:latin typeface="Cambria Math" panose="02040503050406030204" pitchFamily="18" charset="0"/>
                      </a:rPr>
                      <m:t>x</m:t>
                    </m:r>
                    <m:r>
                      <a:rPr lang="en-US" b="0" i="0" smtClean="0">
                        <a:latin typeface="Cambria Math" panose="02040503050406030204" pitchFamily="18" charset="0"/>
                      </a:rPr>
                      <m:t>−15</m:t>
                    </m:r>
                    <m:r>
                      <m:rPr>
                        <m:sty m:val="p"/>
                      </m:rPr>
                      <a:rPr lang="en-US" b="0" i="0" smtClean="0">
                        <a:latin typeface="Cambria Math" panose="02040503050406030204" pitchFamily="18" charset="0"/>
                      </a:rPr>
                      <m:t>x</m:t>
                    </m:r>
                    <m:r>
                      <a:rPr lang="en-US" b="0" i="0" smtClean="0">
                        <a:latin typeface="Cambria Math" panose="02040503050406030204" pitchFamily="18" charset="0"/>
                      </a:rPr>
                      <m:t>)−20</m:t>
                    </m:r>
                  </m:oMath>
                </a14:m>
                <a:endParaRPr lang="en-US" dirty="0"/>
              </a:p>
              <a:p>
                <a:pPr marL="457200" lvl="1" indent="0" algn="just">
                  <a:buNone/>
                </a:pPr>
                <a:endParaRPr lang="en-US" dirty="0"/>
              </a:p>
              <a:p>
                <a:pPr marL="457200" lvl="1" indent="0" algn="just">
                  <a:buNone/>
                </a:pPr>
                <a:endParaRPr lang="en-US" dirty="0"/>
              </a:p>
            </p:txBody>
          </p:sp>
        </mc:Choice>
        <mc:Fallback>
          <p:sp>
            <p:nvSpPr>
              <p:cNvPr id="4" name="Content Placeholder 3">
                <a:extLst>
                  <a:ext uri="{FF2B5EF4-FFF2-40B4-BE49-F238E27FC236}">
                    <a16:creationId xmlns:a16="http://schemas.microsoft.com/office/drawing/2014/main" id="{6D4D5CAB-78D5-E84B-B1A7-8930F4F70A00}"/>
                  </a:ext>
                </a:extLst>
              </p:cNvPr>
              <p:cNvSpPr>
                <a:spLocks noGrp="1" noRot="1" noChangeAspect="1" noMove="1" noResize="1" noEditPoints="1" noAdjustHandles="1" noChangeArrowheads="1" noChangeShapeType="1" noTextEdit="1"/>
              </p:cNvSpPr>
              <p:nvPr>
                <p:ph idx="1"/>
              </p:nvPr>
            </p:nvSpPr>
            <p:spPr>
              <a:xfrm>
                <a:off x="838199" y="1825625"/>
                <a:ext cx="10999125" cy="4351338"/>
              </a:xfrm>
              <a:blipFill>
                <a:blip r:embed="rId4"/>
                <a:stretch>
                  <a:fillRect l="-1038" t="-2632" r="-1153"/>
                </a:stretch>
              </a:blipFill>
            </p:spPr>
            <p:txBody>
              <a:bodyPr/>
              <a:lstStyle/>
              <a:p>
                <a:r>
                  <a:rPr lang="en-US">
                    <a:noFill/>
                  </a:rPr>
                  <a:t> </a:t>
                </a:r>
              </a:p>
            </p:txBody>
          </p:sp>
        </mc:Fallback>
      </mc:AlternateContent>
    </p:spTree>
    <p:extLst>
      <p:ext uri="{BB962C8B-B14F-4D97-AF65-F5344CB8AC3E}">
        <p14:creationId xmlns:p14="http://schemas.microsoft.com/office/powerpoint/2010/main" val="3141136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Factoring Quadratic Trinomials in the Form </a:t>
                </a:r>
                <a14:m>
                  <m:oMath xmlns:m="http://schemas.openxmlformats.org/officeDocument/2006/math">
                    <m:sSup>
                      <m:sSupPr>
                        <m:ctrlPr>
                          <a:rPr lang="en-PH" b="1" i="1">
                            <a:solidFill>
                              <a:schemeClr val="tx1"/>
                            </a:solidFill>
                            <a:latin typeface="Cambria Math" panose="02040503050406030204" pitchFamily="18" charset="0"/>
                          </a:rPr>
                        </m:ctrlPr>
                      </m:sSupPr>
                      <m:e>
                        <m:r>
                          <a:rPr lang="en-US" b="1">
                            <a:solidFill>
                              <a:schemeClr val="tx1"/>
                            </a:solidFill>
                            <a:latin typeface="Cambria Math" panose="02040503050406030204" pitchFamily="18" charset="0"/>
                          </a:rPr>
                          <m:t>𝐚𝐱</m:t>
                        </m:r>
                      </m:e>
                      <m:sup>
                        <m:r>
                          <a:rPr lang="en-US" b="1">
                            <a:solidFill>
                              <a:schemeClr val="tx1"/>
                            </a:solidFill>
                            <a:latin typeface="Cambria Math" panose="02040503050406030204" pitchFamily="18" charset="0"/>
                          </a:rPr>
                          <m:t>𝟐</m:t>
                        </m:r>
                      </m:sup>
                    </m:sSup>
                    <m:r>
                      <a:rPr lang="en-US" b="1">
                        <a:solidFill>
                          <a:schemeClr val="tx1"/>
                        </a:solidFill>
                        <a:latin typeface="Cambria Math" panose="02040503050406030204" pitchFamily="18" charset="0"/>
                      </a:rPr>
                      <m:t>+</m:t>
                    </m:r>
                    <m:r>
                      <a:rPr lang="en-US" b="1">
                        <a:solidFill>
                          <a:schemeClr val="tx1"/>
                        </a:solidFill>
                        <a:latin typeface="Cambria Math" panose="02040503050406030204" pitchFamily="18" charset="0"/>
                      </a:rPr>
                      <m:t>𝐛𝐱</m:t>
                    </m:r>
                    <m:r>
                      <a:rPr lang="en-US" b="1">
                        <a:solidFill>
                          <a:schemeClr val="tx1"/>
                        </a:solidFill>
                        <a:latin typeface="Cambria Math" panose="02040503050406030204" pitchFamily="18" charset="0"/>
                      </a:rPr>
                      <m:t>+</m:t>
                    </m:r>
                    <m:r>
                      <a:rPr lang="en-US" b="1">
                        <a:solidFill>
                          <a:schemeClr val="tx1"/>
                        </a:solidFill>
                        <a:latin typeface="Cambria Math" panose="02040503050406030204" pitchFamily="18" charset="0"/>
                      </a:rPr>
                      <m:t>𝐜</m:t>
                    </m:r>
                  </m:oMath>
                </a14:m>
                <a:r>
                  <a:rPr lang="en-US" b="1" dirty="0">
                    <a:solidFill>
                      <a:schemeClr val="tx1"/>
                    </a:solidFill>
                  </a:rPr>
                  <a:t>,</a:t>
                </a:r>
                <a:r>
                  <a:rPr lang="en-PH" b="1" dirty="0">
                    <a:solidFill>
                      <a:schemeClr val="tx1"/>
                    </a:solidFill>
                  </a:rPr>
                  <a:t> </a:t>
                </a:r>
                <a:r>
                  <a:rPr lang="en-US" b="1" dirty="0">
                    <a:solidFill>
                      <a:schemeClr val="tx1"/>
                    </a:solidFill>
                  </a:rPr>
                  <a:t>where a ≠ 1</a:t>
                </a:r>
                <a:endParaRPr lang="en-PH" b="1" dirty="0">
                  <a:solidFill>
                    <a:schemeClr val="tx1"/>
                  </a:solidFill>
                </a:endParaRPr>
              </a:p>
            </p:txBody>
          </p:sp>
        </mc:Choice>
        <mc:Fallback xmlns="">
          <p:sp>
            <p:nvSpPr>
              <p:cNvPr id="2" name="Title 1">
                <a:extLst>
                  <a:ext uri="{FF2B5EF4-FFF2-40B4-BE49-F238E27FC236}">
                    <a16:creationId xmlns:a16="http://schemas.microsoft.com/office/drawing/2014/main" id="{6C4D4578-C8FE-FE47-B785-17E2FE435239}"/>
                  </a:ext>
                </a:extLst>
              </p:cNvPr>
              <p:cNvSpPr>
                <a:spLocks noGrp="1" noRot="1" noChangeAspect="1" noMove="1" noResize="1" noEditPoints="1" noAdjustHandles="1" noChangeArrowheads="1" noChangeShapeType="1" noTextEdit="1"/>
              </p:cNvSpPr>
              <p:nvPr>
                <p:ph type="title"/>
              </p:nvPr>
            </p:nvSpPr>
            <p:spPr>
              <a:blipFill>
                <a:blip r:embed="rId3"/>
                <a:stretch>
                  <a:fillRect l="-1689" t="-952" b="-857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6D4D5CAB-78D5-E84B-B1A7-8930F4F70A00}"/>
                  </a:ext>
                </a:extLst>
              </p:cNvPr>
              <p:cNvSpPr>
                <a:spLocks noGrp="1"/>
              </p:cNvSpPr>
              <p:nvPr>
                <p:ph idx="1"/>
              </p:nvPr>
            </p:nvSpPr>
            <p:spPr>
              <a:xfrm>
                <a:off x="838199" y="1825625"/>
                <a:ext cx="10999125" cy="4351338"/>
              </a:xfrm>
            </p:spPr>
            <p:txBody>
              <a:bodyPr/>
              <a:lstStyle/>
              <a:p>
                <a:pPr marL="0" indent="0" algn="just">
                  <a:buNone/>
                </a:pPr>
                <a:r>
                  <a:rPr lang="en-US" dirty="0"/>
                  <a:t>Factor each trinomial using ac-product or factoring by grouping method.</a:t>
                </a:r>
              </a:p>
              <a:p>
                <a:pPr marL="0" indent="0" algn="just">
                  <a:buNone/>
                </a:pPr>
                <a:r>
                  <a:rPr lang="en-US" b="1" dirty="0"/>
                  <a:t>Solution:</a:t>
                </a:r>
              </a:p>
              <a:p>
                <a:pPr marL="514350" indent="-514350" algn="just">
                  <a:buFont typeface="+mj-lt"/>
                  <a:buAutoNum type="alphaLcPeriod" startAt="2"/>
                </a:pPr>
                <a14:m>
                  <m:oMath xmlns:m="http://schemas.openxmlformats.org/officeDocument/2006/math">
                    <m:sSup>
                      <m:sSupPr>
                        <m:ctrlPr>
                          <a:rPr lang="en-PH">
                            <a:latin typeface="Cambria Math" panose="02040503050406030204" pitchFamily="18" charset="0"/>
                          </a:rPr>
                        </m:ctrlPr>
                      </m:sSupPr>
                      <m:e>
                        <m:r>
                          <a:rPr lang="en-US" i="0">
                            <a:latin typeface="Cambria Math" panose="02040503050406030204" pitchFamily="18" charset="0"/>
                          </a:rPr>
                          <m:t>6</m:t>
                        </m:r>
                        <m:r>
                          <m:rPr>
                            <m:sty m:val="p"/>
                          </m:rPr>
                          <a:rPr lang="en-US" i="0">
                            <a:latin typeface="Cambria Math" panose="02040503050406030204" pitchFamily="18" charset="0"/>
                          </a:rPr>
                          <m:t>x</m:t>
                        </m:r>
                      </m:e>
                      <m:sup>
                        <m:r>
                          <a:rPr lang="en-US" i="0">
                            <a:latin typeface="Cambria Math" panose="02040503050406030204" pitchFamily="18" charset="0"/>
                          </a:rPr>
                          <m:t>2</m:t>
                        </m:r>
                      </m:sup>
                    </m:sSup>
                    <m:r>
                      <a:rPr lang="en-US" b="0" i="0" smtClean="0">
                        <a:latin typeface="Cambria Math" panose="02040503050406030204" pitchFamily="18" charset="0"/>
                      </a:rPr>
                      <m:t>−</m:t>
                    </m:r>
                    <m:r>
                      <a:rPr lang="en-US" i="0">
                        <a:latin typeface="Cambria Math" panose="02040503050406030204" pitchFamily="18" charset="0"/>
                      </a:rPr>
                      <m:t>7</m:t>
                    </m:r>
                    <m:r>
                      <m:rPr>
                        <m:sty m:val="p"/>
                      </m:rPr>
                      <a:rPr lang="en-US" i="0">
                        <a:latin typeface="Cambria Math" panose="02040503050406030204" pitchFamily="18" charset="0"/>
                      </a:rPr>
                      <m:t>x</m:t>
                    </m:r>
                    <m:r>
                      <a:rPr lang="en-US" b="0" i="0" smtClean="0">
                        <a:latin typeface="Cambria Math" panose="02040503050406030204" pitchFamily="18" charset="0"/>
                      </a:rPr>
                      <m:t>−</m:t>
                    </m:r>
                    <m:r>
                      <a:rPr lang="en-US" i="0">
                        <a:latin typeface="Cambria Math" panose="02040503050406030204" pitchFamily="18" charset="0"/>
                      </a:rPr>
                      <m:t>2</m:t>
                    </m:r>
                    <m:r>
                      <a:rPr lang="en-US" i="0">
                        <a:latin typeface="Cambria Math" panose="02040503050406030204" pitchFamily="18" charset="0"/>
                      </a:rPr>
                      <m:t>0</m:t>
                    </m:r>
                  </m:oMath>
                </a14:m>
                <a:endParaRPr lang="en-US" dirty="0"/>
              </a:p>
              <a:p>
                <a:pPr marL="971550" lvl="1" indent="-514350" algn="just">
                  <a:buFont typeface="+mj-lt"/>
                  <a:buAutoNum type="arabicPeriod" startAt="4"/>
                </a:pPr>
                <a:r>
                  <a:rPr lang="en-US" dirty="0"/>
                  <a:t>Factor by grouping.</a:t>
                </a:r>
              </a:p>
              <a:p>
                <a:pPr marL="457200" lvl="1" indent="0" algn="just">
                  <a:buNone/>
                </a:pPr>
                <a:r>
                  <a:rPr lang="en-PH" dirty="0"/>
                  <a:t>	</a:t>
                </a:r>
                <a14:m>
                  <m:oMath xmlns:m="http://schemas.openxmlformats.org/officeDocument/2006/math">
                    <m:sSup>
                      <m:sSupPr>
                        <m:ctrlPr>
                          <a:rPr lang="en-PH" i="1">
                            <a:latin typeface="Cambria Math" panose="02040503050406030204" pitchFamily="18" charset="0"/>
                          </a:rPr>
                        </m:ctrlPr>
                      </m:sSupPr>
                      <m:e>
                        <m:r>
                          <a:rPr lang="en-US">
                            <a:latin typeface="Cambria Math" panose="02040503050406030204" pitchFamily="18" charset="0"/>
                          </a:rPr>
                          <m:t>6</m:t>
                        </m:r>
                        <m:r>
                          <m:rPr>
                            <m:sty m:val="p"/>
                          </m:rPr>
                          <a:rPr lang="en-US">
                            <a:latin typeface="Cambria Math" panose="02040503050406030204" pitchFamily="18" charset="0"/>
                          </a:rPr>
                          <m:t>x</m:t>
                        </m:r>
                      </m:e>
                      <m:sup>
                        <m:r>
                          <a:rPr lang="en-US">
                            <a:latin typeface="Cambria Math" panose="02040503050406030204" pitchFamily="18" charset="0"/>
                          </a:rPr>
                          <m:t>2</m:t>
                        </m:r>
                      </m:sup>
                    </m:sSup>
                    <m:r>
                      <a:rPr lang="en-US">
                        <a:latin typeface="Cambria Math" panose="02040503050406030204" pitchFamily="18" charset="0"/>
                      </a:rPr>
                      <m:t>−</m:t>
                    </m:r>
                    <m:r>
                      <a:rPr lang="en-US">
                        <a:latin typeface="Cambria Math" panose="02040503050406030204" pitchFamily="18" charset="0"/>
                      </a:rPr>
                      <m:t>7</m:t>
                    </m:r>
                    <m:r>
                      <m:rPr>
                        <m:sty m:val="p"/>
                      </m:rPr>
                      <a:rPr lang="en-US">
                        <a:latin typeface="Cambria Math" panose="02040503050406030204" pitchFamily="18" charset="0"/>
                      </a:rPr>
                      <m:t>x</m:t>
                    </m:r>
                    <m:r>
                      <a:rPr lang="en-US">
                        <a:latin typeface="Cambria Math" panose="02040503050406030204" pitchFamily="18" charset="0"/>
                      </a:rPr>
                      <m:t>−</m:t>
                    </m:r>
                    <m:r>
                      <a:rPr lang="en-US">
                        <a:latin typeface="Cambria Math" panose="02040503050406030204" pitchFamily="18" charset="0"/>
                      </a:rPr>
                      <m:t>20</m:t>
                    </m:r>
                  </m:oMath>
                </a14:m>
                <a:r>
                  <a:rPr lang="en-US" dirty="0"/>
                  <a:t> = </a:t>
                </a:r>
                <a14:m>
                  <m:oMath xmlns:m="http://schemas.openxmlformats.org/officeDocument/2006/math">
                    <m:sSup>
                      <m:sSupPr>
                        <m:ctrlPr>
                          <a:rPr lang="en-PH" i="1">
                            <a:latin typeface="Cambria Math" panose="02040503050406030204" pitchFamily="18" charset="0"/>
                          </a:rPr>
                        </m:ctrlPr>
                      </m:sSupPr>
                      <m:e>
                        <m:r>
                          <a:rPr lang="en-US">
                            <a:latin typeface="Cambria Math" panose="02040503050406030204" pitchFamily="18" charset="0"/>
                          </a:rPr>
                          <m:t>6</m:t>
                        </m:r>
                        <m:r>
                          <m:rPr>
                            <m:sty m:val="p"/>
                          </m:rPr>
                          <a:rPr lang="en-US">
                            <a:latin typeface="Cambria Math" panose="02040503050406030204" pitchFamily="18" charset="0"/>
                          </a:rPr>
                          <m:t>x</m:t>
                        </m:r>
                      </m:e>
                      <m:sup>
                        <m:r>
                          <a:rPr lang="en-US">
                            <a:latin typeface="Cambria Math" panose="02040503050406030204" pitchFamily="18" charset="0"/>
                          </a:rPr>
                          <m:t>2</m:t>
                        </m:r>
                      </m:sup>
                    </m:sSup>
                    <m:r>
                      <a:rPr lang="en-US">
                        <a:latin typeface="Cambria Math" panose="02040503050406030204" pitchFamily="18" charset="0"/>
                      </a:rPr>
                      <m:t>+</m:t>
                    </m:r>
                    <m:r>
                      <a:rPr lang="en-US">
                        <a:latin typeface="Cambria Math" panose="02040503050406030204" pitchFamily="18" charset="0"/>
                      </a:rPr>
                      <m:t>(8</m:t>
                    </m:r>
                    <m:r>
                      <m:rPr>
                        <m:sty m:val="p"/>
                      </m:rPr>
                      <a:rPr lang="en-US">
                        <a:latin typeface="Cambria Math" panose="02040503050406030204" pitchFamily="18" charset="0"/>
                      </a:rPr>
                      <m:t>x</m:t>
                    </m:r>
                    <m:r>
                      <a:rPr lang="en-US">
                        <a:latin typeface="Cambria Math" panose="02040503050406030204" pitchFamily="18" charset="0"/>
                      </a:rPr>
                      <m:t>−15</m:t>
                    </m:r>
                    <m:r>
                      <m:rPr>
                        <m:sty m:val="p"/>
                      </m:rPr>
                      <a:rPr lang="en-US">
                        <a:latin typeface="Cambria Math" panose="02040503050406030204" pitchFamily="18" charset="0"/>
                      </a:rPr>
                      <m:t>x</m:t>
                    </m:r>
                    <m:r>
                      <a:rPr lang="en-US">
                        <a:latin typeface="Cambria Math" panose="02040503050406030204" pitchFamily="18" charset="0"/>
                      </a:rPr>
                      <m:t>)−20</m:t>
                    </m:r>
                  </m:oMath>
                </a14:m>
                <a:r>
                  <a:rPr lang="en-US" dirty="0"/>
                  <a:t>	</a:t>
                </a:r>
              </a:p>
              <a:p>
                <a:pPr marL="457200" lvl="1" indent="0" algn="just">
                  <a:buNone/>
                </a:pPr>
                <a:r>
                  <a:rPr lang="en-US" dirty="0"/>
                  <a:t>			     = </a:t>
                </a:r>
                <a14:m>
                  <m:oMath xmlns:m="http://schemas.openxmlformats.org/officeDocument/2006/math">
                    <m:sSup>
                      <m:sSupPr>
                        <m:ctrlPr>
                          <a:rPr lang="en-PH" i="1">
                            <a:latin typeface="Cambria Math" panose="02040503050406030204" pitchFamily="18" charset="0"/>
                          </a:rPr>
                        </m:ctrlPr>
                      </m:sSupPr>
                      <m:e>
                        <m:r>
                          <a:rPr lang="en-US" b="0" i="0" smtClean="0">
                            <a:latin typeface="Cambria Math" panose="02040503050406030204" pitchFamily="18" charset="0"/>
                          </a:rPr>
                          <m:t>(</m:t>
                        </m:r>
                        <m:r>
                          <a:rPr lang="en-US">
                            <a:latin typeface="Cambria Math" panose="02040503050406030204" pitchFamily="18" charset="0"/>
                          </a:rPr>
                          <m:t>6</m:t>
                        </m:r>
                        <m:r>
                          <m:rPr>
                            <m:sty m:val="p"/>
                          </m:rPr>
                          <a:rPr lang="en-US">
                            <a:latin typeface="Cambria Math" panose="02040503050406030204" pitchFamily="18" charset="0"/>
                          </a:rPr>
                          <m:t>x</m:t>
                        </m:r>
                      </m:e>
                      <m:sup>
                        <m:r>
                          <a:rPr lang="en-US">
                            <a:latin typeface="Cambria Math" panose="02040503050406030204" pitchFamily="18" charset="0"/>
                          </a:rPr>
                          <m:t>2</m:t>
                        </m:r>
                      </m:sup>
                    </m:sSup>
                    <m:r>
                      <a:rPr lang="en-US">
                        <a:latin typeface="Cambria Math" panose="02040503050406030204" pitchFamily="18" charset="0"/>
                      </a:rPr>
                      <m:t>+</m:t>
                    </m:r>
                    <m:r>
                      <a:rPr lang="en-US" b="0" i="0" smtClean="0">
                        <a:latin typeface="Cambria Math" panose="02040503050406030204" pitchFamily="18" charset="0"/>
                      </a:rPr>
                      <m:t> </m:t>
                    </m:r>
                    <m:r>
                      <a:rPr lang="en-US">
                        <a:latin typeface="Cambria Math" panose="02040503050406030204" pitchFamily="18" charset="0"/>
                      </a:rPr>
                      <m:t>8</m:t>
                    </m:r>
                    <m:r>
                      <m:rPr>
                        <m:sty m:val="p"/>
                      </m:rPr>
                      <a:rPr lang="en-US">
                        <a:latin typeface="Cambria Math" panose="02040503050406030204" pitchFamily="18" charset="0"/>
                      </a:rPr>
                      <m:t>x</m:t>
                    </m:r>
                    <m:r>
                      <a:rPr lang="en-US" b="0" i="0" smtClean="0">
                        <a:latin typeface="Cambria Math" panose="02040503050406030204" pitchFamily="18" charset="0"/>
                      </a:rPr>
                      <m:t>)</m:t>
                    </m:r>
                    <m:r>
                      <a:rPr lang="en-US">
                        <a:latin typeface="Cambria Math" panose="02040503050406030204" pitchFamily="18" charset="0"/>
                      </a:rPr>
                      <m:t>−</m:t>
                    </m:r>
                    <m:r>
                      <a:rPr lang="en-US" b="0" i="0" smtClean="0">
                        <a:latin typeface="Cambria Math" panose="02040503050406030204" pitchFamily="18" charset="0"/>
                      </a:rPr>
                      <m:t>(</m:t>
                    </m:r>
                    <m:r>
                      <a:rPr lang="en-US">
                        <a:latin typeface="Cambria Math" panose="02040503050406030204" pitchFamily="18" charset="0"/>
                      </a:rPr>
                      <m:t>15</m:t>
                    </m:r>
                    <m:r>
                      <m:rPr>
                        <m:sty m:val="p"/>
                      </m:rPr>
                      <a:rPr lang="en-US">
                        <a:latin typeface="Cambria Math" panose="02040503050406030204" pitchFamily="18" charset="0"/>
                      </a:rPr>
                      <m:t>x</m:t>
                    </m:r>
                    <m:r>
                      <a:rPr lang="en-US" b="0" i="0" smtClean="0">
                        <a:latin typeface="Cambria Math" panose="02040503050406030204" pitchFamily="18" charset="0"/>
                      </a:rPr>
                      <m:t>+</m:t>
                    </m:r>
                    <m:r>
                      <a:rPr lang="en-US">
                        <a:latin typeface="Cambria Math" panose="02040503050406030204" pitchFamily="18" charset="0"/>
                      </a:rPr>
                      <m:t>20</m:t>
                    </m:r>
                    <m:r>
                      <a:rPr lang="en-US" b="0" i="0" smtClean="0">
                        <a:latin typeface="Cambria Math" panose="02040503050406030204" pitchFamily="18" charset="0"/>
                      </a:rPr>
                      <m:t>)</m:t>
                    </m:r>
                  </m:oMath>
                </a14:m>
                <a:r>
                  <a:rPr lang="en-US" dirty="0"/>
                  <a:t>	Group the terms.</a:t>
                </a:r>
              </a:p>
              <a:p>
                <a:pPr marL="457200" lvl="1" indent="0" algn="just">
                  <a:buNone/>
                </a:pPr>
                <a:r>
                  <a:rPr lang="en-US" dirty="0"/>
                  <a:t>			     = </a:t>
                </a:r>
                <a14:m>
                  <m:oMath xmlns:m="http://schemas.openxmlformats.org/officeDocument/2006/math">
                    <m:r>
                      <a:rPr lang="en-US" b="0" i="0" smtClean="0">
                        <a:latin typeface="Cambria Math" panose="02040503050406030204" pitchFamily="18" charset="0"/>
                      </a:rPr>
                      <m:t>2</m:t>
                    </m:r>
                    <m:r>
                      <m:rPr>
                        <m:sty m:val="p"/>
                      </m:rPr>
                      <a:rPr lang="en-US" b="0" i="0" smtClean="0">
                        <a:latin typeface="Cambria Math" panose="02040503050406030204" pitchFamily="18" charset="0"/>
                      </a:rPr>
                      <m:t>x</m:t>
                    </m:r>
                    <m:r>
                      <a:rPr lang="en-US" b="0" i="0" smtClean="0">
                        <a:latin typeface="Cambria Math" panose="02040503050406030204" pitchFamily="18" charset="0"/>
                      </a:rPr>
                      <m:t>(3</m:t>
                    </m:r>
                    <m:r>
                      <m:rPr>
                        <m:sty m:val="p"/>
                      </m:rPr>
                      <a:rPr lang="en-US" b="0" i="0" smtClean="0">
                        <a:latin typeface="Cambria Math" panose="02040503050406030204" pitchFamily="18" charset="0"/>
                      </a:rPr>
                      <m:t>x</m:t>
                    </m:r>
                    <m:r>
                      <a:rPr lang="en-US">
                        <a:latin typeface="Cambria Math" panose="02040503050406030204" pitchFamily="18" charset="0"/>
                      </a:rPr>
                      <m:t>+</m:t>
                    </m:r>
                    <m:r>
                      <a:rPr lang="en-US" b="0" i="0" smtClean="0">
                        <a:latin typeface="Cambria Math" panose="02040503050406030204" pitchFamily="18" charset="0"/>
                      </a:rPr>
                      <m:t>4</m:t>
                    </m:r>
                    <m:r>
                      <a:rPr lang="en-US">
                        <a:latin typeface="Cambria Math" panose="02040503050406030204" pitchFamily="18" charset="0"/>
                      </a:rPr>
                      <m:t>)</m:t>
                    </m:r>
                    <m:r>
                      <a:rPr lang="en-US">
                        <a:latin typeface="Cambria Math" panose="02040503050406030204" pitchFamily="18" charset="0"/>
                      </a:rPr>
                      <m:t>−</m:t>
                    </m:r>
                    <m:r>
                      <a:rPr lang="en-US" b="0" i="0" smtClean="0">
                        <a:latin typeface="Cambria Math" panose="02040503050406030204" pitchFamily="18" charset="0"/>
                      </a:rPr>
                      <m:t>5</m:t>
                    </m:r>
                    <m:r>
                      <a:rPr lang="en-US">
                        <a:latin typeface="Cambria Math" panose="02040503050406030204" pitchFamily="18" charset="0"/>
                      </a:rPr>
                      <m:t>(</m:t>
                    </m:r>
                    <m:r>
                      <a:rPr lang="en-US" b="0" i="0" smtClean="0">
                        <a:latin typeface="Cambria Math" panose="02040503050406030204" pitchFamily="18" charset="0"/>
                      </a:rPr>
                      <m:t>3</m:t>
                    </m:r>
                    <m:r>
                      <m:rPr>
                        <m:sty m:val="p"/>
                      </m:rPr>
                      <a:rPr lang="en-US">
                        <a:latin typeface="Cambria Math" panose="02040503050406030204" pitchFamily="18" charset="0"/>
                      </a:rPr>
                      <m:t>x</m:t>
                    </m:r>
                    <m:r>
                      <a:rPr lang="en-US">
                        <a:latin typeface="Cambria Math" panose="02040503050406030204" pitchFamily="18" charset="0"/>
                      </a:rPr>
                      <m:t>+</m:t>
                    </m:r>
                    <m:r>
                      <a:rPr lang="en-US" b="0" i="0" smtClean="0">
                        <a:latin typeface="Cambria Math" panose="02040503050406030204" pitchFamily="18" charset="0"/>
                      </a:rPr>
                      <m:t>4</m:t>
                    </m:r>
                    <m:r>
                      <a:rPr lang="en-US">
                        <a:latin typeface="Cambria Math" panose="02040503050406030204" pitchFamily="18" charset="0"/>
                      </a:rPr>
                      <m:t>)</m:t>
                    </m:r>
                  </m:oMath>
                </a14:m>
                <a:r>
                  <a:rPr lang="en-US" dirty="0"/>
                  <a:t>	Factor each group.</a:t>
                </a:r>
              </a:p>
              <a:p>
                <a:pPr marL="457200" lvl="1" indent="0" algn="just">
                  <a:buNone/>
                </a:pPr>
                <a:r>
                  <a:rPr lang="en-US" dirty="0"/>
                  <a:t>			     = </a:t>
                </a:r>
                <a14:m>
                  <m:oMath xmlns:m="http://schemas.openxmlformats.org/officeDocument/2006/math">
                    <m:d>
                      <m:dPr>
                        <m:ctrlPr>
                          <a:rPr lang="en-US">
                            <a:latin typeface="Cambria Math" panose="02040503050406030204" pitchFamily="18" charset="0"/>
                          </a:rPr>
                        </m:ctrlPr>
                      </m:dPr>
                      <m:e>
                        <m:r>
                          <a:rPr lang="en-US">
                            <a:latin typeface="Cambria Math" panose="02040503050406030204" pitchFamily="18" charset="0"/>
                          </a:rPr>
                          <m:t>3</m:t>
                        </m:r>
                        <m:r>
                          <m:rPr>
                            <m:sty m:val="p"/>
                          </m:rPr>
                          <a:rPr lang="en-US">
                            <a:latin typeface="Cambria Math" panose="02040503050406030204" pitchFamily="18" charset="0"/>
                          </a:rPr>
                          <m:t>x</m:t>
                        </m:r>
                        <m:r>
                          <a:rPr lang="en-US">
                            <a:latin typeface="Cambria Math" panose="02040503050406030204" pitchFamily="18" charset="0"/>
                          </a:rPr>
                          <m:t>+</m:t>
                        </m:r>
                        <m:r>
                          <a:rPr lang="en-US">
                            <a:latin typeface="Cambria Math" panose="02040503050406030204" pitchFamily="18" charset="0"/>
                          </a:rPr>
                          <m:t>4</m:t>
                        </m:r>
                      </m:e>
                    </m:d>
                    <m:d>
                      <m:dPr>
                        <m:ctrlPr>
                          <a:rPr lang="en-US" i="1">
                            <a:latin typeface="Cambria Math" panose="02040503050406030204" pitchFamily="18" charset="0"/>
                          </a:rPr>
                        </m:ctrlPr>
                      </m:dPr>
                      <m:e>
                        <m:r>
                          <a:rPr lang="en-US" b="0" i="0" smtClean="0">
                            <a:latin typeface="Cambria Math" panose="02040503050406030204" pitchFamily="18" charset="0"/>
                          </a:rPr>
                          <m:t>2</m:t>
                        </m:r>
                        <m:r>
                          <m:rPr>
                            <m:sty m:val="p"/>
                          </m:rPr>
                          <a:rPr lang="en-US">
                            <a:latin typeface="Cambria Math" panose="02040503050406030204" pitchFamily="18" charset="0"/>
                          </a:rPr>
                          <m:t>x</m:t>
                        </m:r>
                        <m:r>
                          <a:rPr lang="en-US" b="0" i="0" smtClean="0">
                            <a:latin typeface="Cambria Math" panose="02040503050406030204" pitchFamily="18" charset="0"/>
                          </a:rPr>
                          <m:t>−5</m:t>
                        </m:r>
                      </m:e>
                    </m:d>
                  </m:oMath>
                </a14:m>
                <a:r>
                  <a:rPr lang="en-US" dirty="0"/>
                  <a:t>		Factor out the common</a:t>
                </a:r>
              </a:p>
              <a:p>
                <a:pPr marL="457200" lvl="1" indent="0" algn="just">
                  <a:buNone/>
                </a:pPr>
                <a:r>
                  <a:rPr lang="en-US" dirty="0"/>
                  <a:t>								binomial 3x + 4.</a:t>
                </a:r>
              </a:p>
              <a:p>
                <a:pPr marL="457200" lvl="1" indent="0" algn="just">
                  <a:buNone/>
                </a:pPr>
                <a:endParaRPr lang="en-US" dirty="0"/>
              </a:p>
              <a:p>
                <a:pPr marL="457200" lvl="1" indent="0" algn="just">
                  <a:buNone/>
                </a:pPr>
                <a:endParaRPr lang="en-US" dirty="0"/>
              </a:p>
              <a:p>
                <a:pPr marL="457200" lvl="1" indent="0" algn="just">
                  <a:buNone/>
                </a:pPr>
                <a:endParaRPr lang="en-US" dirty="0"/>
              </a:p>
            </p:txBody>
          </p:sp>
        </mc:Choice>
        <mc:Fallback>
          <p:sp>
            <p:nvSpPr>
              <p:cNvPr id="4" name="Content Placeholder 3">
                <a:extLst>
                  <a:ext uri="{FF2B5EF4-FFF2-40B4-BE49-F238E27FC236}">
                    <a16:creationId xmlns:a16="http://schemas.microsoft.com/office/drawing/2014/main" id="{6D4D5CAB-78D5-E84B-B1A7-8930F4F70A00}"/>
                  </a:ext>
                </a:extLst>
              </p:cNvPr>
              <p:cNvSpPr>
                <a:spLocks noGrp="1" noRot="1" noChangeAspect="1" noMove="1" noResize="1" noEditPoints="1" noAdjustHandles="1" noChangeArrowheads="1" noChangeShapeType="1" noTextEdit="1"/>
              </p:cNvSpPr>
              <p:nvPr>
                <p:ph idx="1"/>
              </p:nvPr>
            </p:nvSpPr>
            <p:spPr>
              <a:xfrm>
                <a:off x="838199" y="1825625"/>
                <a:ext cx="10999125" cy="4351338"/>
              </a:xfrm>
              <a:blipFill>
                <a:blip r:embed="rId4"/>
                <a:stretch>
                  <a:fillRect l="-1038" t="-2632" r="-231"/>
                </a:stretch>
              </a:blipFill>
            </p:spPr>
            <p:txBody>
              <a:bodyPr/>
              <a:lstStyle/>
              <a:p>
                <a:r>
                  <a:rPr lang="en-US">
                    <a:noFill/>
                  </a:rPr>
                  <a:t> </a:t>
                </a:r>
              </a:p>
            </p:txBody>
          </p:sp>
        </mc:Fallback>
      </mc:AlternateContent>
    </p:spTree>
    <p:extLst>
      <p:ext uri="{BB962C8B-B14F-4D97-AF65-F5344CB8AC3E}">
        <p14:creationId xmlns:p14="http://schemas.microsoft.com/office/powerpoint/2010/main" val="1266086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Factoring Quadratic Trinomials in the Form </a:t>
                </a:r>
                <a14:m>
                  <m:oMath xmlns:m="http://schemas.openxmlformats.org/officeDocument/2006/math">
                    <m:sSup>
                      <m:sSupPr>
                        <m:ctrlPr>
                          <a:rPr lang="en-PH" b="1" i="1">
                            <a:solidFill>
                              <a:schemeClr val="tx1"/>
                            </a:solidFill>
                            <a:latin typeface="Cambria Math" panose="02040503050406030204" pitchFamily="18" charset="0"/>
                          </a:rPr>
                        </m:ctrlPr>
                      </m:sSupPr>
                      <m:e>
                        <m:r>
                          <a:rPr lang="en-US" b="1">
                            <a:solidFill>
                              <a:schemeClr val="tx1"/>
                            </a:solidFill>
                            <a:latin typeface="Cambria Math" panose="02040503050406030204" pitchFamily="18" charset="0"/>
                          </a:rPr>
                          <m:t>𝐚𝐱</m:t>
                        </m:r>
                      </m:e>
                      <m:sup>
                        <m:r>
                          <a:rPr lang="en-US" b="1">
                            <a:solidFill>
                              <a:schemeClr val="tx1"/>
                            </a:solidFill>
                            <a:latin typeface="Cambria Math" panose="02040503050406030204" pitchFamily="18" charset="0"/>
                          </a:rPr>
                          <m:t>𝟐</m:t>
                        </m:r>
                      </m:sup>
                    </m:sSup>
                    <m:r>
                      <a:rPr lang="en-US" b="1">
                        <a:solidFill>
                          <a:schemeClr val="tx1"/>
                        </a:solidFill>
                        <a:latin typeface="Cambria Math" panose="02040503050406030204" pitchFamily="18" charset="0"/>
                      </a:rPr>
                      <m:t>+</m:t>
                    </m:r>
                    <m:r>
                      <a:rPr lang="en-US" b="1">
                        <a:solidFill>
                          <a:schemeClr val="tx1"/>
                        </a:solidFill>
                        <a:latin typeface="Cambria Math" panose="02040503050406030204" pitchFamily="18" charset="0"/>
                      </a:rPr>
                      <m:t>𝐛𝐱</m:t>
                    </m:r>
                    <m:r>
                      <a:rPr lang="en-US" b="1">
                        <a:solidFill>
                          <a:schemeClr val="tx1"/>
                        </a:solidFill>
                        <a:latin typeface="Cambria Math" panose="02040503050406030204" pitchFamily="18" charset="0"/>
                      </a:rPr>
                      <m:t>+</m:t>
                    </m:r>
                    <m:r>
                      <a:rPr lang="en-US" b="1">
                        <a:solidFill>
                          <a:schemeClr val="tx1"/>
                        </a:solidFill>
                        <a:latin typeface="Cambria Math" panose="02040503050406030204" pitchFamily="18" charset="0"/>
                      </a:rPr>
                      <m:t>𝐜</m:t>
                    </m:r>
                  </m:oMath>
                </a14:m>
                <a:r>
                  <a:rPr lang="en-US" b="1" dirty="0">
                    <a:solidFill>
                      <a:schemeClr val="tx1"/>
                    </a:solidFill>
                  </a:rPr>
                  <a:t>,</a:t>
                </a:r>
                <a:r>
                  <a:rPr lang="en-PH" b="1" dirty="0">
                    <a:solidFill>
                      <a:schemeClr val="tx1"/>
                    </a:solidFill>
                  </a:rPr>
                  <a:t> </a:t>
                </a:r>
                <a:r>
                  <a:rPr lang="en-US" b="1" dirty="0">
                    <a:solidFill>
                      <a:schemeClr val="tx1"/>
                    </a:solidFill>
                  </a:rPr>
                  <a:t>where a ≠ 1</a:t>
                </a:r>
                <a:endParaRPr lang="en-PH" b="1" dirty="0">
                  <a:solidFill>
                    <a:schemeClr val="tx1"/>
                  </a:solidFill>
                </a:endParaRPr>
              </a:p>
            </p:txBody>
          </p:sp>
        </mc:Choice>
        <mc:Fallback xmlns="">
          <p:sp>
            <p:nvSpPr>
              <p:cNvPr id="2" name="Title 1">
                <a:extLst>
                  <a:ext uri="{FF2B5EF4-FFF2-40B4-BE49-F238E27FC236}">
                    <a16:creationId xmlns:a16="http://schemas.microsoft.com/office/drawing/2014/main" id="{6C4D4578-C8FE-FE47-B785-17E2FE435239}"/>
                  </a:ext>
                </a:extLst>
              </p:cNvPr>
              <p:cNvSpPr>
                <a:spLocks noGrp="1" noRot="1" noChangeAspect="1" noMove="1" noResize="1" noEditPoints="1" noAdjustHandles="1" noChangeArrowheads="1" noChangeShapeType="1" noTextEdit="1"/>
              </p:cNvSpPr>
              <p:nvPr>
                <p:ph type="title"/>
              </p:nvPr>
            </p:nvSpPr>
            <p:spPr>
              <a:blipFill>
                <a:blip r:embed="rId3"/>
                <a:stretch>
                  <a:fillRect l="-1689" t="-952" b="-857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6D4D5CAB-78D5-E84B-B1A7-8930F4F70A00}"/>
                  </a:ext>
                </a:extLst>
              </p:cNvPr>
              <p:cNvSpPr>
                <a:spLocks noGrp="1"/>
              </p:cNvSpPr>
              <p:nvPr>
                <p:ph idx="1"/>
              </p:nvPr>
            </p:nvSpPr>
            <p:spPr>
              <a:xfrm>
                <a:off x="838199" y="1825625"/>
                <a:ext cx="10999125" cy="4351338"/>
              </a:xfrm>
            </p:spPr>
            <p:txBody>
              <a:bodyPr/>
              <a:lstStyle/>
              <a:p>
                <a:pPr marL="0" indent="0" algn="just">
                  <a:buNone/>
                </a:pPr>
                <a:r>
                  <a:rPr lang="en-US" dirty="0"/>
                  <a:t>Factor each trinomial using ac-product or factoring by grouping method.</a:t>
                </a:r>
              </a:p>
              <a:p>
                <a:pPr marL="0" indent="0" algn="just">
                  <a:buNone/>
                </a:pPr>
                <a:r>
                  <a:rPr lang="en-US" b="1" dirty="0"/>
                  <a:t>Solution:</a:t>
                </a:r>
              </a:p>
              <a:p>
                <a:pPr marL="514350" indent="-514350" algn="just">
                  <a:buFont typeface="+mj-lt"/>
                  <a:buAutoNum type="alphaLcPeriod" startAt="2"/>
                </a:pPr>
                <a14:m>
                  <m:oMath xmlns:m="http://schemas.openxmlformats.org/officeDocument/2006/math">
                    <m:sSup>
                      <m:sSupPr>
                        <m:ctrlPr>
                          <a:rPr lang="en-PH">
                            <a:latin typeface="Cambria Math" panose="02040503050406030204" pitchFamily="18" charset="0"/>
                          </a:rPr>
                        </m:ctrlPr>
                      </m:sSupPr>
                      <m:e>
                        <m:r>
                          <a:rPr lang="en-US" i="0">
                            <a:latin typeface="Cambria Math" panose="02040503050406030204" pitchFamily="18" charset="0"/>
                          </a:rPr>
                          <m:t>6</m:t>
                        </m:r>
                        <m:r>
                          <m:rPr>
                            <m:sty m:val="p"/>
                          </m:rPr>
                          <a:rPr lang="en-US" i="0">
                            <a:latin typeface="Cambria Math" panose="02040503050406030204" pitchFamily="18" charset="0"/>
                          </a:rPr>
                          <m:t>x</m:t>
                        </m:r>
                      </m:e>
                      <m:sup>
                        <m:r>
                          <a:rPr lang="en-US" i="0">
                            <a:latin typeface="Cambria Math" panose="02040503050406030204" pitchFamily="18" charset="0"/>
                          </a:rPr>
                          <m:t>2</m:t>
                        </m:r>
                      </m:sup>
                    </m:sSup>
                    <m:r>
                      <a:rPr lang="en-US" b="0" i="0" smtClean="0">
                        <a:latin typeface="Cambria Math" panose="02040503050406030204" pitchFamily="18" charset="0"/>
                      </a:rPr>
                      <m:t>−</m:t>
                    </m:r>
                    <m:r>
                      <a:rPr lang="en-US" i="0">
                        <a:latin typeface="Cambria Math" panose="02040503050406030204" pitchFamily="18" charset="0"/>
                      </a:rPr>
                      <m:t>7</m:t>
                    </m:r>
                    <m:r>
                      <m:rPr>
                        <m:sty m:val="p"/>
                      </m:rPr>
                      <a:rPr lang="en-US" i="0">
                        <a:latin typeface="Cambria Math" panose="02040503050406030204" pitchFamily="18" charset="0"/>
                      </a:rPr>
                      <m:t>x</m:t>
                    </m:r>
                    <m:r>
                      <a:rPr lang="en-US" b="0" i="0" smtClean="0">
                        <a:latin typeface="Cambria Math" panose="02040503050406030204" pitchFamily="18" charset="0"/>
                      </a:rPr>
                      <m:t>−</m:t>
                    </m:r>
                    <m:r>
                      <a:rPr lang="en-US" i="0">
                        <a:latin typeface="Cambria Math" panose="02040503050406030204" pitchFamily="18" charset="0"/>
                      </a:rPr>
                      <m:t>2</m:t>
                    </m:r>
                    <m:r>
                      <a:rPr lang="en-US" i="0">
                        <a:latin typeface="Cambria Math" panose="02040503050406030204" pitchFamily="18" charset="0"/>
                      </a:rPr>
                      <m:t>0</m:t>
                    </m:r>
                  </m:oMath>
                </a14:m>
                <a:endParaRPr lang="en-US" dirty="0"/>
              </a:p>
              <a:p>
                <a:pPr marL="971550" lvl="1" indent="-514350" algn="just">
                  <a:buFont typeface="+mj-lt"/>
                  <a:buAutoNum type="arabicPeriod" startAt="4"/>
                </a:pPr>
                <a:r>
                  <a:rPr lang="en-US" dirty="0"/>
                  <a:t>Factor by grouping.</a:t>
                </a:r>
              </a:p>
              <a:p>
                <a:pPr marL="457200" lvl="1" indent="0" algn="just">
                  <a:buNone/>
                </a:pPr>
                <a:r>
                  <a:rPr lang="en-PH" dirty="0"/>
                  <a:t>	</a:t>
                </a:r>
                <a14:m>
                  <m:oMath xmlns:m="http://schemas.openxmlformats.org/officeDocument/2006/math">
                    <m:sSup>
                      <m:sSupPr>
                        <m:ctrlPr>
                          <a:rPr lang="en-PH" i="1">
                            <a:latin typeface="Cambria Math" panose="02040503050406030204" pitchFamily="18" charset="0"/>
                          </a:rPr>
                        </m:ctrlPr>
                      </m:sSupPr>
                      <m:e>
                        <m:r>
                          <a:rPr lang="en-US">
                            <a:latin typeface="Cambria Math" panose="02040503050406030204" pitchFamily="18" charset="0"/>
                          </a:rPr>
                          <m:t>6</m:t>
                        </m:r>
                        <m:r>
                          <m:rPr>
                            <m:sty m:val="p"/>
                          </m:rPr>
                          <a:rPr lang="en-US">
                            <a:latin typeface="Cambria Math" panose="02040503050406030204" pitchFamily="18" charset="0"/>
                          </a:rPr>
                          <m:t>x</m:t>
                        </m:r>
                      </m:e>
                      <m:sup>
                        <m:r>
                          <a:rPr lang="en-US">
                            <a:latin typeface="Cambria Math" panose="02040503050406030204" pitchFamily="18" charset="0"/>
                          </a:rPr>
                          <m:t>2</m:t>
                        </m:r>
                      </m:sup>
                    </m:sSup>
                    <m:r>
                      <a:rPr lang="en-US">
                        <a:latin typeface="Cambria Math" panose="02040503050406030204" pitchFamily="18" charset="0"/>
                      </a:rPr>
                      <m:t>−</m:t>
                    </m:r>
                    <m:r>
                      <a:rPr lang="en-US">
                        <a:latin typeface="Cambria Math" panose="02040503050406030204" pitchFamily="18" charset="0"/>
                      </a:rPr>
                      <m:t>7</m:t>
                    </m:r>
                    <m:r>
                      <m:rPr>
                        <m:sty m:val="p"/>
                      </m:rPr>
                      <a:rPr lang="en-US">
                        <a:latin typeface="Cambria Math" panose="02040503050406030204" pitchFamily="18" charset="0"/>
                      </a:rPr>
                      <m:t>x</m:t>
                    </m:r>
                    <m:r>
                      <a:rPr lang="en-US">
                        <a:latin typeface="Cambria Math" panose="02040503050406030204" pitchFamily="18" charset="0"/>
                      </a:rPr>
                      <m:t>−</m:t>
                    </m:r>
                    <m:r>
                      <a:rPr lang="en-US">
                        <a:latin typeface="Cambria Math" panose="02040503050406030204" pitchFamily="18" charset="0"/>
                      </a:rPr>
                      <m:t>20</m:t>
                    </m:r>
                  </m:oMath>
                </a14:m>
                <a:r>
                  <a:rPr lang="en-US" dirty="0"/>
                  <a:t> = </a:t>
                </a:r>
                <a14:m>
                  <m:oMath xmlns:m="http://schemas.openxmlformats.org/officeDocument/2006/math">
                    <m:sSup>
                      <m:sSupPr>
                        <m:ctrlPr>
                          <a:rPr lang="en-PH" i="1">
                            <a:latin typeface="Cambria Math" panose="02040503050406030204" pitchFamily="18" charset="0"/>
                          </a:rPr>
                        </m:ctrlPr>
                      </m:sSupPr>
                      <m:e>
                        <m:r>
                          <a:rPr lang="en-US">
                            <a:latin typeface="Cambria Math" panose="02040503050406030204" pitchFamily="18" charset="0"/>
                          </a:rPr>
                          <m:t>6</m:t>
                        </m:r>
                        <m:r>
                          <m:rPr>
                            <m:sty m:val="p"/>
                          </m:rPr>
                          <a:rPr lang="en-US">
                            <a:latin typeface="Cambria Math" panose="02040503050406030204" pitchFamily="18" charset="0"/>
                          </a:rPr>
                          <m:t>x</m:t>
                        </m:r>
                      </m:e>
                      <m:sup>
                        <m:r>
                          <a:rPr lang="en-US">
                            <a:latin typeface="Cambria Math" panose="02040503050406030204" pitchFamily="18" charset="0"/>
                          </a:rPr>
                          <m:t>2</m:t>
                        </m:r>
                      </m:sup>
                    </m:sSup>
                    <m:r>
                      <a:rPr lang="en-US">
                        <a:latin typeface="Cambria Math" panose="02040503050406030204" pitchFamily="18" charset="0"/>
                      </a:rPr>
                      <m:t>+</m:t>
                    </m:r>
                    <m:r>
                      <a:rPr lang="en-US">
                        <a:latin typeface="Cambria Math" panose="02040503050406030204" pitchFamily="18" charset="0"/>
                      </a:rPr>
                      <m:t>(8</m:t>
                    </m:r>
                    <m:r>
                      <m:rPr>
                        <m:sty m:val="p"/>
                      </m:rPr>
                      <a:rPr lang="en-US">
                        <a:latin typeface="Cambria Math" panose="02040503050406030204" pitchFamily="18" charset="0"/>
                      </a:rPr>
                      <m:t>x</m:t>
                    </m:r>
                    <m:r>
                      <a:rPr lang="en-US">
                        <a:latin typeface="Cambria Math" panose="02040503050406030204" pitchFamily="18" charset="0"/>
                      </a:rPr>
                      <m:t>−15</m:t>
                    </m:r>
                    <m:r>
                      <m:rPr>
                        <m:sty m:val="p"/>
                      </m:rPr>
                      <a:rPr lang="en-US">
                        <a:latin typeface="Cambria Math" panose="02040503050406030204" pitchFamily="18" charset="0"/>
                      </a:rPr>
                      <m:t>x</m:t>
                    </m:r>
                    <m:r>
                      <a:rPr lang="en-US">
                        <a:latin typeface="Cambria Math" panose="02040503050406030204" pitchFamily="18" charset="0"/>
                      </a:rPr>
                      <m:t>)−20</m:t>
                    </m:r>
                  </m:oMath>
                </a14:m>
                <a:r>
                  <a:rPr lang="en-US" dirty="0"/>
                  <a:t>	</a:t>
                </a:r>
              </a:p>
              <a:p>
                <a:pPr marL="457200" lvl="1" indent="0" algn="just">
                  <a:buNone/>
                </a:pPr>
                <a:r>
                  <a:rPr lang="en-US" dirty="0"/>
                  <a:t>			     = </a:t>
                </a:r>
                <a14:m>
                  <m:oMath xmlns:m="http://schemas.openxmlformats.org/officeDocument/2006/math">
                    <m:sSup>
                      <m:sSupPr>
                        <m:ctrlPr>
                          <a:rPr lang="en-PH" i="1">
                            <a:latin typeface="Cambria Math" panose="02040503050406030204" pitchFamily="18" charset="0"/>
                          </a:rPr>
                        </m:ctrlPr>
                      </m:sSupPr>
                      <m:e>
                        <m:r>
                          <a:rPr lang="en-US" b="0" i="0" smtClean="0">
                            <a:latin typeface="Cambria Math" panose="02040503050406030204" pitchFamily="18" charset="0"/>
                          </a:rPr>
                          <m:t>(</m:t>
                        </m:r>
                        <m:r>
                          <a:rPr lang="en-US">
                            <a:latin typeface="Cambria Math" panose="02040503050406030204" pitchFamily="18" charset="0"/>
                          </a:rPr>
                          <m:t>6</m:t>
                        </m:r>
                        <m:r>
                          <m:rPr>
                            <m:sty m:val="p"/>
                          </m:rPr>
                          <a:rPr lang="en-US">
                            <a:latin typeface="Cambria Math" panose="02040503050406030204" pitchFamily="18" charset="0"/>
                          </a:rPr>
                          <m:t>x</m:t>
                        </m:r>
                      </m:e>
                      <m:sup>
                        <m:r>
                          <a:rPr lang="en-US">
                            <a:latin typeface="Cambria Math" panose="02040503050406030204" pitchFamily="18" charset="0"/>
                          </a:rPr>
                          <m:t>2</m:t>
                        </m:r>
                      </m:sup>
                    </m:sSup>
                    <m:r>
                      <a:rPr lang="en-US">
                        <a:latin typeface="Cambria Math" panose="02040503050406030204" pitchFamily="18" charset="0"/>
                      </a:rPr>
                      <m:t>+</m:t>
                    </m:r>
                    <m:r>
                      <a:rPr lang="en-US" b="0" i="0" smtClean="0">
                        <a:latin typeface="Cambria Math" panose="02040503050406030204" pitchFamily="18" charset="0"/>
                      </a:rPr>
                      <m:t> </m:t>
                    </m:r>
                    <m:r>
                      <a:rPr lang="en-US">
                        <a:latin typeface="Cambria Math" panose="02040503050406030204" pitchFamily="18" charset="0"/>
                      </a:rPr>
                      <m:t>8</m:t>
                    </m:r>
                    <m:r>
                      <m:rPr>
                        <m:sty m:val="p"/>
                      </m:rPr>
                      <a:rPr lang="en-US">
                        <a:latin typeface="Cambria Math" panose="02040503050406030204" pitchFamily="18" charset="0"/>
                      </a:rPr>
                      <m:t>x</m:t>
                    </m:r>
                    <m:r>
                      <a:rPr lang="en-US" b="0" i="0" smtClean="0">
                        <a:latin typeface="Cambria Math" panose="02040503050406030204" pitchFamily="18" charset="0"/>
                      </a:rPr>
                      <m:t>)</m:t>
                    </m:r>
                    <m:r>
                      <a:rPr lang="en-US">
                        <a:latin typeface="Cambria Math" panose="02040503050406030204" pitchFamily="18" charset="0"/>
                      </a:rPr>
                      <m:t>−</m:t>
                    </m:r>
                    <m:r>
                      <a:rPr lang="en-US" b="0" i="0" smtClean="0">
                        <a:latin typeface="Cambria Math" panose="02040503050406030204" pitchFamily="18" charset="0"/>
                      </a:rPr>
                      <m:t>(</m:t>
                    </m:r>
                    <m:r>
                      <a:rPr lang="en-US">
                        <a:latin typeface="Cambria Math" panose="02040503050406030204" pitchFamily="18" charset="0"/>
                      </a:rPr>
                      <m:t>15</m:t>
                    </m:r>
                    <m:r>
                      <m:rPr>
                        <m:sty m:val="p"/>
                      </m:rPr>
                      <a:rPr lang="en-US">
                        <a:latin typeface="Cambria Math" panose="02040503050406030204" pitchFamily="18" charset="0"/>
                      </a:rPr>
                      <m:t>x</m:t>
                    </m:r>
                    <m:r>
                      <a:rPr lang="en-US" b="0" i="0" smtClean="0">
                        <a:latin typeface="Cambria Math" panose="02040503050406030204" pitchFamily="18" charset="0"/>
                      </a:rPr>
                      <m:t>+</m:t>
                    </m:r>
                    <m:r>
                      <a:rPr lang="en-US">
                        <a:latin typeface="Cambria Math" panose="02040503050406030204" pitchFamily="18" charset="0"/>
                      </a:rPr>
                      <m:t>20</m:t>
                    </m:r>
                    <m:r>
                      <a:rPr lang="en-US" b="0" i="0" smtClean="0">
                        <a:latin typeface="Cambria Math" panose="02040503050406030204" pitchFamily="18" charset="0"/>
                      </a:rPr>
                      <m:t>)</m:t>
                    </m:r>
                  </m:oMath>
                </a14:m>
                <a:r>
                  <a:rPr lang="en-US" dirty="0"/>
                  <a:t>	Group the terms.</a:t>
                </a:r>
              </a:p>
              <a:p>
                <a:pPr marL="457200" lvl="1" indent="0" algn="just">
                  <a:buNone/>
                </a:pPr>
                <a:r>
                  <a:rPr lang="en-US" dirty="0"/>
                  <a:t>			     = </a:t>
                </a:r>
                <a14:m>
                  <m:oMath xmlns:m="http://schemas.openxmlformats.org/officeDocument/2006/math">
                    <m:r>
                      <a:rPr lang="en-US" b="0" i="0" smtClean="0">
                        <a:latin typeface="Cambria Math" panose="02040503050406030204" pitchFamily="18" charset="0"/>
                      </a:rPr>
                      <m:t>2</m:t>
                    </m:r>
                    <m:r>
                      <m:rPr>
                        <m:sty m:val="p"/>
                      </m:rPr>
                      <a:rPr lang="en-US" b="0" i="0" smtClean="0">
                        <a:latin typeface="Cambria Math" panose="02040503050406030204" pitchFamily="18" charset="0"/>
                      </a:rPr>
                      <m:t>x</m:t>
                    </m:r>
                    <m:r>
                      <a:rPr lang="en-US" b="0" i="0" smtClean="0">
                        <a:latin typeface="Cambria Math" panose="02040503050406030204" pitchFamily="18" charset="0"/>
                      </a:rPr>
                      <m:t>(3</m:t>
                    </m:r>
                    <m:r>
                      <m:rPr>
                        <m:sty m:val="p"/>
                      </m:rPr>
                      <a:rPr lang="en-US" b="0" i="0" smtClean="0">
                        <a:latin typeface="Cambria Math" panose="02040503050406030204" pitchFamily="18" charset="0"/>
                      </a:rPr>
                      <m:t>x</m:t>
                    </m:r>
                    <m:r>
                      <a:rPr lang="en-US">
                        <a:latin typeface="Cambria Math" panose="02040503050406030204" pitchFamily="18" charset="0"/>
                      </a:rPr>
                      <m:t>+</m:t>
                    </m:r>
                    <m:r>
                      <a:rPr lang="en-US" b="0" i="0" smtClean="0">
                        <a:latin typeface="Cambria Math" panose="02040503050406030204" pitchFamily="18" charset="0"/>
                      </a:rPr>
                      <m:t>4</m:t>
                    </m:r>
                    <m:r>
                      <a:rPr lang="en-US">
                        <a:latin typeface="Cambria Math" panose="02040503050406030204" pitchFamily="18" charset="0"/>
                      </a:rPr>
                      <m:t>)</m:t>
                    </m:r>
                    <m:r>
                      <a:rPr lang="en-US">
                        <a:latin typeface="Cambria Math" panose="02040503050406030204" pitchFamily="18" charset="0"/>
                      </a:rPr>
                      <m:t>−</m:t>
                    </m:r>
                    <m:r>
                      <a:rPr lang="en-US" b="0" i="0" smtClean="0">
                        <a:latin typeface="Cambria Math" panose="02040503050406030204" pitchFamily="18" charset="0"/>
                      </a:rPr>
                      <m:t>5</m:t>
                    </m:r>
                    <m:r>
                      <a:rPr lang="en-US">
                        <a:latin typeface="Cambria Math" panose="02040503050406030204" pitchFamily="18" charset="0"/>
                      </a:rPr>
                      <m:t>(</m:t>
                    </m:r>
                    <m:r>
                      <a:rPr lang="en-US" b="0" i="0" smtClean="0">
                        <a:latin typeface="Cambria Math" panose="02040503050406030204" pitchFamily="18" charset="0"/>
                      </a:rPr>
                      <m:t>3</m:t>
                    </m:r>
                    <m:r>
                      <m:rPr>
                        <m:sty m:val="p"/>
                      </m:rPr>
                      <a:rPr lang="en-US">
                        <a:latin typeface="Cambria Math" panose="02040503050406030204" pitchFamily="18" charset="0"/>
                      </a:rPr>
                      <m:t>x</m:t>
                    </m:r>
                    <m:r>
                      <a:rPr lang="en-US">
                        <a:latin typeface="Cambria Math" panose="02040503050406030204" pitchFamily="18" charset="0"/>
                      </a:rPr>
                      <m:t>+</m:t>
                    </m:r>
                    <m:r>
                      <a:rPr lang="en-US" b="0" i="0" smtClean="0">
                        <a:latin typeface="Cambria Math" panose="02040503050406030204" pitchFamily="18" charset="0"/>
                      </a:rPr>
                      <m:t>4</m:t>
                    </m:r>
                    <m:r>
                      <a:rPr lang="en-US">
                        <a:latin typeface="Cambria Math" panose="02040503050406030204" pitchFamily="18" charset="0"/>
                      </a:rPr>
                      <m:t>)</m:t>
                    </m:r>
                  </m:oMath>
                </a14:m>
                <a:r>
                  <a:rPr lang="en-US" dirty="0"/>
                  <a:t>	Factor each group.</a:t>
                </a:r>
              </a:p>
              <a:p>
                <a:pPr marL="457200" lvl="1" indent="0" algn="just">
                  <a:buNone/>
                </a:pPr>
                <a:r>
                  <a:rPr lang="en-US" dirty="0"/>
                  <a:t>			     = </a:t>
                </a:r>
                <a14:m>
                  <m:oMath xmlns:m="http://schemas.openxmlformats.org/officeDocument/2006/math">
                    <m:d>
                      <m:dPr>
                        <m:ctrlPr>
                          <a:rPr lang="en-US">
                            <a:latin typeface="Cambria Math" panose="02040503050406030204" pitchFamily="18" charset="0"/>
                          </a:rPr>
                        </m:ctrlPr>
                      </m:dPr>
                      <m:e>
                        <m:r>
                          <a:rPr lang="en-US">
                            <a:latin typeface="Cambria Math" panose="02040503050406030204" pitchFamily="18" charset="0"/>
                          </a:rPr>
                          <m:t>3</m:t>
                        </m:r>
                        <m:r>
                          <m:rPr>
                            <m:sty m:val="p"/>
                          </m:rPr>
                          <a:rPr lang="en-US">
                            <a:latin typeface="Cambria Math" panose="02040503050406030204" pitchFamily="18" charset="0"/>
                          </a:rPr>
                          <m:t>x</m:t>
                        </m:r>
                        <m:r>
                          <a:rPr lang="en-US">
                            <a:latin typeface="Cambria Math" panose="02040503050406030204" pitchFamily="18" charset="0"/>
                          </a:rPr>
                          <m:t>+</m:t>
                        </m:r>
                        <m:r>
                          <a:rPr lang="en-US">
                            <a:latin typeface="Cambria Math" panose="02040503050406030204" pitchFamily="18" charset="0"/>
                          </a:rPr>
                          <m:t>4</m:t>
                        </m:r>
                      </m:e>
                    </m:d>
                    <m:d>
                      <m:dPr>
                        <m:ctrlPr>
                          <a:rPr lang="en-US" i="1">
                            <a:latin typeface="Cambria Math" panose="02040503050406030204" pitchFamily="18" charset="0"/>
                          </a:rPr>
                        </m:ctrlPr>
                      </m:dPr>
                      <m:e>
                        <m:r>
                          <a:rPr lang="en-US" b="0" i="0" smtClean="0">
                            <a:latin typeface="Cambria Math" panose="02040503050406030204" pitchFamily="18" charset="0"/>
                          </a:rPr>
                          <m:t>2</m:t>
                        </m:r>
                        <m:r>
                          <m:rPr>
                            <m:sty m:val="p"/>
                          </m:rPr>
                          <a:rPr lang="en-US">
                            <a:latin typeface="Cambria Math" panose="02040503050406030204" pitchFamily="18" charset="0"/>
                          </a:rPr>
                          <m:t>x</m:t>
                        </m:r>
                        <m:r>
                          <a:rPr lang="en-US" b="0" i="0" smtClean="0">
                            <a:latin typeface="Cambria Math" panose="02040503050406030204" pitchFamily="18" charset="0"/>
                          </a:rPr>
                          <m:t>−5</m:t>
                        </m:r>
                      </m:e>
                    </m:d>
                  </m:oMath>
                </a14:m>
                <a:r>
                  <a:rPr lang="en-US" dirty="0"/>
                  <a:t>		Factor out the common</a:t>
                </a:r>
              </a:p>
              <a:p>
                <a:pPr marL="457200" lvl="1" indent="0" algn="just">
                  <a:buNone/>
                </a:pPr>
                <a:r>
                  <a:rPr lang="en-US" dirty="0"/>
                  <a:t>								binomial 3x + 4.</a:t>
                </a:r>
              </a:p>
              <a:p>
                <a:pPr marL="457200" lvl="1" indent="0" algn="just">
                  <a:buNone/>
                </a:pPr>
                <a:endParaRPr lang="en-US" dirty="0"/>
              </a:p>
              <a:p>
                <a:pPr marL="457200" lvl="1" indent="0" algn="just">
                  <a:buNone/>
                </a:pPr>
                <a:endParaRPr lang="en-US" dirty="0"/>
              </a:p>
              <a:p>
                <a:pPr marL="457200" lvl="1" indent="0" algn="just">
                  <a:buNone/>
                </a:pPr>
                <a:endParaRPr lang="en-US" dirty="0"/>
              </a:p>
            </p:txBody>
          </p:sp>
        </mc:Choice>
        <mc:Fallback>
          <p:sp>
            <p:nvSpPr>
              <p:cNvPr id="4" name="Content Placeholder 3">
                <a:extLst>
                  <a:ext uri="{FF2B5EF4-FFF2-40B4-BE49-F238E27FC236}">
                    <a16:creationId xmlns:a16="http://schemas.microsoft.com/office/drawing/2014/main" id="{6D4D5CAB-78D5-E84B-B1A7-8930F4F70A00}"/>
                  </a:ext>
                </a:extLst>
              </p:cNvPr>
              <p:cNvSpPr>
                <a:spLocks noGrp="1" noRot="1" noChangeAspect="1" noMove="1" noResize="1" noEditPoints="1" noAdjustHandles="1" noChangeArrowheads="1" noChangeShapeType="1" noTextEdit="1"/>
              </p:cNvSpPr>
              <p:nvPr>
                <p:ph idx="1"/>
              </p:nvPr>
            </p:nvSpPr>
            <p:spPr>
              <a:xfrm>
                <a:off x="838199" y="1825625"/>
                <a:ext cx="10999125" cy="4351338"/>
              </a:xfrm>
              <a:blipFill>
                <a:blip r:embed="rId4"/>
                <a:stretch>
                  <a:fillRect l="-1038" t="-2632" r="-231"/>
                </a:stretch>
              </a:blipFill>
            </p:spPr>
            <p:txBody>
              <a:bodyPr/>
              <a:lstStyle/>
              <a:p>
                <a:r>
                  <a:rPr lang="en-US">
                    <a:noFill/>
                  </a:rPr>
                  <a:t> </a:t>
                </a:r>
              </a:p>
            </p:txBody>
          </p:sp>
        </mc:Fallback>
      </mc:AlternateContent>
    </p:spTree>
    <p:extLst>
      <p:ext uri="{BB962C8B-B14F-4D97-AF65-F5344CB8AC3E}">
        <p14:creationId xmlns:p14="http://schemas.microsoft.com/office/powerpoint/2010/main" val="32989613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Factoring Quadratic Trinomials in the Form </a:t>
                </a:r>
                <a14:m>
                  <m:oMath xmlns:m="http://schemas.openxmlformats.org/officeDocument/2006/math">
                    <m:sSup>
                      <m:sSupPr>
                        <m:ctrlPr>
                          <a:rPr lang="en-PH" b="1" i="1">
                            <a:solidFill>
                              <a:schemeClr val="tx1"/>
                            </a:solidFill>
                            <a:latin typeface="Cambria Math" panose="02040503050406030204" pitchFamily="18" charset="0"/>
                          </a:rPr>
                        </m:ctrlPr>
                      </m:sSupPr>
                      <m:e>
                        <m:r>
                          <a:rPr lang="en-US" b="1">
                            <a:solidFill>
                              <a:schemeClr val="tx1"/>
                            </a:solidFill>
                            <a:latin typeface="Cambria Math" panose="02040503050406030204" pitchFamily="18" charset="0"/>
                          </a:rPr>
                          <m:t>𝐚𝐱</m:t>
                        </m:r>
                      </m:e>
                      <m:sup>
                        <m:r>
                          <a:rPr lang="en-US" b="1">
                            <a:solidFill>
                              <a:schemeClr val="tx1"/>
                            </a:solidFill>
                            <a:latin typeface="Cambria Math" panose="02040503050406030204" pitchFamily="18" charset="0"/>
                          </a:rPr>
                          <m:t>𝟐</m:t>
                        </m:r>
                      </m:sup>
                    </m:sSup>
                    <m:r>
                      <a:rPr lang="en-US" b="1">
                        <a:solidFill>
                          <a:schemeClr val="tx1"/>
                        </a:solidFill>
                        <a:latin typeface="Cambria Math" panose="02040503050406030204" pitchFamily="18" charset="0"/>
                      </a:rPr>
                      <m:t>+</m:t>
                    </m:r>
                    <m:r>
                      <a:rPr lang="en-US" b="1">
                        <a:solidFill>
                          <a:schemeClr val="tx1"/>
                        </a:solidFill>
                        <a:latin typeface="Cambria Math" panose="02040503050406030204" pitchFamily="18" charset="0"/>
                      </a:rPr>
                      <m:t>𝐛𝐱</m:t>
                    </m:r>
                    <m:r>
                      <a:rPr lang="en-US" b="1">
                        <a:solidFill>
                          <a:schemeClr val="tx1"/>
                        </a:solidFill>
                        <a:latin typeface="Cambria Math" panose="02040503050406030204" pitchFamily="18" charset="0"/>
                      </a:rPr>
                      <m:t>+</m:t>
                    </m:r>
                    <m:r>
                      <a:rPr lang="en-US" b="1">
                        <a:solidFill>
                          <a:schemeClr val="tx1"/>
                        </a:solidFill>
                        <a:latin typeface="Cambria Math" panose="02040503050406030204" pitchFamily="18" charset="0"/>
                      </a:rPr>
                      <m:t>𝐜</m:t>
                    </m:r>
                  </m:oMath>
                </a14:m>
                <a:r>
                  <a:rPr lang="en-US" b="1" dirty="0">
                    <a:solidFill>
                      <a:schemeClr val="tx1"/>
                    </a:solidFill>
                  </a:rPr>
                  <a:t>,</a:t>
                </a:r>
                <a:r>
                  <a:rPr lang="en-PH" b="1" dirty="0">
                    <a:solidFill>
                      <a:schemeClr val="tx1"/>
                    </a:solidFill>
                  </a:rPr>
                  <a:t> </a:t>
                </a:r>
                <a:r>
                  <a:rPr lang="en-US" b="1" dirty="0">
                    <a:solidFill>
                      <a:schemeClr val="tx1"/>
                    </a:solidFill>
                  </a:rPr>
                  <a:t>where a ≠ 1</a:t>
                </a:r>
                <a:endParaRPr lang="en-PH" b="1" dirty="0">
                  <a:solidFill>
                    <a:schemeClr val="tx1"/>
                  </a:solidFill>
                </a:endParaRPr>
              </a:p>
            </p:txBody>
          </p:sp>
        </mc:Choice>
        <mc:Fallback xmlns="">
          <p:sp>
            <p:nvSpPr>
              <p:cNvPr id="2" name="Title 1">
                <a:extLst>
                  <a:ext uri="{FF2B5EF4-FFF2-40B4-BE49-F238E27FC236}">
                    <a16:creationId xmlns:a16="http://schemas.microsoft.com/office/drawing/2014/main" id="{6C4D4578-C8FE-FE47-B785-17E2FE435239}"/>
                  </a:ext>
                </a:extLst>
              </p:cNvPr>
              <p:cNvSpPr>
                <a:spLocks noGrp="1" noRot="1" noChangeAspect="1" noMove="1" noResize="1" noEditPoints="1" noAdjustHandles="1" noChangeArrowheads="1" noChangeShapeType="1" noTextEdit="1"/>
              </p:cNvSpPr>
              <p:nvPr>
                <p:ph type="title"/>
              </p:nvPr>
            </p:nvSpPr>
            <p:spPr>
              <a:blipFill>
                <a:blip r:embed="rId3"/>
                <a:stretch>
                  <a:fillRect l="-1689" t="-952" b="-857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6D4D5CAB-78D5-E84B-B1A7-8930F4F70A00}"/>
                  </a:ext>
                </a:extLst>
              </p:cNvPr>
              <p:cNvSpPr>
                <a:spLocks noGrp="1"/>
              </p:cNvSpPr>
              <p:nvPr>
                <p:ph idx="1"/>
              </p:nvPr>
            </p:nvSpPr>
            <p:spPr>
              <a:xfrm>
                <a:off x="838199" y="1825625"/>
                <a:ext cx="10999125" cy="4351338"/>
              </a:xfrm>
            </p:spPr>
            <p:txBody>
              <a:bodyPr/>
              <a:lstStyle/>
              <a:p>
                <a:pPr marL="0" indent="0" algn="just">
                  <a:buNone/>
                </a:pPr>
                <a:r>
                  <a:rPr lang="en-US" dirty="0"/>
                  <a:t>Factor each trinomial using ac-product or factoring by grouping method.</a:t>
                </a:r>
              </a:p>
              <a:p>
                <a:pPr marL="0" indent="0" algn="just">
                  <a:buNone/>
                </a:pPr>
                <a:r>
                  <a:rPr lang="en-US" b="1" dirty="0"/>
                  <a:t>Solution:</a:t>
                </a:r>
              </a:p>
              <a:p>
                <a:pPr marL="514350" indent="-514350" algn="just">
                  <a:buFont typeface="+mj-lt"/>
                  <a:buAutoNum type="alphaLcPeriod" startAt="2"/>
                </a:pPr>
                <a14:m>
                  <m:oMath xmlns:m="http://schemas.openxmlformats.org/officeDocument/2006/math">
                    <m:sSup>
                      <m:sSupPr>
                        <m:ctrlPr>
                          <a:rPr lang="en-PH">
                            <a:latin typeface="Cambria Math" panose="02040503050406030204" pitchFamily="18" charset="0"/>
                          </a:rPr>
                        </m:ctrlPr>
                      </m:sSupPr>
                      <m:e>
                        <m:r>
                          <a:rPr lang="en-US" i="0">
                            <a:latin typeface="Cambria Math" panose="02040503050406030204" pitchFamily="18" charset="0"/>
                          </a:rPr>
                          <m:t>6</m:t>
                        </m:r>
                        <m:r>
                          <m:rPr>
                            <m:sty m:val="p"/>
                          </m:rPr>
                          <a:rPr lang="en-US" i="0">
                            <a:latin typeface="Cambria Math" panose="02040503050406030204" pitchFamily="18" charset="0"/>
                          </a:rPr>
                          <m:t>x</m:t>
                        </m:r>
                      </m:e>
                      <m:sup>
                        <m:r>
                          <a:rPr lang="en-US" i="0">
                            <a:latin typeface="Cambria Math" panose="02040503050406030204" pitchFamily="18" charset="0"/>
                          </a:rPr>
                          <m:t>2</m:t>
                        </m:r>
                      </m:sup>
                    </m:sSup>
                    <m:r>
                      <a:rPr lang="en-US" b="0" i="0" smtClean="0">
                        <a:latin typeface="Cambria Math" panose="02040503050406030204" pitchFamily="18" charset="0"/>
                      </a:rPr>
                      <m:t>−</m:t>
                    </m:r>
                    <m:r>
                      <a:rPr lang="en-US" i="0">
                        <a:latin typeface="Cambria Math" panose="02040503050406030204" pitchFamily="18" charset="0"/>
                      </a:rPr>
                      <m:t>7</m:t>
                    </m:r>
                    <m:r>
                      <m:rPr>
                        <m:sty m:val="p"/>
                      </m:rPr>
                      <a:rPr lang="en-US" i="0">
                        <a:latin typeface="Cambria Math" panose="02040503050406030204" pitchFamily="18" charset="0"/>
                      </a:rPr>
                      <m:t>x</m:t>
                    </m:r>
                    <m:r>
                      <a:rPr lang="en-US" b="0" i="0" smtClean="0">
                        <a:latin typeface="Cambria Math" panose="02040503050406030204" pitchFamily="18" charset="0"/>
                      </a:rPr>
                      <m:t>−</m:t>
                    </m:r>
                    <m:r>
                      <a:rPr lang="en-US" i="0">
                        <a:latin typeface="Cambria Math" panose="02040503050406030204" pitchFamily="18" charset="0"/>
                      </a:rPr>
                      <m:t>2</m:t>
                    </m:r>
                    <m:r>
                      <a:rPr lang="en-US" i="0">
                        <a:latin typeface="Cambria Math" panose="02040503050406030204" pitchFamily="18" charset="0"/>
                      </a:rPr>
                      <m:t>0</m:t>
                    </m:r>
                  </m:oMath>
                </a14:m>
                <a:endParaRPr lang="en-US" dirty="0"/>
              </a:p>
              <a:p>
                <a:pPr marL="0" indent="0" algn="just">
                  <a:buNone/>
                </a:pPr>
                <a:r>
                  <a:rPr lang="en-US" dirty="0"/>
                  <a:t>       </a:t>
                </a:r>
                <a14:m>
                  <m:oMath xmlns:m="http://schemas.openxmlformats.org/officeDocument/2006/math">
                    <m:sSup>
                      <m:sSupPr>
                        <m:ctrlPr>
                          <a:rPr lang="en-PH" i="1">
                            <a:latin typeface="Cambria Math" panose="02040503050406030204" pitchFamily="18" charset="0"/>
                          </a:rPr>
                        </m:ctrlPr>
                      </m:sSupPr>
                      <m:e>
                        <m:r>
                          <a:rPr lang="en-US">
                            <a:latin typeface="Cambria Math" panose="02040503050406030204" pitchFamily="18" charset="0"/>
                          </a:rPr>
                          <m:t>6</m:t>
                        </m:r>
                        <m:r>
                          <m:rPr>
                            <m:sty m:val="p"/>
                          </m:rPr>
                          <a:rPr lang="en-US">
                            <a:latin typeface="Cambria Math" panose="02040503050406030204" pitchFamily="18" charset="0"/>
                          </a:rPr>
                          <m:t>x</m:t>
                        </m:r>
                      </m:e>
                      <m:sup>
                        <m:r>
                          <a:rPr lang="en-US">
                            <a:latin typeface="Cambria Math" panose="02040503050406030204" pitchFamily="18" charset="0"/>
                          </a:rPr>
                          <m:t>2</m:t>
                        </m:r>
                      </m:sup>
                    </m:sSup>
                    <m:r>
                      <a:rPr lang="en-US">
                        <a:latin typeface="Cambria Math" panose="02040503050406030204" pitchFamily="18" charset="0"/>
                      </a:rPr>
                      <m:t>−</m:t>
                    </m:r>
                    <m:r>
                      <a:rPr lang="en-US">
                        <a:latin typeface="Cambria Math" panose="02040503050406030204" pitchFamily="18" charset="0"/>
                      </a:rPr>
                      <m:t>7</m:t>
                    </m:r>
                    <m:r>
                      <m:rPr>
                        <m:sty m:val="p"/>
                      </m:rPr>
                      <a:rPr lang="en-US">
                        <a:latin typeface="Cambria Math" panose="02040503050406030204" pitchFamily="18" charset="0"/>
                      </a:rPr>
                      <m:t>x</m:t>
                    </m:r>
                    <m:r>
                      <a:rPr lang="en-US">
                        <a:latin typeface="Cambria Math" panose="02040503050406030204" pitchFamily="18" charset="0"/>
                      </a:rPr>
                      <m:t>−</m:t>
                    </m:r>
                    <m:r>
                      <a:rPr lang="en-US">
                        <a:latin typeface="Cambria Math" panose="02040503050406030204" pitchFamily="18" charset="0"/>
                      </a:rPr>
                      <m:t>20</m:t>
                    </m:r>
                    <m:r>
                      <a:rPr lang="en-US" b="0" i="0" smtClean="0">
                        <a:latin typeface="Cambria Math" panose="02040503050406030204" pitchFamily="18" charset="0"/>
                      </a:rPr>
                      <m:t>=</m:t>
                    </m:r>
                    <m:d>
                      <m:dPr>
                        <m:ctrlPr>
                          <a:rPr lang="en-US" i="1">
                            <a:latin typeface="Cambria Math" panose="02040503050406030204" pitchFamily="18" charset="0"/>
                          </a:rPr>
                        </m:ctrlPr>
                      </m:dPr>
                      <m:e>
                        <m:r>
                          <a:rPr lang="en-US">
                            <a:latin typeface="Cambria Math" panose="02040503050406030204" pitchFamily="18" charset="0"/>
                          </a:rPr>
                          <m:t>3</m:t>
                        </m:r>
                        <m:r>
                          <m:rPr>
                            <m:sty m:val="p"/>
                          </m:rPr>
                          <a:rPr lang="en-US">
                            <a:latin typeface="Cambria Math" panose="02040503050406030204" pitchFamily="18" charset="0"/>
                          </a:rPr>
                          <m:t>x</m:t>
                        </m:r>
                        <m:r>
                          <a:rPr lang="en-US">
                            <a:latin typeface="Cambria Math" panose="02040503050406030204" pitchFamily="18" charset="0"/>
                          </a:rPr>
                          <m:t>+4</m:t>
                        </m:r>
                      </m:e>
                    </m:d>
                    <m:d>
                      <m:dPr>
                        <m:ctrlPr>
                          <a:rPr lang="en-US" i="1">
                            <a:latin typeface="Cambria Math" panose="02040503050406030204" pitchFamily="18" charset="0"/>
                          </a:rPr>
                        </m:ctrlPr>
                      </m:dPr>
                      <m:e>
                        <m:r>
                          <a:rPr lang="en-US">
                            <a:latin typeface="Cambria Math" panose="02040503050406030204" pitchFamily="18" charset="0"/>
                          </a:rPr>
                          <m:t>2</m:t>
                        </m:r>
                        <m:r>
                          <m:rPr>
                            <m:sty m:val="p"/>
                          </m:rPr>
                          <a:rPr lang="en-US">
                            <a:latin typeface="Cambria Math" panose="02040503050406030204" pitchFamily="18" charset="0"/>
                          </a:rPr>
                          <m:t>x</m:t>
                        </m:r>
                        <m:r>
                          <a:rPr lang="en-US">
                            <a:latin typeface="Cambria Math" panose="02040503050406030204" pitchFamily="18" charset="0"/>
                          </a:rPr>
                          <m:t>−5</m:t>
                        </m:r>
                      </m:e>
                    </m:d>
                  </m:oMath>
                </a14:m>
                <a:r>
                  <a:rPr lang="en-US" dirty="0"/>
                  <a:t>.</a:t>
                </a:r>
              </a:p>
              <a:p>
                <a:pPr marL="0" indent="0" algn="just">
                  <a:buNone/>
                </a:pPr>
                <a:r>
                  <a:rPr lang="en-US" b="1" dirty="0"/>
                  <a:t>Check:</a:t>
                </a:r>
              </a:p>
              <a:p>
                <a:pPr marL="0" indent="0" algn="just">
                  <a:buNone/>
                </a:pPr>
                <a:r>
                  <a:rPr lang="en-US" dirty="0"/>
                  <a:t>	 </a:t>
                </a:r>
                <a14:m>
                  <m:oMath xmlns:m="http://schemas.openxmlformats.org/officeDocument/2006/math">
                    <m:d>
                      <m:dPr>
                        <m:ctrlPr>
                          <a:rPr lang="en-US" i="1">
                            <a:latin typeface="Cambria Math" panose="02040503050406030204" pitchFamily="18" charset="0"/>
                          </a:rPr>
                        </m:ctrlPr>
                      </m:dPr>
                      <m:e>
                        <m:r>
                          <a:rPr lang="en-US">
                            <a:latin typeface="Cambria Math" panose="02040503050406030204" pitchFamily="18" charset="0"/>
                          </a:rPr>
                          <m:t>3</m:t>
                        </m:r>
                        <m:r>
                          <m:rPr>
                            <m:sty m:val="p"/>
                          </m:rPr>
                          <a:rPr lang="en-US">
                            <a:latin typeface="Cambria Math" panose="02040503050406030204" pitchFamily="18" charset="0"/>
                          </a:rPr>
                          <m:t>x</m:t>
                        </m:r>
                        <m:r>
                          <a:rPr lang="en-US">
                            <a:latin typeface="Cambria Math" panose="02040503050406030204" pitchFamily="18" charset="0"/>
                          </a:rPr>
                          <m:t>+4</m:t>
                        </m:r>
                      </m:e>
                    </m:d>
                    <m:d>
                      <m:dPr>
                        <m:ctrlPr>
                          <a:rPr lang="en-US" i="1">
                            <a:latin typeface="Cambria Math" panose="02040503050406030204" pitchFamily="18" charset="0"/>
                          </a:rPr>
                        </m:ctrlPr>
                      </m:dPr>
                      <m:e>
                        <m:r>
                          <a:rPr lang="en-US">
                            <a:latin typeface="Cambria Math" panose="02040503050406030204" pitchFamily="18" charset="0"/>
                          </a:rPr>
                          <m:t>2</m:t>
                        </m:r>
                        <m:r>
                          <m:rPr>
                            <m:sty m:val="p"/>
                          </m:rPr>
                          <a:rPr lang="en-US">
                            <a:latin typeface="Cambria Math" panose="02040503050406030204" pitchFamily="18" charset="0"/>
                          </a:rPr>
                          <m:t>x</m:t>
                        </m:r>
                        <m:r>
                          <a:rPr lang="en-US">
                            <a:latin typeface="Cambria Math" panose="02040503050406030204" pitchFamily="18" charset="0"/>
                          </a:rPr>
                          <m:t>−5</m:t>
                        </m:r>
                      </m:e>
                    </m:d>
                    <m:r>
                      <a:rPr lang="en-US" b="0" i="0" smtClean="0">
                        <a:latin typeface="Cambria Math" panose="02040503050406030204" pitchFamily="18" charset="0"/>
                      </a:rPr>
                      <m:t>=</m:t>
                    </m:r>
                  </m:oMath>
                </a14:m>
                <a:r>
                  <a:rPr lang="en-PH" dirty="0"/>
                  <a:t> </a:t>
                </a:r>
                <a14:m>
                  <m:oMath xmlns:m="http://schemas.openxmlformats.org/officeDocument/2006/math">
                    <m:sSup>
                      <m:sSupPr>
                        <m:ctrlPr>
                          <a:rPr lang="en-PH" i="1">
                            <a:latin typeface="Cambria Math" panose="02040503050406030204" pitchFamily="18" charset="0"/>
                          </a:rPr>
                        </m:ctrlPr>
                      </m:sSupPr>
                      <m:e>
                        <m:r>
                          <a:rPr lang="en-US">
                            <a:latin typeface="Cambria Math" panose="02040503050406030204" pitchFamily="18" charset="0"/>
                          </a:rPr>
                          <m:t>6</m:t>
                        </m:r>
                        <m:r>
                          <m:rPr>
                            <m:sty m:val="p"/>
                          </m:rPr>
                          <a:rPr lang="en-US">
                            <a:latin typeface="Cambria Math" panose="02040503050406030204" pitchFamily="18" charset="0"/>
                          </a:rPr>
                          <m:t>x</m:t>
                        </m:r>
                      </m:e>
                      <m:sup>
                        <m:r>
                          <a:rPr lang="en-US">
                            <a:latin typeface="Cambria Math" panose="02040503050406030204" pitchFamily="18" charset="0"/>
                          </a:rPr>
                          <m:t>2</m:t>
                        </m:r>
                      </m:sup>
                    </m:sSup>
                    <m:r>
                      <a:rPr lang="en-US" b="0" i="1" smtClean="0">
                        <a:latin typeface="Cambria Math" panose="02040503050406030204" pitchFamily="18" charset="0"/>
                      </a:rPr>
                      <m:t>−15</m:t>
                    </m:r>
                    <m:r>
                      <m:rPr>
                        <m:sty m:val="p"/>
                      </m:rPr>
                      <a:rPr lang="en-US" b="0" i="0" smtClean="0">
                        <a:latin typeface="Cambria Math" panose="02040503050406030204" pitchFamily="18" charset="0"/>
                      </a:rPr>
                      <m:t>x</m:t>
                    </m:r>
                    <m:r>
                      <a:rPr lang="en-US" b="0" i="0" smtClean="0">
                        <a:latin typeface="Cambria Math" panose="02040503050406030204" pitchFamily="18" charset="0"/>
                      </a:rPr>
                      <m:t>+8</m:t>
                    </m:r>
                    <m:r>
                      <m:rPr>
                        <m:sty m:val="p"/>
                      </m:rPr>
                      <a:rPr lang="en-US" b="0" i="0" smtClean="0">
                        <a:latin typeface="Cambria Math" panose="02040503050406030204" pitchFamily="18" charset="0"/>
                      </a:rPr>
                      <m:t>x</m:t>
                    </m:r>
                    <m:r>
                      <a:rPr lang="en-US" b="0" i="0" smtClean="0">
                        <a:latin typeface="Cambria Math" panose="02040503050406030204" pitchFamily="18" charset="0"/>
                      </a:rPr>
                      <m:t>−20</m:t>
                    </m:r>
                  </m:oMath>
                </a14:m>
                <a:endParaRPr lang="en-US" b="0" dirty="0"/>
              </a:p>
              <a:p>
                <a:pPr marL="0" indent="0" algn="just">
                  <a:buNone/>
                </a:pPr>
                <a:r>
                  <a:rPr lang="en-US" dirty="0"/>
                  <a:t>				</a:t>
                </a:r>
                <a14:m>
                  <m:oMath xmlns:m="http://schemas.openxmlformats.org/officeDocument/2006/math">
                    <m:r>
                      <a:rPr lang="en-US">
                        <a:latin typeface="Cambria Math" panose="02040503050406030204" pitchFamily="18" charset="0"/>
                      </a:rPr>
                      <m:t>=</m:t>
                    </m:r>
                  </m:oMath>
                </a14:m>
                <a:r>
                  <a:rPr lang="en-PH" dirty="0"/>
                  <a:t> </a:t>
                </a:r>
                <a14:m>
                  <m:oMath xmlns:m="http://schemas.openxmlformats.org/officeDocument/2006/math">
                    <m:sSup>
                      <m:sSupPr>
                        <m:ctrlPr>
                          <a:rPr lang="en-PH" i="1">
                            <a:latin typeface="Cambria Math" panose="02040503050406030204" pitchFamily="18" charset="0"/>
                          </a:rPr>
                        </m:ctrlPr>
                      </m:sSupPr>
                      <m:e>
                        <m:r>
                          <a:rPr lang="en-US">
                            <a:latin typeface="Cambria Math" panose="02040503050406030204" pitchFamily="18" charset="0"/>
                          </a:rPr>
                          <m:t>6</m:t>
                        </m:r>
                        <m:r>
                          <m:rPr>
                            <m:sty m:val="p"/>
                          </m:rPr>
                          <a:rPr lang="en-US">
                            <a:latin typeface="Cambria Math" panose="02040503050406030204" pitchFamily="18" charset="0"/>
                          </a:rPr>
                          <m:t>x</m:t>
                        </m:r>
                      </m:e>
                      <m:sup>
                        <m:r>
                          <a:rPr lang="en-US">
                            <a:latin typeface="Cambria Math" panose="02040503050406030204" pitchFamily="18" charset="0"/>
                          </a:rPr>
                          <m:t>2</m:t>
                        </m:r>
                      </m:sup>
                    </m:sSup>
                    <m:r>
                      <a:rPr lang="en-US" i="1">
                        <a:latin typeface="Cambria Math" panose="02040503050406030204" pitchFamily="18" charset="0"/>
                      </a:rPr>
                      <m:t>−</m:t>
                    </m:r>
                    <m:r>
                      <a:rPr lang="en-US" b="0" i="1" smtClean="0">
                        <a:latin typeface="Cambria Math" panose="02040503050406030204" pitchFamily="18" charset="0"/>
                      </a:rPr>
                      <m:t>7</m:t>
                    </m:r>
                    <m:r>
                      <m:rPr>
                        <m:sty m:val="p"/>
                      </m:rPr>
                      <a:rPr lang="en-US">
                        <a:latin typeface="Cambria Math" panose="02040503050406030204" pitchFamily="18" charset="0"/>
                      </a:rPr>
                      <m:t>x</m:t>
                    </m:r>
                    <m:r>
                      <a:rPr lang="en-US">
                        <a:latin typeface="Cambria Math" panose="02040503050406030204" pitchFamily="18" charset="0"/>
                      </a:rPr>
                      <m:t>−20</m:t>
                    </m:r>
                  </m:oMath>
                </a14:m>
                <a:endParaRPr lang="en-US" dirty="0"/>
              </a:p>
              <a:p>
                <a:pPr marL="457200" lvl="1" indent="0" algn="just">
                  <a:buNone/>
                </a:pPr>
                <a:r>
                  <a:rPr lang="en-US" dirty="0"/>
                  <a:t>	</a:t>
                </a:r>
              </a:p>
            </p:txBody>
          </p:sp>
        </mc:Choice>
        <mc:Fallback>
          <p:sp>
            <p:nvSpPr>
              <p:cNvPr id="4" name="Content Placeholder 3">
                <a:extLst>
                  <a:ext uri="{FF2B5EF4-FFF2-40B4-BE49-F238E27FC236}">
                    <a16:creationId xmlns:a16="http://schemas.microsoft.com/office/drawing/2014/main" id="{6D4D5CAB-78D5-E84B-B1A7-8930F4F70A00}"/>
                  </a:ext>
                </a:extLst>
              </p:cNvPr>
              <p:cNvSpPr>
                <a:spLocks noGrp="1" noRot="1" noChangeAspect="1" noMove="1" noResize="1" noEditPoints="1" noAdjustHandles="1" noChangeArrowheads="1" noChangeShapeType="1" noTextEdit="1"/>
              </p:cNvSpPr>
              <p:nvPr>
                <p:ph idx="1"/>
              </p:nvPr>
            </p:nvSpPr>
            <p:spPr>
              <a:xfrm>
                <a:off x="838199" y="1825625"/>
                <a:ext cx="10999125" cy="4351338"/>
              </a:xfrm>
              <a:blipFill>
                <a:blip r:embed="rId4"/>
                <a:stretch>
                  <a:fillRect l="-1038" t="-2632"/>
                </a:stretch>
              </a:blipFill>
            </p:spPr>
            <p:txBody>
              <a:bodyPr/>
              <a:lstStyle/>
              <a:p>
                <a:r>
                  <a:rPr lang="en-US">
                    <a:noFill/>
                  </a:rPr>
                  <a:t> </a:t>
                </a:r>
              </a:p>
            </p:txBody>
          </p:sp>
        </mc:Fallback>
      </mc:AlternateContent>
    </p:spTree>
    <p:extLst>
      <p:ext uri="{BB962C8B-B14F-4D97-AF65-F5344CB8AC3E}">
        <p14:creationId xmlns:p14="http://schemas.microsoft.com/office/powerpoint/2010/main" val="1165181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Factoring Quadratic Trinomials in the Form </a:t>
                </a:r>
                <a14:m>
                  <m:oMath xmlns:m="http://schemas.openxmlformats.org/officeDocument/2006/math">
                    <m:sSup>
                      <m:sSupPr>
                        <m:ctrlPr>
                          <a:rPr lang="en-PH" b="1" i="1">
                            <a:solidFill>
                              <a:schemeClr val="tx1"/>
                            </a:solidFill>
                            <a:latin typeface="Cambria Math" panose="02040503050406030204" pitchFamily="18" charset="0"/>
                          </a:rPr>
                        </m:ctrlPr>
                      </m:sSupPr>
                      <m:e>
                        <m:r>
                          <a:rPr lang="en-US" b="1">
                            <a:solidFill>
                              <a:schemeClr val="tx1"/>
                            </a:solidFill>
                            <a:latin typeface="Cambria Math" panose="02040503050406030204" pitchFamily="18" charset="0"/>
                          </a:rPr>
                          <m:t>𝐚𝐱</m:t>
                        </m:r>
                      </m:e>
                      <m:sup>
                        <m:r>
                          <a:rPr lang="en-US" b="1">
                            <a:solidFill>
                              <a:schemeClr val="tx1"/>
                            </a:solidFill>
                            <a:latin typeface="Cambria Math" panose="02040503050406030204" pitchFamily="18" charset="0"/>
                          </a:rPr>
                          <m:t>𝟐</m:t>
                        </m:r>
                      </m:sup>
                    </m:sSup>
                    <m:r>
                      <a:rPr lang="en-US" b="1">
                        <a:solidFill>
                          <a:schemeClr val="tx1"/>
                        </a:solidFill>
                        <a:latin typeface="Cambria Math" panose="02040503050406030204" pitchFamily="18" charset="0"/>
                      </a:rPr>
                      <m:t>+</m:t>
                    </m:r>
                    <m:r>
                      <a:rPr lang="en-US" b="1">
                        <a:solidFill>
                          <a:schemeClr val="tx1"/>
                        </a:solidFill>
                        <a:latin typeface="Cambria Math" panose="02040503050406030204" pitchFamily="18" charset="0"/>
                      </a:rPr>
                      <m:t>𝐛𝐱</m:t>
                    </m:r>
                    <m:r>
                      <a:rPr lang="en-US" b="1">
                        <a:solidFill>
                          <a:schemeClr val="tx1"/>
                        </a:solidFill>
                        <a:latin typeface="Cambria Math" panose="02040503050406030204" pitchFamily="18" charset="0"/>
                      </a:rPr>
                      <m:t>+</m:t>
                    </m:r>
                    <m:r>
                      <a:rPr lang="en-US" b="1">
                        <a:solidFill>
                          <a:schemeClr val="tx1"/>
                        </a:solidFill>
                        <a:latin typeface="Cambria Math" panose="02040503050406030204" pitchFamily="18" charset="0"/>
                      </a:rPr>
                      <m:t>𝐜</m:t>
                    </m:r>
                  </m:oMath>
                </a14:m>
                <a:r>
                  <a:rPr lang="en-US" b="1" dirty="0">
                    <a:solidFill>
                      <a:schemeClr val="tx1"/>
                    </a:solidFill>
                  </a:rPr>
                  <a:t>,</a:t>
                </a:r>
                <a:r>
                  <a:rPr lang="en-PH" b="1" dirty="0">
                    <a:solidFill>
                      <a:schemeClr val="tx1"/>
                    </a:solidFill>
                  </a:rPr>
                  <a:t> </a:t>
                </a:r>
                <a:r>
                  <a:rPr lang="en-US" b="1" dirty="0">
                    <a:solidFill>
                      <a:schemeClr val="tx1"/>
                    </a:solidFill>
                  </a:rPr>
                  <a:t>where a ≠ 1</a:t>
                </a:r>
                <a:endParaRPr lang="en-PH" b="1" dirty="0">
                  <a:solidFill>
                    <a:schemeClr val="tx1"/>
                  </a:solidFill>
                </a:endParaRPr>
              </a:p>
            </p:txBody>
          </p:sp>
        </mc:Choice>
        <mc:Fallback xmlns="">
          <p:sp>
            <p:nvSpPr>
              <p:cNvPr id="2" name="Title 1">
                <a:extLst>
                  <a:ext uri="{FF2B5EF4-FFF2-40B4-BE49-F238E27FC236}">
                    <a16:creationId xmlns:a16="http://schemas.microsoft.com/office/drawing/2014/main" id="{6C4D4578-C8FE-FE47-B785-17E2FE435239}"/>
                  </a:ext>
                </a:extLst>
              </p:cNvPr>
              <p:cNvSpPr>
                <a:spLocks noGrp="1" noRot="1" noChangeAspect="1" noMove="1" noResize="1" noEditPoints="1" noAdjustHandles="1" noChangeArrowheads="1" noChangeShapeType="1" noTextEdit="1"/>
              </p:cNvSpPr>
              <p:nvPr>
                <p:ph type="title"/>
              </p:nvPr>
            </p:nvSpPr>
            <p:spPr>
              <a:blipFill>
                <a:blip r:embed="rId3"/>
                <a:stretch>
                  <a:fillRect l="-1689" t="-952" b="-8571"/>
                </a:stretch>
              </a:blipFill>
            </p:spPr>
            <p:txBody>
              <a:bodyPr/>
              <a:lstStyle/>
              <a:p>
                <a:r>
                  <a:rPr lang="en-US">
                    <a:noFill/>
                  </a:rPr>
                  <a:t> </a:t>
                </a:r>
              </a:p>
            </p:txBody>
          </p:sp>
        </mc:Fallback>
      </mc:AlternateContent>
      <p:sp>
        <p:nvSpPr>
          <p:cNvPr id="5" name="Content Placeholder 4">
            <a:extLst>
              <a:ext uri="{FF2B5EF4-FFF2-40B4-BE49-F238E27FC236}">
                <a16:creationId xmlns:a16="http://schemas.microsoft.com/office/drawing/2014/main" id="{784293D3-0FF5-5B41-A555-E2DA9936479E}"/>
              </a:ext>
            </a:extLst>
          </p:cNvPr>
          <p:cNvSpPr>
            <a:spLocks noGrp="1"/>
          </p:cNvSpPr>
          <p:nvPr>
            <p:ph idx="1"/>
          </p:nvPr>
        </p:nvSpPr>
        <p:spPr>
          <a:xfrm>
            <a:off x="838200" y="2239009"/>
            <a:ext cx="10515600" cy="3477895"/>
          </a:xfrm>
        </p:spPr>
        <p:txBody>
          <a:bodyPr/>
          <a:lstStyle/>
          <a:p>
            <a:pPr marL="514350" indent="-514350">
              <a:buFont typeface="+mj-lt"/>
              <a:buAutoNum type="arabicPeriod" startAt="2"/>
            </a:pPr>
            <a:r>
              <a:rPr lang="en-PH" dirty="0"/>
              <a:t>The product of the last two terms in each factor must be 4. Since the constant, 4, is positive, the constant terms of the binomials have the same sign as the coefficient of x. The possible pair factors of 4, are 1 and 4 and 2 and 2.</a:t>
            </a:r>
          </a:p>
          <a:p>
            <a:pPr marL="514350" indent="-514350">
              <a:buFont typeface="+mj-lt"/>
              <a:buAutoNum type="arabicPeriod" startAt="2"/>
            </a:pPr>
            <a:r>
              <a:rPr lang="en-PH" dirty="0"/>
              <a:t>Write the factors of 4 together with the factors of 9x2. Determine the middle term of each product using the FOIL method.</a:t>
            </a:r>
          </a:p>
          <a:p>
            <a:pPr marL="514350" indent="-514350">
              <a:buFont typeface="+mj-lt"/>
              <a:buAutoNum type="arabicPeriod" startAt="2"/>
            </a:pPr>
            <a:endParaRPr lang="en-US" dirty="0"/>
          </a:p>
        </p:txBody>
      </p:sp>
    </p:spTree>
    <p:extLst>
      <p:ext uri="{BB962C8B-B14F-4D97-AF65-F5344CB8AC3E}">
        <p14:creationId xmlns:p14="http://schemas.microsoft.com/office/powerpoint/2010/main" val="14725900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7776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Factoring Quadratic Trinomials in the Form </a:t>
                </a:r>
                <a14:m>
                  <m:oMath xmlns:m="http://schemas.openxmlformats.org/officeDocument/2006/math">
                    <m:sSup>
                      <m:sSupPr>
                        <m:ctrlPr>
                          <a:rPr lang="en-PH" b="1" i="1">
                            <a:solidFill>
                              <a:schemeClr val="tx1"/>
                            </a:solidFill>
                            <a:latin typeface="Cambria Math" panose="02040503050406030204" pitchFamily="18" charset="0"/>
                          </a:rPr>
                        </m:ctrlPr>
                      </m:sSupPr>
                      <m:e>
                        <m:r>
                          <a:rPr lang="en-US" b="1">
                            <a:solidFill>
                              <a:schemeClr val="tx1"/>
                            </a:solidFill>
                            <a:latin typeface="Cambria Math" panose="02040503050406030204" pitchFamily="18" charset="0"/>
                          </a:rPr>
                          <m:t>𝐚𝐱</m:t>
                        </m:r>
                      </m:e>
                      <m:sup>
                        <m:r>
                          <a:rPr lang="en-US" b="1">
                            <a:solidFill>
                              <a:schemeClr val="tx1"/>
                            </a:solidFill>
                            <a:latin typeface="Cambria Math" panose="02040503050406030204" pitchFamily="18" charset="0"/>
                          </a:rPr>
                          <m:t>𝟐</m:t>
                        </m:r>
                      </m:sup>
                    </m:sSup>
                    <m:r>
                      <a:rPr lang="en-US" b="1">
                        <a:solidFill>
                          <a:schemeClr val="tx1"/>
                        </a:solidFill>
                        <a:latin typeface="Cambria Math" panose="02040503050406030204" pitchFamily="18" charset="0"/>
                      </a:rPr>
                      <m:t>+</m:t>
                    </m:r>
                    <m:r>
                      <a:rPr lang="en-US" b="1">
                        <a:solidFill>
                          <a:schemeClr val="tx1"/>
                        </a:solidFill>
                        <a:latin typeface="Cambria Math" panose="02040503050406030204" pitchFamily="18" charset="0"/>
                      </a:rPr>
                      <m:t>𝐛𝐱</m:t>
                    </m:r>
                    <m:r>
                      <a:rPr lang="en-US" b="1">
                        <a:solidFill>
                          <a:schemeClr val="tx1"/>
                        </a:solidFill>
                        <a:latin typeface="Cambria Math" panose="02040503050406030204" pitchFamily="18" charset="0"/>
                      </a:rPr>
                      <m:t>+</m:t>
                    </m:r>
                    <m:r>
                      <a:rPr lang="en-US" b="1">
                        <a:solidFill>
                          <a:schemeClr val="tx1"/>
                        </a:solidFill>
                        <a:latin typeface="Cambria Math" panose="02040503050406030204" pitchFamily="18" charset="0"/>
                      </a:rPr>
                      <m:t>𝐜</m:t>
                    </m:r>
                  </m:oMath>
                </a14:m>
                <a:r>
                  <a:rPr lang="en-US" b="1" dirty="0">
                    <a:solidFill>
                      <a:schemeClr val="tx1"/>
                    </a:solidFill>
                  </a:rPr>
                  <a:t>,</a:t>
                </a:r>
                <a:r>
                  <a:rPr lang="en-PH" b="1" dirty="0">
                    <a:solidFill>
                      <a:schemeClr val="tx1"/>
                    </a:solidFill>
                  </a:rPr>
                  <a:t> </a:t>
                </a:r>
                <a:r>
                  <a:rPr lang="en-US" b="1" dirty="0">
                    <a:solidFill>
                      <a:schemeClr val="tx1"/>
                    </a:solidFill>
                  </a:rPr>
                  <a:t>where a ≠ 1</a:t>
                </a:r>
                <a:endParaRPr lang="en-PH" b="1" dirty="0">
                  <a:solidFill>
                    <a:schemeClr val="tx1"/>
                  </a:solidFill>
                </a:endParaRPr>
              </a:p>
            </p:txBody>
          </p:sp>
        </mc:Choice>
        <mc:Fallback xmlns="">
          <p:sp>
            <p:nvSpPr>
              <p:cNvPr id="2" name="Title 1">
                <a:extLst>
                  <a:ext uri="{FF2B5EF4-FFF2-40B4-BE49-F238E27FC236}">
                    <a16:creationId xmlns:a16="http://schemas.microsoft.com/office/drawing/2014/main" id="{6C4D4578-C8FE-FE47-B785-17E2FE435239}"/>
                  </a:ext>
                </a:extLst>
              </p:cNvPr>
              <p:cNvSpPr>
                <a:spLocks noGrp="1" noRot="1" noChangeAspect="1" noMove="1" noResize="1" noEditPoints="1" noAdjustHandles="1" noChangeArrowheads="1" noChangeShapeType="1" noTextEdit="1"/>
              </p:cNvSpPr>
              <p:nvPr>
                <p:ph type="title"/>
              </p:nvPr>
            </p:nvSpPr>
            <p:spPr>
              <a:blipFill>
                <a:blip r:embed="rId3"/>
                <a:stretch>
                  <a:fillRect l="-1689" t="-952" b="-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8" name="Content Placeholder 7">
                <a:extLst>
                  <a:ext uri="{FF2B5EF4-FFF2-40B4-BE49-F238E27FC236}">
                    <a16:creationId xmlns:a16="http://schemas.microsoft.com/office/drawing/2014/main" id="{20E5AA58-D101-EC4A-9AAC-C73818E023AF}"/>
                  </a:ext>
                </a:extLst>
              </p:cNvPr>
              <p:cNvGraphicFramePr>
                <a:graphicFrameLocks noGrp="1"/>
              </p:cNvGraphicFramePr>
              <p:nvPr>
                <p:ph idx="1"/>
                <p:extLst>
                  <p:ext uri="{D42A27DB-BD31-4B8C-83A1-F6EECF244321}">
                    <p14:modId xmlns:p14="http://schemas.microsoft.com/office/powerpoint/2010/main" val="643452796"/>
                  </p:ext>
                </p:extLst>
              </p:nvPr>
            </p:nvGraphicFramePr>
            <p:xfrm>
              <a:off x="1353312" y="2050764"/>
              <a:ext cx="7639812" cy="2500440"/>
            </p:xfrm>
            <a:graphic>
              <a:graphicData uri="http://schemas.openxmlformats.org/drawingml/2006/table">
                <a:tbl>
                  <a:tblPr firstRow="1" bandRow="1">
                    <a:tableStyleId>{5C22544A-7EE6-4342-B048-85BDC9FD1C3A}</a:tableStyleId>
                  </a:tblPr>
                  <a:tblGrid>
                    <a:gridCol w="1591056">
                      <a:extLst>
                        <a:ext uri="{9D8B030D-6E8A-4147-A177-3AD203B41FA5}">
                          <a16:colId xmlns:a16="http://schemas.microsoft.com/office/drawing/2014/main" val="1458395049"/>
                        </a:ext>
                      </a:extLst>
                    </a:gridCol>
                    <a:gridCol w="2980944">
                      <a:extLst>
                        <a:ext uri="{9D8B030D-6E8A-4147-A177-3AD203B41FA5}">
                          <a16:colId xmlns:a16="http://schemas.microsoft.com/office/drawing/2014/main" val="3366246771"/>
                        </a:ext>
                      </a:extLst>
                    </a:gridCol>
                    <a:gridCol w="3067812">
                      <a:extLst>
                        <a:ext uri="{9D8B030D-6E8A-4147-A177-3AD203B41FA5}">
                          <a16:colId xmlns:a16="http://schemas.microsoft.com/office/drawing/2014/main" val="3117188470"/>
                        </a:ext>
                      </a:extLst>
                    </a:gridCol>
                  </a:tblGrid>
                  <a:tr h="563340">
                    <a:tc>
                      <a:txBody>
                        <a:bodyPr/>
                        <a:lstStyle/>
                        <a:p>
                          <a:pPr algn="ctr"/>
                          <a:r>
                            <a:rPr lang="en-US" b="1" dirty="0">
                              <a:solidFill>
                                <a:schemeClr val="tx1"/>
                              </a:solidFill>
                            </a:rPr>
                            <a:t>Factors of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chemeClr val="tx1"/>
                              </a:solidFill>
                            </a:rPr>
                            <a:t>Possible Factors of</a:t>
                          </a:r>
                        </a:p>
                        <a:p>
                          <a:pPr algn="ctr"/>
                          <a:r>
                            <a:rPr lang="en-US" b="1" dirty="0">
                              <a:solidFill>
                                <a:schemeClr val="tx1"/>
                              </a:solidFill>
                            </a:rPr>
                            <a:t> </a:t>
                          </a:r>
                          <a14:m>
                            <m:oMath xmlns:m="http://schemas.openxmlformats.org/officeDocument/2006/math">
                              <m:sSup>
                                <m:sSupPr>
                                  <m:ctrlPr>
                                    <a:rPr lang="en-PH" b="1" i="1" smtClean="0">
                                      <a:solidFill>
                                        <a:schemeClr val="tx1"/>
                                      </a:solidFill>
                                      <a:latin typeface="Cambria Math" panose="02040503050406030204" pitchFamily="18" charset="0"/>
                                    </a:rPr>
                                  </m:ctrlPr>
                                </m:sSupPr>
                                <m:e>
                                  <m:r>
                                    <a:rPr lang="en-US" b="1" i="1" smtClean="0">
                                      <a:solidFill>
                                        <a:schemeClr val="tx1"/>
                                      </a:solidFill>
                                      <a:latin typeface="Cambria Math" panose="02040503050406030204" pitchFamily="18" charset="0"/>
                                    </a:rPr>
                                    <m:t>𝟗</m:t>
                                  </m:r>
                                  <m:r>
                                    <a:rPr lang="en-US" b="1" i="1" smtClean="0">
                                      <a:solidFill>
                                        <a:schemeClr val="tx1"/>
                                      </a:solidFill>
                                      <a:latin typeface="Cambria Math" panose="02040503050406030204" pitchFamily="18" charset="0"/>
                                    </a:rPr>
                                    <m:t>𝒙</m:t>
                                  </m:r>
                                </m:e>
                                <m:sup>
                                  <m:r>
                                    <a:rPr lang="en-US" b="1" i="1" smtClean="0">
                                      <a:solidFill>
                                        <a:schemeClr val="tx1"/>
                                      </a:solidFill>
                                      <a:latin typeface="Cambria Math" panose="02040503050406030204" pitchFamily="18" charset="0"/>
                                    </a:rPr>
                                    <m:t>𝟐</m:t>
                                  </m:r>
                                </m:sup>
                              </m:sSup>
                              <m:r>
                                <a:rPr lang="en-US" b="1" smtClean="0">
                                  <a:solidFill>
                                    <a:schemeClr val="tx1"/>
                                  </a:solidFill>
                                  <a:latin typeface="Cambria Math" panose="02040503050406030204" pitchFamily="18" charset="0"/>
                                </a:rPr>
                                <m:t>+</m:t>
                              </m:r>
                              <m:r>
                                <a:rPr lang="en-US" b="1" i="1" smtClean="0">
                                  <a:solidFill>
                                    <a:schemeClr val="tx1"/>
                                  </a:solidFill>
                                  <a:latin typeface="Cambria Math" panose="02040503050406030204" pitchFamily="18" charset="0"/>
                                </a:rPr>
                                <m:t>𝟏𝟓</m:t>
                              </m:r>
                              <m:r>
                                <a:rPr lang="en-US" b="1" i="1" smtClean="0">
                                  <a:solidFill>
                                    <a:schemeClr val="tx1"/>
                                  </a:solidFill>
                                  <a:latin typeface="Cambria Math" panose="02040503050406030204" pitchFamily="18" charset="0"/>
                                </a:rPr>
                                <m:t>𝒙</m:t>
                              </m:r>
                              <m:r>
                                <a:rPr lang="en-US" b="1" smtClean="0">
                                  <a:solidFill>
                                    <a:schemeClr val="tx1"/>
                                  </a:solidFill>
                                  <a:latin typeface="Cambria Math" panose="02040503050406030204" pitchFamily="18" charset="0"/>
                                </a:rPr>
                                <m:t>+</m:t>
                              </m:r>
                              <m:r>
                                <a:rPr lang="en-US" b="1" i="1" smtClean="0">
                                  <a:solidFill>
                                    <a:schemeClr val="tx1"/>
                                  </a:solidFill>
                                  <a:latin typeface="Cambria Math" panose="02040503050406030204" pitchFamily="18" charset="0"/>
                                </a:rPr>
                                <m:t>𝟒</m:t>
                              </m:r>
                            </m:oMath>
                          </a14:m>
                          <a:r>
                            <a:rPr lang="en-PH" b="1" dirty="0">
                              <a:solidFill>
                                <a:schemeClr val="tx1"/>
                              </a:solidFill>
                            </a:rPr>
                            <a:t> </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ysClr val="windowText" lastClr="000000"/>
                              </a:solidFill>
                            </a:rPr>
                            <a:t>Sum of the Products of the Outer Terms and Inner Terms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4236237"/>
                      </a:ext>
                    </a:extLst>
                  </a:tr>
                  <a:tr h="370840">
                    <a:tc>
                      <a:txBody>
                        <a:bodyPr/>
                        <a:lstStyle/>
                        <a:p>
                          <a:pPr algn="ctr"/>
                          <a:r>
                            <a:rPr lang="en-US" dirty="0">
                              <a:solidFill>
                                <a:sysClr val="windowText" lastClr="000000"/>
                              </a:solidFill>
                            </a:rPr>
                            <a:t>1, 4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(9x + 1)(x + 4)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PH" sz="1800" kern="1200" dirty="0">
                              <a:solidFill>
                                <a:schemeClr val="dk1"/>
                              </a:solidFill>
                              <a:effectLst/>
                              <a:latin typeface="+mn-lt"/>
                              <a:ea typeface="+mn-ea"/>
                              <a:cs typeface="+mn-cs"/>
                            </a:rPr>
                            <a:t>36x + x = 37x</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5383047"/>
                      </a:ext>
                    </a:extLst>
                  </a:tr>
                  <a:tr h="370840">
                    <a:tc>
                      <a:txBody>
                        <a:bodyPr/>
                        <a:lstStyle/>
                        <a:p>
                          <a:pPr algn="ctr"/>
                          <a:r>
                            <a:rPr lang="en-US" dirty="0">
                              <a:solidFill>
                                <a:sysClr val="windowText" lastClr="000000"/>
                              </a:solidFill>
                            </a:rPr>
                            <a:t>4, 1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(9x + 4)(x + 1)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PH" sz="1800" kern="1200" dirty="0">
                              <a:solidFill>
                                <a:schemeClr val="dk1"/>
                              </a:solidFill>
                              <a:effectLst/>
                              <a:latin typeface="+mn-lt"/>
                              <a:ea typeface="+mn-ea"/>
                              <a:cs typeface="+mn-cs"/>
                            </a:rPr>
                            <a:t>9x + 4x = 13x</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3707314"/>
                      </a:ext>
                    </a:extLst>
                  </a:tr>
                  <a:tr h="370840">
                    <a:tc>
                      <a:txBody>
                        <a:bodyPr/>
                        <a:lstStyle/>
                        <a:p>
                          <a:pPr algn="ctr"/>
                          <a:r>
                            <a:rPr lang="en-US" dirty="0">
                              <a:solidFill>
                                <a:sysClr val="windowText" lastClr="000000"/>
                              </a:solidFill>
                            </a:rPr>
                            <a:t>2, 2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(9x + 2)(x + 2)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PH" sz="1800" kern="1200" dirty="0">
                              <a:solidFill>
                                <a:schemeClr val="dk1"/>
                              </a:solidFill>
                              <a:effectLst/>
                              <a:latin typeface="+mn-lt"/>
                              <a:ea typeface="+mn-ea"/>
                              <a:cs typeface="+mn-cs"/>
                            </a:rPr>
                            <a:t>18x + 2x = 20x</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8947061"/>
                      </a:ext>
                    </a:extLst>
                  </a:tr>
                  <a:tr h="370840">
                    <a:tc>
                      <a:txBody>
                        <a:bodyPr/>
                        <a:lstStyle/>
                        <a:p>
                          <a:pPr algn="ctr"/>
                          <a:r>
                            <a:rPr lang="en-US" dirty="0">
                              <a:solidFill>
                                <a:sysClr val="windowText" lastClr="000000"/>
                              </a:solidFill>
                            </a:rPr>
                            <a:t>1, 4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(3x + 1)(3x + 4)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PH" sz="1800" kern="1200" dirty="0">
                              <a:solidFill>
                                <a:schemeClr val="dk1"/>
                              </a:solidFill>
                              <a:effectLst/>
                              <a:latin typeface="+mn-lt"/>
                              <a:ea typeface="+mn-ea"/>
                              <a:cs typeface="+mn-cs"/>
                            </a:rPr>
                            <a:t>12x + 3x = 15x</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2540478"/>
                      </a:ext>
                    </a:extLst>
                  </a:tr>
                  <a:tr h="370840">
                    <a:tc>
                      <a:txBody>
                        <a:bodyPr/>
                        <a:lstStyle/>
                        <a:p>
                          <a:pPr algn="ctr"/>
                          <a:r>
                            <a:rPr lang="en-US" dirty="0">
                              <a:solidFill>
                                <a:sysClr val="windowText" lastClr="000000"/>
                              </a:solidFill>
                            </a:rPr>
                            <a:t>2, 2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(3x + 2)(3x + 2)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PH" sz="1800" kern="1200" dirty="0">
                              <a:solidFill>
                                <a:schemeClr val="dk1"/>
                              </a:solidFill>
                              <a:effectLst/>
                              <a:latin typeface="+mn-lt"/>
                              <a:ea typeface="+mn-ea"/>
                              <a:cs typeface="+mn-cs"/>
                            </a:rPr>
                            <a:t> 6x + 6x = 12x</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8992382"/>
                      </a:ext>
                    </a:extLst>
                  </a:tr>
                </a:tbl>
              </a:graphicData>
            </a:graphic>
          </p:graphicFrame>
        </mc:Choice>
        <mc:Fallback xmlns="">
          <p:graphicFrame>
            <p:nvGraphicFramePr>
              <p:cNvPr id="8" name="Content Placeholder 7">
                <a:extLst>
                  <a:ext uri="{FF2B5EF4-FFF2-40B4-BE49-F238E27FC236}">
                    <a16:creationId xmlns:a16="http://schemas.microsoft.com/office/drawing/2014/main" id="{20E5AA58-D101-EC4A-9AAC-C73818E023AF}"/>
                  </a:ext>
                </a:extLst>
              </p:cNvPr>
              <p:cNvGraphicFramePr>
                <a:graphicFrameLocks noGrp="1"/>
              </p:cNvGraphicFramePr>
              <p:nvPr>
                <p:ph idx="1"/>
                <p:extLst>
                  <p:ext uri="{D42A27DB-BD31-4B8C-83A1-F6EECF244321}">
                    <p14:modId xmlns:p14="http://schemas.microsoft.com/office/powerpoint/2010/main" val="643452796"/>
                  </p:ext>
                </p:extLst>
              </p:nvPr>
            </p:nvGraphicFramePr>
            <p:xfrm>
              <a:off x="1353312" y="2050764"/>
              <a:ext cx="7639812" cy="2500440"/>
            </p:xfrm>
            <a:graphic>
              <a:graphicData uri="http://schemas.openxmlformats.org/drawingml/2006/table">
                <a:tbl>
                  <a:tblPr firstRow="1" bandRow="1">
                    <a:tableStyleId>{5C22544A-7EE6-4342-B048-85BDC9FD1C3A}</a:tableStyleId>
                  </a:tblPr>
                  <a:tblGrid>
                    <a:gridCol w="1591056">
                      <a:extLst>
                        <a:ext uri="{9D8B030D-6E8A-4147-A177-3AD203B41FA5}">
                          <a16:colId xmlns:a16="http://schemas.microsoft.com/office/drawing/2014/main" val="1458395049"/>
                        </a:ext>
                      </a:extLst>
                    </a:gridCol>
                    <a:gridCol w="2980944">
                      <a:extLst>
                        <a:ext uri="{9D8B030D-6E8A-4147-A177-3AD203B41FA5}">
                          <a16:colId xmlns:a16="http://schemas.microsoft.com/office/drawing/2014/main" val="3366246771"/>
                        </a:ext>
                      </a:extLst>
                    </a:gridCol>
                    <a:gridCol w="3067812">
                      <a:extLst>
                        <a:ext uri="{9D8B030D-6E8A-4147-A177-3AD203B41FA5}">
                          <a16:colId xmlns:a16="http://schemas.microsoft.com/office/drawing/2014/main" val="3117188470"/>
                        </a:ext>
                      </a:extLst>
                    </a:gridCol>
                  </a:tblGrid>
                  <a:tr h="646240">
                    <a:tc>
                      <a:txBody>
                        <a:bodyPr/>
                        <a:lstStyle/>
                        <a:p>
                          <a:pPr algn="ctr"/>
                          <a:r>
                            <a:rPr lang="en-US" b="1" dirty="0">
                              <a:solidFill>
                                <a:schemeClr val="tx1"/>
                              </a:solidFill>
                            </a:rPr>
                            <a:t>Factors of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54043" t="-3922" r="-102979" b="-301961"/>
                          </a:stretch>
                        </a:blipFill>
                      </a:tcPr>
                    </a:tc>
                    <a:tc>
                      <a:txBody>
                        <a:bodyPr/>
                        <a:lstStyle/>
                        <a:p>
                          <a:pPr algn="ctr"/>
                          <a:r>
                            <a:rPr lang="en-US" dirty="0">
                              <a:solidFill>
                                <a:sysClr val="windowText" lastClr="000000"/>
                              </a:solidFill>
                            </a:rPr>
                            <a:t>Sum of the Products of the Outer Terms and Inner Terms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4236237"/>
                      </a:ext>
                    </a:extLst>
                  </a:tr>
                  <a:tr h="370840">
                    <a:tc>
                      <a:txBody>
                        <a:bodyPr/>
                        <a:lstStyle/>
                        <a:p>
                          <a:pPr algn="ctr"/>
                          <a:r>
                            <a:rPr lang="en-US" dirty="0">
                              <a:solidFill>
                                <a:sysClr val="windowText" lastClr="000000"/>
                              </a:solidFill>
                            </a:rPr>
                            <a:t>1, 4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(9x + 1)(x + 4)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PH" sz="1800" kern="1200" dirty="0">
                              <a:solidFill>
                                <a:schemeClr val="dk1"/>
                              </a:solidFill>
                              <a:effectLst/>
                              <a:latin typeface="+mn-lt"/>
                              <a:ea typeface="+mn-ea"/>
                              <a:cs typeface="+mn-cs"/>
                            </a:rPr>
                            <a:t>36x + x = 37x</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5383047"/>
                      </a:ext>
                    </a:extLst>
                  </a:tr>
                  <a:tr h="370840">
                    <a:tc>
                      <a:txBody>
                        <a:bodyPr/>
                        <a:lstStyle/>
                        <a:p>
                          <a:pPr algn="ctr"/>
                          <a:r>
                            <a:rPr lang="en-US" dirty="0">
                              <a:solidFill>
                                <a:sysClr val="windowText" lastClr="000000"/>
                              </a:solidFill>
                            </a:rPr>
                            <a:t>4, 1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(9x + 4)(x + 1)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PH" sz="1800" kern="1200" dirty="0">
                              <a:solidFill>
                                <a:schemeClr val="dk1"/>
                              </a:solidFill>
                              <a:effectLst/>
                              <a:latin typeface="+mn-lt"/>
                              <a:ea typeface="+mn-ea"/>
                              <a:cs typeface="+mn-cs"/>
                            </a:rPr>
                            <a:t>9x + 4x = 13x</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3707314"/>
                      </a:ext>
                    </a:extLst>
                  </a:tr>
                  <a:tr h="370840">
                    <a:tc>
                      <a:txBody>
                        <a:bodyPr/>
                        <a:lstStyle/>
                        <a:p>
                          <a:pPr algn="ctr"/>
                          <a:r>
                            <a:rPr lang="en-US" dirty="0">
                              <a:solidFill>
                                <a:sysClr val="windowText" lastClr="000000"/>
                              </a:solidFill>
                            </a:rPr>
                            <a:t>2, 2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(9x + 2)(x + 2)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PH" sz="1800" kern="1200" dirty="0">
                              <a:solidFill>
                                <a:schemeClr val="dk1"/>
                              </a:solidFill>
                              <a:effectLst/>
                              <a:latin typeface="+mn-lt"/>
                              <a:ea typeface="+mn-ea"/>
                              <a:cs typeface="+mn-cs"/>
                            </a:rPr>
                            <a:t>18x + 2x = 20x</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8947061"/>
                      </a:ext>
                    </a:extLst>
                  </a:tr>
                  <a:tr h="370840">
                    <a:tc>
                      <a:txBody>
                        <a:bodyPr/>
                        <a:lstStyle/>
                        <a:p>
                          <a:pPr algn="ctr"/>
                          <a:r>
                            <a:rPr lang="en-US" dirty="0">
                              <a:solidFill>
                                <a:sysClr val="windowText" lastClr="000000"/>
                              </a:solidFill>
                            </a:rPr>
                            <a:t>1, 4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(3x + 1)(3x + 4)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PH" sz="1800" kern="1200" dirty="0">
                              <a:solidFill>
                                <a:schemeClr val="dk1"/>
                              </a:solidFill>
                              <a:effectLst/>
                              <a:latin typeface="+mn-lt"/>
                              <a:ea typeface="+mn-ea"/>
                              <a:cs typeface="+mn-cs"/>
                            </a:rPr>
                            <a:t>12x + 3x = 15x</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2540478"/>
                      </a:ext>
                    </a:extLst>
                  </a:tr>
                  <a:tr h="370840">
                    <a:tc>
                      <a:txBody>
                        <a:bodyPr/>
                        <a:lstStyle/>
                        <a:p>
                          <a:pPr algn="ctr"/>
                          <a:r>
                            <a:rPr lang="en-US" dirty="0">
                              <a:solidFill>
                                <a:sysClr val="windowText" lastClr="000000"/>
                              </a:solidFill>
                            </a:rPr>
                            <a:t>2, 2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(3x + 2)(3x + 2)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PH" sz="1800" kern="1200" dirty="0">
                              <a:solidFill>
                                <a:schemeClr val="dk1"/>
                              </a:solidFill>
                              <a:effectLst/>
                              <a:latin typeface="+mn-lt"/>
                              <a:ea typeface="+mn-ea"/>
                              <a:cs typeface="+mn-cs"/>
                            </a:rPr>
                            <a:t> 6x + 6x = 12x</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8992382"/>
                      </a:ext>
                    </a:extLst>
                  </a:tr>
                </a:tbl>
              </a:graphicData>
            </a:graphic>
          </p:graphicFrame>
        </mc:Fallback>
      </mc:AlternateContent>
      <p:sp>
        <p:nvSpPr>
          <p:cNvPr id="9" name="TextBox 8">
            <a:extLst>
              <a:ext uri="{FF2B5EF4-FFF2-40B4-BE49-F238E27FC236}">
                <a16:creationId xmlns:a16="http://schemas.microsoft.com/office/drawing/2014/main" id="{05713E89-22E9-7347-8107-32AEF53DB79D}"/>
              </a:ext>
            </a:extLst>
          </p:cNvPr>
          <p:cNvSpPr txBox="1"/>
          <p:nvPr/>
        </p:nvSpPr>
        <p:spPr>
          <a:xfrm>
            <a:off x="10088880" y="3694176"/>
            <a:ext cx="2103120" cy="646331"/>
          </a:xfrm>
          <a:prstGeom prst="rect">
            <a:avLst/>
          </a:prstGeom>
          <a:noFill/>
        </p:spPr>
        <p:txBody>
          <a:bodyPr wrap="square" rtlCol="0">
            <a:spAutoFit/>
          </a:bodyPr>
          <a:lstStyle/>
          <a:p>
            <a:r>
              <a:rPr lang="en-US" dirty="0"/>
              <a:t>This is the required middle term</a:t>
            </a:r>
          </a:p>
        </p:txBody>
      </p:sp>
      <p:cxnSp>
        <p:nvCxnSpPr>
          <p:cNvPr id="11" name="Straight Arrow Connector 10">
            <a:extLst>
              <a:ext uri="{FF2B5EF4-FFF2-40B4-BE49-F238E27FC236}">
                <a16:creationId xmlns:a16="http://schemas.microsoft.com/office/drawing/2014/main" id="{128985F3-89CF-584A-8925-40714A51297F}"/>
              </a:ext>
            </a:extLst>
          </p:cNvPr>
          <p:cNvCxnSpPr/>
          <p:nvPr/>
        </p:nvCxnSpPr>
        <p:spPr>
          <a:xfrm flipH="1">
            <a:off x="9188196" y="3944189"/>
            <a:ext cx="86410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CDFF5D6-5C23-984D-90BB-AC4DC2D0670C}"/>
                  </a:ext>
                </a:extLst>
              </p:cNvPr>
              <p:cNvSpPr txBox="1"/>
              <p:nvPr/>
            </p:nvSpPr>
            <p:spPr>
              <a:xfrm>
                <a:off x="1188720" y="4911280"/>
                <a:ext cx="10515600" cy="954107"/>
              </a:xfrm>
              <a:prstGeom prst="rect">
                <a:avLst/>
              </a:prstGeom>
              <a:noFill/>
            </p:spPr>
            <p:txBody>
              <a:bodyPr wrap="square" rtlCol="0">
                <a:spAutoFit/>
              </a:bodyPr>
              <a:lstStyle/>
              <a:p>
                <a:pPr algn="just"/>
                <a:r>
                  <a:rPr lang="en-PH" sz="2800" dirty="0"/>
                  <a:t>	Since </a:t>
                </a:r>
                <a:r>
                  <a:rPr lang="en-PH" sz="2800" dirty="0">
                    <a:latin typeface="Cambria Math" panose="02040503050406030204" pitchFamily="18" charset="0"/>
                  </a:rPr>
                  <a:t>(3x + 1)(3x + 4)</a:t>
                </a:r>
                <a:r>
                  <a:rPr lang="en-PH" sz="2800" dirty="0"/>
                  <a:t> gives the correct middle term, then, </a:t>
                </a:r>
                <a14:m>
                  <m:oMath xmlns:m="http://schemas.openxmlformats.org/officeDocument/2006/math">
                    <m:sSup>
                      <m:sSupPr>
                        <m:ctrlPr>
                          <a:rPr lang="en-PH" sz="2800" i="1">
                            <a:latin typeface="Cambria Math" panose="02040503050406030204" pitchFamily="18" charset="0"/>
                          </a:rPr>
                        </m:ctrlPr>
                      </m:sSupPr>
                      <m:e>
                        <m:r>
                          <a:rPr lang="en-US" sz="2800" i="1">
                            <a:latin typeface="Cambria Math" panose="02040503050406030204" pitchFamily="18" charset="0"/>
                          </a:rPr>
                          <m:t>9</m:t>
                        </m:r>
                        <m:r>
                          <m:rPr>
                            <m:sty m:val="p"/>
                          </m:rPr>
                          <a:rPr lang="en-US" sz="2800" i="1">
                            <a:latin typeface="Cambria Math" panose="02040503050406030204" pitchFamily="18" charset="0"/>
                          </a:rPr>
                          <m:t>x</m:t>
                        </m:r>
                      </m:e>
                      <m:sup>
                        <m:r>
                          <a:rPr lang="en-US" sz="2800" i="1">
                            <a:latin typeface="Cambria Math" panose="02040503050406030204" pitchFamily="18" charset="0"/>
                          </a:rPr>
                          <m:t>2</m:t>
                        </m:r>
                      </m:sup>
                    </m:sSup>
                    <m:r>
                      <a:rPr lang="en-US" sz="2800">
                        <a:latin typeface="Cambria Math" panose="02040503050406030204" pitchFamily="18" charset="0"/>
                      </a:rPr>
                      <m:t>+</m:t>
                    </m:r>
                    <m:r>
                      <a:rPr lang="en-US" sz="2800" i="1">
                        <a:latin typeface="Cambria Math" panose="02040503050406030204" pitchFamily="18" charset="0"/>
                      </a:rPr>
                      <m:t>15</m:t>
                    </m:r>
                    <m:r>
                      <m:rPr>
                        <m:sty m:val="p"/>
                      </m:rPr>
                      <a:rPr lang="en-US" sz="2800" i="1">
                        <a:latin typeface="Cambria Math" panose="02040503050406030204" pitchFamily="18" charset="0"/>
                      </a:rPr>
                      <m:t>x</m:t>
                    </m:r>
                    <m:r>
                      <a:rPr lang="en-US" sz="2800">
                        <a:latin typeface="Cambria Math" panose="02040503050406030204" pitchFamily="18" charset="0"/>
                      </a:rPr>
                      <m:t>+</m:t>
                    </m:r>
                    <m:r>
                      <a:rPr lang="en-US" sz="2800" i="1">
                        <a:latin typeface="Cambria Math" panose="02040503050406030204" pitchFamily="18" charset="0"/>
                      </a:rPr>
                      <m:t>4 </m:t>
                    </m:r>
                  </m:oMath>
                </a14:m>
                <a:r>
                  <a:rPr lang="en-PH" sz="2800" dirty="0"/>
                  <a:t>=</a:t>
                </a:r>
                <a:r>
                  <a:rPr lang="en-PH" sz="2800" dirty="0">
                    <a:latin typeface="Cambria Math" panose="02040503050406030204" pitchFamily="18" charset="0"/>
                  </a:rPr>
                  <a:t> (3x + 1)(3x + 4) or (3x + 4)(3x + 1).</a:t>
                </a:r>
              </a:p>
            </p:txBody>
          </p:sp>
        </mc:Choice>
        <mc:Fallback xmlns="">
          <p:sp>
            <p:nvSpPr>
              <p:cNvPr id="12" name="TextBox 11">
                <a:extLst>
                  <a:ext uri="{FF2B5EF4-FFF2-40B4-BE49-F238E27FC236}">
                    <a16:creationId xmlns:a16="http://schemas.microsoft.com/office/drawing/2014/main" id="{8CDFF5D6-5C23-984D-90BB-AC4DC2D0670C}"/>
                  </a:ext>
                </a:extLst>
              </p:cNvPr>
              <p:cNvSpPr txBox="1">
                <a:spLocks noRot="1" noChangeAspect="1" noMove="1" noResize="1" noEditPoints="1" noAdjustHandles="1" noChangeArrowheads="1" noChangeShapeType="1" noTextEdit="1"/>
              </p:cNvSpPr>
              <p:nvPr/>
            </p:nvSpPr>
            <p:spPr>
              <a:xfrm>
                <a:off x="1188720" y="4911280"/>
                <a:ext cx="10515600" cy="954107"/>
              </a:xfrm>
              <a:prstGeom prst="rect">
                <a:avLst/>
              </a:prstGeom>
              <a:blipFill>
                <a:blip r:embed="rId5"/>
                <a:stretch>
                  <a:fillRect l="-241" t="-6579" r="-1086" b="-15789"/>
                </a:stretch>
              </a:blipFill>
            </p:spPr>
            <p:txBody>
              <a:bodyPr/>
              <a:lstStyle/>
              <a:p>
                <a:r>
                  <a:rPr lang="en-US">
                    <a:noFill/>
                  </a:rPr>
                  <a:t> </a:t>
                </a:r>
              </a:p>
            </p:txBody>
          </p:sp>
        </mc:Fallback>
      </mc:AlternateContent>
    </p:spTree>
    <p:extLst>
      <p:ext uri="{BB962C8B-B14F-4D97-AF65-F5344CB8AC3E}">
        <p14:creationId xmlns:p14="http://schemas.microsoft.com/office/powerpoint/2010/main" val="1993245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Factoring Quadratic Trinomials in the Form </a:t>
                </a:r>
                <a14:m>
                  <m:oMath xmlns:m="http://schemas.openxmlformats.org/officeDocument/2006/math">
                    <m:sSup>
                      <m:sSupPr>
                        <m:ctrlPr>
                          <a:rPr lang="en-PH" b="1" i="1">
                            <a:solidFill>
                              <a:schemeClr val="tx1"/>
                            </a:solidFill>
                            <a:latin typeface="Cambria Math" panose="02040503050406030204" pitchFamily="18" charset="0"/>
                          </a:rPr>
                        </m:ctrlPr>
                      </m:sSupPr>
                      <m:e>
                        <m:r>
                          <a:rPr lang="en-US" b="1">
                            <a:solidFill>
                              <a:schemeClr val="tx1"/>
                            </a:solidFill>
                            <a:latin typeface="Cambria Math" panose="02040503050406030204" pitchFamily="18" charset="0"/>
                          </a:rPr>
                          <m:t>𝐚𝐱</m:t>
                        </m:r>
                      </m:e>
                      <m:sup>
                        <m:r>
                          <a:rPr lang="en-US" b="1">
                            <a:solidFill>
                              <a:schemeClr val="tx1"/>
                            </a:solidFill>
                            <a:latin typeface="Cambria Math" panose="02040503050406030204" pitchFamily="18" charset="0"/>
                          </a:rPr>
                          <m:t>𝟐</m:t>
                        </m:r>
                      </m:sup>
                    </m:sSup>
                    <m:r>
                      <a:rPr lang="en-US" b="1">
                        <a:solidFill>
                          <a:schemeClr val="tx1"/>
                        </a:solidFill>
                        <a:latin typeface="Cambria Math" panose="02040503050406030204" pitchFamily="18" charset="0"/>
                      </a:rPr>
                      <m:t>+</m:t>
                    </m:r>
                    <m:r>
                      <a:rPr lang="en-US" b="1">
                        <a:solidFill>
                          <a:schemeClr val="tx1"/>
                        </a:solidFill>
                        <a:latin typeface="Cambria Math" panose="02040503050406030204" pitchFamily="18" charset="0"/>
                      </a:rPr>
                      <m:t>𝐛𝐱</m:t>
                    </m:r>
                    <m:r>
                      <a:rPr lang="en-US" b="1">
                        <a:solidFill>
                          <a:schemeClr val="tx1"/>
                        </a:solidFill>
                        <a:latin typeface="Cambria Math" panose="02040503050406030204" pitchFamily="18" charset="0"/>
                      </a:rPr>
                      <m:t>+</m:t>
                    </m:r>
                    <m:r>
                      <a:rPr lang="en-US" b="1">
                        <a:solidFill>
                          <a:schemeClr val="tx1"/>
                        </a:solidFill>
                        <a:latin typeface="Cambria Math" panose="02040503050406030204" pitchFamily="18" charset="0"/>
                      </a:rPr>
                      <m:t>𝐜</m:t>
                    </m:r>
                  </m:oMath>
                </a14:m>
                <a:r>
                  <a:rPr lang="en-US" b="1" dirty="0">
                    <a:solidFill>
                      <a:schemeClr val="tx1"/>
                    </a:solidFill>
                  </a:rPr>
                  <a:t>,</a:t>
                </a:r>
                <a:r>
                  <a:rPr lang="en-PH" b="1" dirty="0">
                    <a:solidFill>
                      <a:schemeClr val="tx1"/>
                    </a:solidFill>
                  </a:rPr>
                  <a:t> </a:t>
                </a:r>
                <a:r>
                  <a:rPr lang="en-US" b="1" dirty="0">
                    <a:solidFill>
                      <a:schemeClr val="tx1"/>
                    </a:solidFill>
                  </a:rPr>
                  <a:t>where a ≠ 1</a:t>
                </a:r>
                <a:endParaRPr lang="en-PH" b="1" dirty="0">
                  <a:solidFill>
                    <a:schemeClr val="tx1"/>
                  </a:solidFill>
                </a:endParaRPr>
              </a:p>
            </p:txBody>
          </p:sp>
        </mc:Choice>
        <mc:Fallback xmlns="">
          <p:sp>
            <p:nvSpPr>
              <p:cNvPr id="2" name="Title 1">
                <a:extLst>
                  <a:ext uri="{FF2B5EF4-FFF2-40B4-BE49-F238E27FC236}">
                    <a16:creationId xmlns:a16="http://schemas.microsoft.com/office/drawing/2014/main" id="{6C4D4578-C8FE-FE47-B785-17E2FE435239}"/>
                  </a:ext>
                </a:extLst>
              </p:cNvPr>
              <p:cNvSpPr>
                <a:spLocks noGrp="1" noRot="1" noChangeAspect="1" noMove="1" noResize="1" noEditPoints="1" noAdjustHandles="1" noChangeArrowheads="1" noChangeShapeType="1" noTextEdit="1"/>
              </p:cNvSpPr>
              <p:nvPr>
                <p:ph type="title"/>
              </p:nvPr>
            </p:nvSpPr>
            <p:spPr>
              <a:blipFill>
                <a:blip r:embed="rId3"/>
                <a:stretch>
                  <a:fillRect l="-1689" t="-952" b="-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Content Placeholder 29">
                <a:extLst>
                  <a:ext uri="{FF2B5EF4-FFF2-40B4-BE49-F238E27FC236}">
                    <a16:creationId xmlns:a16="http://schemas.microsoft.com/office/drawing/2014/main" id="{58372084-2139-E547-ABE7-FB4FBD444152}"/>
                  </a:ext>
                </a:extLst>
              </p:cNvPr>
              <p:cNvSpPr>
                <a:spLocks noGrp="1"/>
              </p:cNvSpPr>
              <p:nvPr>
                <p:ph idx="1"/>
              </p:nvPr>
            </p:nvSpPr>
            <p:spPr/>
            <p:txBody>
              <a:bodyPr>
                <a:normAutofit/>
              </a:bodyPr>
              <a:lstStyle/>
              <a:p>
                <a:pPr marL="0" indent="0">
                  <a:buNone/>
                </a:pPr>
                <a:r>
                  <a:rPr lang="en-PH" b="1" dirty="0"/>
                  <a:t>Points to Remember in Factoring </a:t>
                </a:r>
                <a14:m>
                  <m:oMath xmlns:m="http://schemas.openxmlformats.org/officeDocument/2006/math">
                    <m:sSup>
                      <m:sSupPr>
                        <m:ctrlPr>
                          <a:rPr lang="en-PH" b="1" i="1">
                            <a:latin typeface="Cambria Math" panose="02040503050406030204" pitchFamily="18" charset="0"/>
                          </a:rPr>
                        </m:ctrlPr>
                      </m:sSupPr>
                      <m:e>
                        <m:r>
                          <a:rPr lang="en-US" b="1">
                            <a:latin typeface="Cambria Math" panose="02040503050406030204" pitchFamily="18" charset="0"/>
                          </a:rPr>
                          <m:t>𝐚𝐱</m:t>
                        </m:r>
                      </m:e>
                      <m:sup>
                        <m:r>
                          <a:rPr lang="en-US" b="1">
                            <a:latin typeface="Cambria Math" panose="02040503050406030204" pitchFamily="18" charset="0"/>
                          </a:rPr>
                          <m:t>𝟐</m:t>
                        </m:r>
                      </m:sup>
                    </m:sSup>
                    <m:r>
                      <a:rPr lang="en-US" b="1">
                        <a:latin typeface="Cambria Math" panose="02040503050406030204" pitchFamily="18" charset="0"/>
                      </a:rPr>
                      <m:t>+</m:t>
                    </m:r>
                    <m:r>
                      <a:rPr lang="en-US" b="1">
                        <a:latin typeface="Cambria Math" panose="02040503050406030204" pitchFamily="18" charset="0"/>
                      </a:rPr>
                      <m:t>𝐛𝐱</m:t>
                    </m:r>
                    <m:r>
                      <a:rPr lang="en-US" b="1">
                        <a:latin typeface="Cambria Math" panose="02040503050406030204" pitchFamily="18" charset="0"/>
                      </a:rPr>
                      <m:t>+</m:t>
                    </m:r>
                    <m:r>
                      <a:rPr lang="en-US" b="1">
                        <a:latin typeface="Cambria Math" panose="02040503050406030204" pitchFamily="18" charset="0"/>
                      </a:rPr>
                      <m:t>𝐜</m:t>
                    </m:r>
                  </m:oMath>
                </a14:m>
                <a:r>
                  <a:rPr lang="en-US" b="1" dirty="0"/>
                  <a:t>,</a:t>
                </a:r>
                <a:r>
                  <a:rPr lang="en-PH" b="1" dirty="0"/>
                  <a:t> </a:t>
                </a:r>
                <a:r>
                  <a:rPr lang="en-US" b="1" dirty="0"/>
                  <a:t>a ≠ 1</a:t>
                </a:r>
              </a:p>
              <a:p>
                <a:pPr marL="0" indent="0">
                  <a:buNone/>
                </a:pPr>
                <a:endParaRPr lang="en-PH" dirty="0"/>
              </a:p>
              <a:p>
                <a:pPr marL="514350" indent="-514350" algn="just">
                  <a:buFont typeface="+mj-lt"/>
                  <a:buAutoNum type="arabicPeriod"/>
                </a:pPr>
                <a:r>
                  <a:rPr lang="en-PH" dirty="0"/>
                  <a:t>If the terms of a trinomial do not have a common factor, then the terms of a binomial factor cannot have a common factor. To illustrate, </a:t>
                </a:r>
                <a14:m>
                  <m:oMath xmlns:m="http://schemas.openxmlformats.org/officeDocument/2006/math">
                    <m:sSup>
                      <m:sSupPr>
                        <m:ctrlPr>
                          <a:rPr lang="en-PH" i="1">
                            <a:latin typeface="Cambria Math" panose="02040503050406030204" pitchFamily="18" charset="0"/>
                          </a:rPr>
                        </m:ctrlPr>
                      </m:sSupPr>
                      <m:e>
                        <m:r>
                          <m:rPr>
                            <m:sty m:val="p"/>
                          </m:rPr>
                          <a:rPr lang="en-US" i="1">
                            <a:latin typeface="Cambria Math" panose="02040503050406030204" pitchFamily="18" charset="0"/>
                          </a:rPr>
                          <m:t>x</m:t>
                        </m:r>
                      </m:e>
                      <m:sup>
                        <m:r>
                          <a:rPr lang="en-US" i="1">
                            <a:latin typeface="Cambria Math" panose="02040503050406030204" pitchFamily="18" charset="0"/>
                          </a:rPr>
                          <m:t>2</m:t>
                        </m:r>
                      </m:sup>
                    </m:sSup>
                    <m:r>
                      <a:rPr lang="en-US">
                        <a:latin typeface="Cambria Math" panose="02040503050406030204" pitchFamily="18" charset="0"/>
                      </a:rPr>
                      <m:t>+</m:t>
                    </m:r>
                    <m:r>
                      <a:rPr lang="en-US" b="0" i="1" smtClean="0">
                        <a:latin typeface="Cambria Math" panose="02040503050406030204" pitchFamily="18" charset="0"/>
                      </a:rPr>
                      <m:t>7</m:t>
                    </m:r>
                    <m:r>
                      <m:rPr>
                        <m:sty m:val="p"/>
                      </m:rPr>
                      <a:rPr lang="en-US" i="1">
                        <a:latin typeface="Cambria Math" panose="02040503050406030204" pitchFamily="18" charset="0"/>
                      </a:rPr>
                      <m:t>x</m:t>
                    </m:r>
                    <m:r>
                      <a:rPr lang="en-US">
                        <a:latin typeface="Cambria Math" panose="02040503050406030204" pitchFamily="18" charset="0"/>
                      </a:rPr>
                      <m:t>+</m:t>
                    </m:r>
                    <m:r>
                      <a:rPr lang="en-US" b="0" i="1" smtClean="0">
                        <a:latin typeface="Cambria Math" panose="02040503050406030204" pitchFamily="18" charset="0"/>
                      </a:rPr>
                      <m:t>12</m:t>
                    </m:r>
                  </m:oMath>
                </a14:m>
                <a:r>
                  <a:rPr lang="en-PH" dirty="0"/>
                  <a:t> has factors </a:t>
                </a:r>
                <a14:m>
                  <m:oMath xmlns:m="http://schemas.openxmlformats.org/officeDocument/2006/math">
                    <m:r>
                      <m:rPr>
                        <m:sty m:val="p"/>
                      </m:rPr>
                      <a:rPr lang="en-US" i="1">
                        <a:latin typeface="Cambria Math" panose="02040503050406030204" pitchFamily="18" charset="0"/>
                      </a:rPr>
                      <m:t>x</m:t>
                    </m:r>
                    <m:r>
                      <a:rPr lang="en-US">
                        <a:latin typeface="Cambria Math" panose="02040503050406030204" pitchFamily="18" charset="0"/>
                      </a:rPr>
                      <m:t>+</m:t>
                    </m:r>
                    <m:r>
                      <a:rPr lang="en-US" b="0" i="1" smtClean="0">
                        <a:latin typeface="Cambria Math" panose="02040503050406030204" pitchFamily="18" charset="0"/>
                      </a:rPr>
                      <m:t>3</m:t>
                    </m:r>
                  </m:oMath>
                </a14:m>
                <a:r>
                  <a:rPr lang="en-PH" dirty="0"/>
                  <a:t> and </a:t>
                </a:r>
                <a14:m>
                  <m:oMath xmlns:m="http://schemas.openxmlformats.org/officeDocument/2006/math">
                    <m:r>
                      <m:rPr>
                        <m:sty m:val="p"/>
                      </m:rPr>
                      <a:rPr lang="en-US" i="1">
                        <a:latin typeface="Cambria Math" panose="02040503050406030204" pitchFamily="18" charset="0"/>
                      </a:rPr>
                      <m:t>x</m:t>
                    </m:r>
                    <m:r>
                      <a:rPr lang="en-US">
                        <a:latin typeface="Cambria Math" panose="02040503050406030204" pitchFamily="18" charset="0"/>
                      </a:rPr>
                      <m:t>+</m:t>
                    </m:r>
                    <m:r>
                      <a:rPr lang="en-US" b="0" i="1" smtClean="0">
                        <a:latin typeface="Cambria Math" panose="02040503050406030204" pitchFamily="18" charset="0"/>
                      </a:rPr>
                      <m:t>4</m:t>
                    </m:r>
                  </m:oMath>
                </a14:m>
                <a:r>
                  <a:rPr lang="en-PH" dirty="0"/>
                  <a:t> and each term in the factor has no common factor. On the other hand, </a:t>
                </a:r>
                <a14:m>
                  <m:oMath xmlns:m="http://schemas.openxmlformats.org/officeDocument/2006/math">
                    <m:sSup>
                      <m:sSupPr>
                        <m:ctrlPr>
                          <a:rPr lang="en-PH" i="1">
                            <a:latin typeface="Cambria Math" panose="02040503050406030204" pitchFamily="18" charset="0"/>
                          </a:rPr>
                        </m:ctrlPr>
                      </m:sSupPr>
                      <m:e>
                        <m:r>
                          <a:rPr lang="en-US" b="0" i="1" smtClean="0">
                            <a:latin typeface="Cambria Math" panose="02040503050406030204" pitchFamily="18" charset="0"/>
                          </a:rPr>
                          <m:t>2</m:t>
                        </m:r>
                        <m:r>
                          <m:rPr>
                            <m:sty m:val="p"/>
                          </m:rPr>
                          <a:rPr lang="en-US" i="1">
                            <a:latin typeface="Cambria Math" panose="02040503050406030204" pitchFamily="18" charset="0"/>
                          </a:rPr>
                          <m:t>x</m:t>
                        </m:r>
                      </m:e>
                      <m:sup>
                        <m:r>
                          <a:rPr lang="en-US" i="1">
                            <a:latin typeface="Cambria Math" panose="02040503050406030204" pitchFamily="18" charset="0"/>
                          </a:rPr>
                          <m:t>2</m:t>
                        </m:r>
                      </m:sup>
                    </m:sSup>
                    <m:r>
                      <a:rPr lang="en-US">
                        <a:latin typeface="Cambria Math" panose="02040503050406030204" pitchFamily="18" charset="0"/>
                      </a:rPr>
                      <m:t>+</m:t>
                    </m:r>
                    <m:r>
                      <a:rPr lang="en-US" b="0" i="1" smtClean="0">
                        <a:latin typeface="Cambria Math" panose="02040503050406030204" pitchFamily="18" charset="0"/>
                      </a:rPr>
                      <m:t>8</m:t>
                    </m:r>
                    <m:r>
                      <m:rPr>
                        <m:sty m:val="p"/>
                      </m:rPr>
                      <a:rPr lang="en-US" i="1">
                        <a:latin typeface="Cambria Math" panose="02040503050406030204" pitchFamily="18" charset="0"/>
                      </a:rPr>
                      <m:t>x</m:t>
                    </m:r>
                    <m:r>
                      <a:rPr lang="en-US">
                        <a:latin typeface="Cambria Math" panose="02040503050406030204" pitchFamily="18" charset="0"/>
                      </a:rPr>
                      <m:t>+</m:t>
                    </m:r>
                    <m:r>
                      <a:rPr lang="en-US" b="0" i="1" smtClean="0">
                        <a:latin typeface="Cambria Math" panose="02040503050406030204" pitchFamily="18" charset="0"/>
                      </a:rPr>
                      <m:t>6</m:t>
                    </m:r>
                  </m:oMath>
                </a14:m>
                <a:r>
                  <a:rPr lang="en-PH" dirty="0"/>
                  <a:t> has factors </a:t>
                </a:r>
                <a:r>
                  <a:rPr lang="en-PH" dirty="0">
                    <a:latin typeface="Cambria Math" panose="02040503050406030204" pitchFamily="18" charset="0"/>
                  </a:rPr>
                  <a:t>2x + 2 </a:t>
                </a:r>
                <a:r>
                  <a:rPr lang="en-PH" dirty="0"/>
                  <a:t>and </a:t>
                </a:r>
                <a:r>
                  <a:rPr lang="en-PH" dirty="0">
                    <a:latin typeface="Cambria Math" panose="02040503050406030204" pitchFamily="18" charset="0"/>
                  </a:rPr>
                  <a:t>x + 3</a:t>
                </a:r>
                <a:r>
                  <a:rPr lang="en-PH" dirty="0"/>
                  <a:t>. Observe that both </a:t>
                </a:r>
                <a14:m>
                  <m:oMath xmlns:m="http://schemas.openxmlformats.org/officeDocument/2006/math">
                    <m:sSup>
                      <m:sSupPr>
                        <m:ctrlPr>
                          <a:rPr lang="en-PH" i="1">
                            <a:latin typeface="Cambria Math" panose="02040503050406030204" pitchFamily="18" charset="0"/>
                          </a:rPr>
                        </m:ctrlPr>
                      </m:sSupPr>
                      <m:e>
                        <m:r>
                          <a:rPr lang="en-US" i="1">
                            <a:latin typeface="Cambria Math" panose="02040503050406030204" pitchFamily="18" charset="0"/>
                          </a:rPr>
                          <m:t>2</m:t>
                        </m:r>
                        <m:r>
                          <m:rPr>
                            <m:sty m:val="p"/>
                          </m:rPr>
                          <a:rPr lang="en-US" i="1">
                            <a:latin typeface="Cambria Math" panose="02040503050406030204" pitchFamily="18" charset="0"/>
                          </a:rPr>
                          <m:t>x</m:t>
                        </m:r>
                      </m:e>
                      <m:sup>
                        <m:r>
                          <a:rPr lang="en-US" i="1">
                            <a:latin typeface="Cambria Math" panose="02040503050406030204" pitchFamily="18" charset="0"/>
                          </a:rPr>
                          <m:t>2</m:t>
                        </m:r>
                      </m:sup>
                    </m:sSup>
                    <m:r>
                      <a:rPr lang="en-US">
                        <a:latin typeface="Cambria Math" panose="02040503050406030204" pitchFamily="18" charset="0"/>
                      </a:rPr>
                      <m:t>+</m:t>
                    </m:r>
                    <m:r>
                      <a:rPr lang="en-US" i="1">
                        <a:latin typeface="Cambria Math" panose="02040503050406030204" pitchFamily="18" charset="0"/>
                      </a:rPr>
                      <m:t>8</m:t>
                    </m:r>
                    <m:r>
                      <m:rPr>
                        <m:sty m:val="p"/>
                      </m:rPr>
                      <a:rPr lang="en-US" i="1">
                        <a:latin typeface="Cambria Math" panose="02040503050406030204" pitchFamily="18" charset="0"/>
                      </a:rPr>
                      <m:t>x</m:t>
                    </m:r>
                    <m:r>
                      <a:rPr lang="en-US">
                        <a:latin typeface="Cambria Math" panose="02040503050406030204" pitchFamily="18" charset="0"/>
                      </a:rPr>
                      <m:t>+</m:t>
                    </m:r>
                    <m:r>
                      <a:rPr lang="en-US" i="1">
                        <a:latin typeface="Cambria Math" panose="02040503050406030204" pitchFamily="18" charset="0"/>
                      </a:rPr>
                      <m:t>6 </m:t>
                    </m:r>
                  </m:oMath>
                </a14:m>
                <a:r>
                  <a:rPr lang="en-PH" dirty="0"/>
                  <a:t>and </a:t>
                </a:r>
                <a:r>
                  <a:rPr lang="en-PH" dirty="0">
                    <a:latin typeface="Cambria Math" panose="02040503050406030204" pitchFamily="18" charset="0"/>
                  </a:rPr>
                  <a:t>2x + 2 </a:t>
                </a:r>
                <a:r>
                  <a:rPr lang="en-PH" dirty="0"/>
                  <a:t>have a common factor of </a:t>
                </a:r>
                <a:r>
                  <a:rPr lang="en-PH" dirty="0">
                    <a:latin typeface="Cambria Math" panose="02040503050406030204" pitchFamily="18" charset="0"/>
                  </a:rPr>
                  <a:t>2</a:t>
                </a:r>
                <a:r>
                  <a:rPr lang="en-PH" dirty="0"/>
                  <a:t>.</a:t>
                </a:r>
              </a:p>
            </p:txBody>
          </p:sp>
        </mc:Choice>
        <mc:Fallback xmlns="">
          <p:sp>
            <p:nvSpPr>
              <p:cNvPr id="30" name="Content Placeholder 29">
                <a:extLst>
                  <a:ext uri="{FF2B5EF4-FFF2-40B4-BE49-F238E27FC236}">
                    <a16:creationId xmlns:a16="http://schemas.microsoft.com/office/drawing/2014/main" id="{58372084-2139-E547-ABE7-FB4FBD444152}"/>
                  </a:ext>
                </a:extLst>
              </p:cNvPr>
              <p:cNvSpPr>
                <a:spLocks noGrp="1" noRot="1" noChangeAspect="1" noMove="1" noResize="1" noEditPoints="1" noAdjustHandles="1" noChangeArrowheads="1" noChangeShapeType="1" noTextEdit="1"/>
              </p:cNvSpPr>
              <p:nvPr>
                <p:ph idx="1"/>
              </p:nvPr>
            </p:nvSpPr>
            <p:spPr>
              <a:blipFill>
                <a:blip r:embed="rId4"/>
                <a:stretch>
                  <a:fillRect l="-1086" t="-2339" r="-1086"/>
                </a:stretch>
              </a:blipFill>
            </p:spPr>
            <p:txBody>
              <a:bodyPr/>
              <a:lstStyle/>
              <a:p>
                <a:r>
                  <a:rPr lang="en-US">
                    <a:noFill/>
                  </a:rPr>
                  <a:t> </a:t>
                </a:r>
              </a:p>
            </p:txBody>
          </p:sp>
        </mc:Fallback>
      </mc:AlternateContent>
    </p:spTree>
    <p:extLst>
      <p:ext uri="{BB962C8B-B14F-4D97-AF65-F5344CB8AC3E}">
        <p14:creationId xmlns:p14="http://schemas.microsoft.com/office/powerpoint/2010/main" val="2017679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Factoring Quadratic Trinomials in the Form </a:t>
                </a:r>
                <a14:m>
                  <m:oMath xmlns:m="http://schemas.openxmlformats.org/officeDocument/2006/math">
                    <m:sSup>
                      <m:sSupPr>
                        <m:ctrlPr>
                          <a:rPr lang="en-PH" b="1" i="1">
                            <a:solidFill>
                              <a:schemeClr val="tx1"/>
                            </a:solidFill>
                            <a:latin typeface="Cambria Math" panose="02040503050406030204" pitchFamily="18" charset="0"/>
                          </a:rPr>
                        </m:ctrlPr>
                      </m:sSupPr>
                      <m:e>
                        <m:r>
                          <a:rPr lang="en-US" b="1">
                            <a:solidFill>
                              <a:schemeClr val="tx1"/>
                            </a:solidFill>
                            <a:latin typeface="Cambria Math" panose="02040503050406030204" pitchFamily="18" charset="0"/>
                          </a:rPr>
                          <m:t>𝐚𝐱</m:t>
                        </m:r>
                      </m:e>
                      <m:sup>
                        <m:r>
                          <a:rPr lang="en-US" b="1">
                            <a:solidFill>
                              <a:schemeClr val="tx1"/>
                            </a:solidFill>
                            <a:latin typeface="Cambria Math" panose="02040503050406030204" pitchFamily="18" charset="0"/>
                          </a:rPr>
                          <m:t>𝟐</m:t>
                        </m:r>
                      </m:sup>
                    </m:sSup>
                    <m:r>
                      <a:rPr lang="en-US" b="1">
                        <a:solidFill>
                          <a:schemeClr val="tx1"/>
                        </a:solidFill>
                        <a:latin typeface="Cambria Math" panose="02040503050406030204" pitchFamily="18" charset="0"/>
                      </a:rPr>
                      <m:t>+</m:t>
                    </m:r>
                    <m:r>
                      <a:rPr lang="en-US" b="1">
                        <a:solidFill>
                          <a:schemeClr val="tx1"/>
                        </a:solidFill>
                        <a:latin typeface="Cambria Math" panose="02040503050406030204" pitchFamily="18" charset="0"/>
                      </a:rPr>
                      <m:t>𝐛𝐱</m:t>
                    </m:r>
                    <m:r>
                      <a:rPr lang="en-US" b="1">
                        <a:solidFill>
                          <a:schemeClr val="tx1"/>
                        </a:solidFill>
                        <a:latin typeface="Cambria Math" panose="02040503050406030204" pitchFamily="18" charset="0"/>
                      </a:rPr>
                      <m:t>+</m:t>
                    </m:r>
                    <m:r>
                      <a:rPr lang="en-US" b="1">
                        <a:solidFill>
                          <a:schemeClr val="tx1"/>
                        </a:solidFill>
                        <a:latin typeface="Cambria Math" panose="02040503050406030204" pitchFamily="18" charset="0"/>
                      </a:rPr>
                      <m:t>𝐜</m:t>
                    </m:r>
                  </m:oMath>
                </a14:m>
                <a:r>
                  <a:rPr lang="en-US" b="1" dirty="0">
                    <a:solidFill>
                      <a:schemeClr val="tx1"/>
                    </a:solidFill>
                  </a:rPr>
                  <a:t>,</a:t>
                </a:r>
                <a:r>
                  <a:rPr lang="en-PH" b="1" dirty="0">
                    <a:solidFill>
                      <a:schemeClr val="tx1"/>
                    </a:solidFill>
                  </a:rPr>
                  <a:t> </a:t>
                </a:r>
                <a:r>
                  <a:rPr lang="en-US" b="1" dirty="0">
                    <a:solidFill>
                      <a:schemeClr val="tx1"/>
                    </a:solidFill>
                  </a:rPr>
                  <a:t>where a ≠ 1</a:t>
                </a:r>
                <a:endParaRPr lang="en-PH" b="1" dirty="0">
                  <a:solidFill>
                    <a:schemeClr val="tx1"/>
                  </a:solidFill>
                </a:endParaRPr>
              </a:p>
            </p:txBody>
          </p:sp>
        </mc:Choice>
        <mc:Fallback xmlns="">
          <p:sp>
            <p:nvSpPr>
              <p:cNvPr id="2" name="Title 1">
                <a:extLst>
                  <a:ext uri="{FF2B5EF4-FFF2-40B4-BE49-F238E27FC236}">
                    <a16:creationId xmlns:a16="http://schemas.microsoft.com/office/drawing/2014/main" id="{6C4D4578-C8FE-FE47-B785-17E2FE435239}"/>
                  </a:ext>
                </a:extLst>
              </p:cNvPr>
              <p:cNvSpPr>
                <a:spLocks noGrp="1" noRot="1" noChangeAspect="1" noMove="1" noResize="1" noEditPoints="1" noAdjustHandles="1" noChangeArrowheads="1" noChangeShapeType="1" noTextEdit="1"/>
              </p:cNvSpPr>
              <p:nvPr>
                <p:ph type="title"/>
              </p:nvPr>
            </p:nvSpPr>
            <p:spPr>
              <a:blipFill>
                <a:blip r:embed="rId3"/>
                <a:stretch>
                  <a:fillRect l="-1689" t="-952" b="-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Content Placeholder 29">
                <a:extLst>
                  <a:ext uri="{FF2B5EF4-FFF2-40B4-BE49-F238E27FC236}">
                    <a16:creationId xmlns:a16="http://schemas.microsoft.com/office/drawing/2014/main" id="{58372084-2139-E547-ABE7-FB4FBD444152}"/>
                  </a:ext>
                </a:extLst>
              </p:cNvPr>
              <p:cNvSpPr>
                <a:spLocks noGrp="1"/>
              </p:cNvSpPr>
              <p:nvPr>
                <p:ph idx="1"/>
              </p:nvPr>
            </p:nvSpPr>
            <p:spPr/>
            <p:txBody>
              <a:bodyPr>
                <a:normAutofit/>
              </a:bodyPr>
              <a:lstStyle/>
              <a:p>
                <a:pPr marL="0" indent="0" algn="just">
                  <a:buNone/>
                </a:pPr>
                <a:r>
                  <a:rPr lang="en-PH" b="1" dirty="0"/>
                  <a:t>Points to Remember in Factoring </a:t>
                </a:r>
                <a14:m>
                  <m:oMath xmlns:m="http://schemas.openxmlformats.org/officeDocument/2006/math">
                    <m:sSup>
                      <m:sSupPr>
                        <m:ctrlPr>
                          <a:rPr lang="en-PH" b="1" i="1">
                            <a:latin typeface="Cambria Math" panose="02040503050406030204" pitchFamily="18" charset="0"/>
                          </a:rPr>
                        </m:ctrlPr>
                      </m:sSupPr>
                      <m:e>
                        <m:r>
                          <a:rPr lang="en-US" b="1">
                            <a:latin typeface="Cambria Math" panose="02040503050406030204" pitchFamily="18" charset="0"/>
                          </a:rPr>
                          <m:t>𝐚𝐱</m:t>
                        </m:r>
                      </m:e>
                      <m:sup>
                        <m:r>
                          <a:rPr lang="en-US" b="1">
                            <a:latin typeface="Cambria Math" panose="02040503050406030204" pitchFamily="18" charset="0"/>
                          </a:rPr>
                          <m:t>𝟐</m:t>
                        </m:r>
                      </m:sup>
                    </m:sSup>
                    <m:r>
                      <a:rPr lang="en-US" b="1">
                        <a:latin typeface="Cambria Math" panose="02040503050406030204" pitchFamily="18" charset="0"/>
                      </a:rPr>
                      <m:t>+</m:t>
                    </m:r>
                    <m:r>
                      <a:rPr lang="en-US" b="1">
                        <a:latin typeface="Cambria Math" panose="02040503050406030204" pitchFamily="18" charset="0"/>
                      </a:rPr>
                      <m:t>𝐛𝐱</m:t>
                    </m:r>
                    <m:r>
                      <a:rPr lang="en-US" b="1">
                        <a:latin typeface="Cambria Math" panose="02040503050406030204" pitchFamily="18" charset="0"/>
                      </a:rPr>
                      <m:t>+</m:t>
                    </m:r>
                    <m:r>
                      <a:rPr lang="en-US" b="1">
                        <a:latin typeface="Cambria Math" panose="02040503050406030204" pitchFamily="18" charset="0"/>
                      </a:rPr>
                      <m:t>𝐜</m:t>
                    </m:r>
                  </m:oMath>
                </a14:m>
                <a:r>
                  <a:rPr lang="en-US" b="1" dirty="0"/>
                  <a:t>,</a:t>
                </a:r>
                <a:r>
                  <a:rPr lang="en-PH" b="1" dirty="0"/>
                  <a:t> </a:t>
                </a:r>
                <a:r>
                  <a:rPr lang="en-US" b="1" dirty="0"/>
                  <a:t>a ≠ 1</a:t>
                </a:r>
              </a:p>
              <a:p>
                <a:pPr marL="0" indent="0" algn="just">
                  <a:buNone/>
                </a:pPr>
                <a:endParaRPr lang="en-PH" dirty="0"/>
              </a:p>
              <a:p>
                <a:pPr marL="514350" indent="-514350" algn="just">
                  <a:buFont typeface="+mj-lt"/>
                  <a:buAutoNum type="arabicPeriod" startAt="2"/>
                </a:pPr>
                <a:r>
                  <a:rPr lang="en-PH" dirty="0"/>
                  <a:t>If the constant term of a trinomial is:</a:t>
                </a:r>
              </a:p>
              <a:p>
                <a:pPr marL="971550" lvl="1" indent="-514350" algn="just">
                  <a:buFont typeface="+mj-lt"/>
                  <a:buAutoNum type="alphaLcPeriod"/>
                </a:pPr>
                <a:r>
                  <a:rPr lang="en-PH" dirty="0"/>
                  <a:t>positive, the constant terms of the binomials have the same signs as the coefficient of x in the trinomial since the product of integers with the same signs is positive.</a:t>
                </a:r>
              </a:p>
              <a:p>
                <a:pPr marL="971550" lvl="1" indent="-514350" algn="just">
                  <a:buFont typeface="+mj-lt"/>
                  <a:buAutoNum type="alphaLcPeriod"/>
                </a:pPr>
                <a:r>
                  <a:rPr lang="en-PH" dirty="0"/>
                  <a:t>negative, the constant terms of the binomials have the opposite signs since the product of integers with the different signs is negative.</a:t>
                </a:r>
              </a:p>
              <a:p>
                <a:pPr marL="0" indent="0" algn="just">
                  <a:buNone/>
                </a:pPr>
                <a:endParaRPr lang="en-PH" dirty="0"/>
              </a:p>
            </p:txBody>
          </p:sp>
        </mc:Choice>
        <mc:Fallback xmlns="">
          <p:sp>
            <p:nvSpPr>
              <p:cNvPr id="30" name="Content Placeholder 29">
                <a:extLst>
                  <a:ext uri="{FF2B5EF4-FFF2-40B4-BE49-F238E27FC236}">
                    <a16:creationId xmlns:a16="http://schemas.microsoft.com/office/drawing/2014/main" id="{58372084-2139-E547-ABE7-FB4FBD444152}"/>
                  </a:ext>
                </a:extLst>
              </p:cNvPr>
              <p:cNvSpPr>
                <a:spLocks noGrp="1" noRot="1" noChangeAspect="1" noMove="1" noResize="1" noEditPoints="1" noAdjustHandles="1" noChangeArrowheads="1" noChangeShapeType="1" noTextEdit="1"/>
              </p:cNvSpPr>
              <p:nvPr>
                <p:ph idx="1"/>
              </p:nvPr>
            </p:nvSpPr>
            <p:spPr>
              <a:blipFill>
                <a:blip r:embed="rId4"/>
                <a:stretch>
                  <a:fillRect l="-1086" t="-2339" r="-1086"/>
                </a:stretch>
              </a:blipFill>
            </p:spPr>
            <p:txBody>
              <a:bodyPr/>
              <a:lstStyle/>
              <a:p>
                <a:r>
                  <a:rPr lang="en-US">
                    <a:noFill/>
                  </a:rPr>
                  <a:t> </a:t>
                </a:r>
              </a:p>
            </p:txBody>
          </p:sp>
        </mc:Fallback>
      </mc:AlternateContent>
    </p:spTree>
    <p:extLst>
      <p:ext uri="{BB962C8B-B14F-4D97-AF65-F5344CB8AC3E}">
        <p14:creationId xmlns:p14="http://schemas.microsoft.com/office/powerpoint/2010/main" val="3133224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Factoring Quadratic Trinomials in the Form </a:t>
                </a:r>
                <a14:m>
                  <m:oMath xmlns:m="http://schemas.openxmlformats.org/officeDocument/2006/math">
                    <m:sSup>
                      <m:sSupPr>
                        <m:ctrlPr>
                          <a:rPr lang="en-PH" b="1" i="1">
                            <a:solidFill>
                              <a:schemeClr val="tx1"/>
                            </a:solidFill>
                            <a:latin typeface="Cambria Math" panose="02040503050406030204" pitchFamily="18" charset="0"/>
                          </a:rPr>
                        </m:ctrlPr>
                      </m:sSupPr>
                      <m:e>
                        <m:r>
                          <a:rPr lang="en-US" b="1">
                            <a:solidFill>
                              <a:schemeClr val="tx1"/>
                            </a:solidFill>
                            <a:latin typeface="Cambria Math" panose="02040503050406030204" pitchFamily="18" charset="0"/>
                          </a:rPr>
                          <m:t>𝐚𝐱</m:t>
                        </m:r>
                      </m:e>
                      <m:sup>
                        <m:r>
                          <a:rPr lang="en-US" b="1">
                            <a:solidFill>
                              <a:schemeClr val="tx1"/>
                            </a:solidFill>
                            <a:latin typeface="Cambria Math" panose="02040503050406030204" pitchFamily="18" charset="0"/>
                          </a:rPr>
                          <m:t>𝟐</m:t>
                        </m:r>
                      </m:sup>
                    </m:sSup>
                    <m:r>
                      <a:rPr lang="en-US" b="1">
                        <a:solidFill>
                          <a:schemeClr val="tx1"/>
                        </a:solidFill>
                        <a:latin typeface="Cambria Math" panose="02040503050406030204" pitchFamily="18" charset="0"/>
                      </a:rPr>
                      <m:t>+</m:t>
                    </m:r>
                    <m:r>
                      <a:rPr lang="en-US" b="1">
                        <a:solidFill>
                          <a:schemeClr val="tx1"/>
                        </a:solidFill>
                        <a:latin typeface="Cambria Math" panose="02040503050406030204" pitchFamily="18" charset="0"/>
                      </a:rPr>
                      <m:t>𝐛𝐱</m:t>
                    </m:r>
                    <m:r>
                      <a:rPr lang="en-US" b="1">
                        <a:solidFill>
                          <a:schemeClr val="tx1"/>
                        </a:solidFill>
                        <a:latin typeface="Cambria Math" panose="02040503050406030204" pitchFamily="18" charset="0"/>
                      </a:rPr>
                      <m:t>+</m:t>
                    </m:r>
                    <m:r>
                      <a:rPr lang="en-US" b="1">
                        <a:solidFill>
                          <a:schemeClr val="tx1"/>
                        </a:solidFill>
                        <a:latin typeface="Cambria Math" panose="02040503050406030204" pitchFamily="18" charset="0"/>
                      </a:rPr>
                      <m:t>𝐜</m:t>
                    </m:r>
                  </m:oMath>
                </a14:m>
                <a:r>
                  <a:rPr lang="en-US" b="1" dirty="0">
                    <a:solidFill>
                      <a:schemeClr val="tx1"/>
                    </a:solidFill>
                  </a:rPr>
                  <a:t>,</a:t>
                </a:r>
                <a:r>
                  <a:rPr lang="en-PH" b="1" dirty="0">
                    <a:solidFill>
                      <a:schemeClr val="tx1"/>
                    </a:solidFill>
                  </a:rPr>
                  <a:t> </a:t>
                </a:r>
                <a:r>
                  <a:rPr lang="en-US" b="1" dirty="0">
                    <a:solidFill>
                      <a:schemeClr val="tx1"/>
                    </a:solidFill>
                  </a:rPr>
                  <a:t>where a ≠ 1</a:t>
                </a:r>
                <a:endParaRPr lang="en-PH" b="1" dirty="0">
                  <a:solidFill>
                    <a:schemeClr val="tx1"/>
                  </a:solidFill>
                </a:endParaRPr>
              </a:p>
            </p:txBody>
          </p:sp>
        </mc:Choice>
        <mc:Fallback xmlns="">
          <p:sp>
            <p:nvSpPr>
              <p:cNvPr id="2" name="Title 1">
                <a:extLst>
                  <a:ext uri="{FF2B5EF4-FFF2-40B4-BE49-F238E27FC236}">
                    <a16:creationId xmlns:a16="http://schemas.microsoft.com/office/drawing/2014/main" id="{6C4D4578-C8FE-FE47-B785-17E2FE435239}"/>
                  </a:ext>
                </a:extLst>
              </p:cNvPr>
              <p:cNvSpPr>
                <a:spLocks noGrp="1" noRot="1" noChangeAspect="1" noMove="1" noResize="1" noEditPoints="1" noAdjustHandles="1" noChangeArrowheads="1" noChangeShapeType="1" noTextEdit="1"/>
              </p:cNvSpPr>
              <p:nvPr>
                <p:ph type="title"/>
              </p:nvPr>
            </p:nvSpPr>
            <p:spPr>
              <a:blipFill>
                <a:blip r:embed="rId3"/>
                <a:stretch>
                  <a:fillRect l="-1689" t="-952" b="-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Content Placeholder 29">
                <a:extLst>
                  <a:ext uri="{FF2B5EF4-FFF2-40B4-BE49-F238E27FC236}">
                    <a16:creationId xmlns:a16="http://schemas.microsoft.com/office/drawing/2014/main" id="{58372084-2139-E547-ABE7-FB4FBD444152}"/>
                  </a:ext>
                </a:extLst>
              </p:cNvPr>
              <p:cNvSpPr>
                <a:spLocks noGrp="1"/>
              </p:cNvSpPr>
              <p:nvPr>
                <p:ph idx="1"/>
              </p:nvPr>
            </p:nvSpPr>
            <p:spPr/>
            <p:txBody>
              <a:bodyPr>
                <a:normAutofit/>
              </a:bodyPr>
              <a:lstStyle/>
              <a:p>
                <a:pPr marL="0" indent="0" algn="just">
                  <a:buNone/>
                </a:pPr>
                <a:r>
                  <a:rPr lang="en-US" dirty="0"/>
                  <a:t>Factor each trinomial completely.</a:t>
                </a:r>
              </a:p>
              <a:p>
                <a:pPr marL="0" indent="0" algn="just">
                  <a:buNone/>
                </a:pPr>
                <a:endParaRPr lang="en-US" dirty="0"/>
              </a:p>
              <a:p>
                <a:pPr marL="0" indent="0" algn="just">
                  <a:buNone/>
                </a:pPr>
                <a:endParaRPr lang="en-US" dirty="0"/>
              </a:p>
              <a:p>
                <a:pPr marL="0" indent="0" algn="just">
                  <a:buNone/>
                </a:pPr>
                <a:endParaRPr lang="en-US" dirty="0"/>
              </a:p>
              <a:p>
                <a:pPr marL="0" indent="0" algn="just">
                  <a:buNone/>
                </a:pPr>
                <a:r>
                  <a:rPr lang="en-US" dirty="0"/>
                  <a:t>   a. </a:t>
                </a:r>
                <a:r>
                  <a:rPr lang="en-PH" dirty="0"/>
                  <a:t> </a:t>
                </a:r>
                <a14:m>
                  <m:oMath xmlns:m="http://schemas.openxmlformats.org/officeDocument/2006/math">
                    <m:sSup>
                      <m:sSupPr>
                        <m:ctrlPr>
                          <a:rPr lang="en-PH" i="1">
                            <a:latin typeface="Cambria Math" panose="02040503050406030204" pitchFamily="18" charset="0"/>
                          </a:rPr>
                        </m:ctrlPr>
                      </m:sSupPr>
                      <m:e>
                        <m:r>
                          <a:rPr lang="en-US" b="0" i="1" smtClean="0">
                            <a:latin typeface="Cambria Math" panose="02040503050406030204" pitchFamily="18" charset="0"/>
                          </a:rPr>
                          <m:t>3</m:t>
                        </m:r>
                        <m:r>
                          <m:rPr>
                            <m:sty m:val="p"/>
                          </m:rPr>
                          <a:rPr lang="en-US" i="1">
                            <a:latin typeface="Cambria Math" panose="02040503050406030204" pitchFamily="18" charset="0"/>
                          </a:rPr>
                          <m:t>x</m:t>
                        </m:r>
                      </m:e>
                      <m:sup>
                        <m:r>
                          <a:rPr lang="en-US" i="1">
                            <a:latin typeface="Cambria Math" panose="02040503050406030204" pitchFamily="18" charset="0"/>
                          </a:rPr>
                          <m:t>2</m:t>
                        </m:r>
                      </m:sup>
                    </m:sSup>
                    <m:r>
                      <a:rPr lang="en-US" b="0" i="0" smtClean="0">
                        <a:latin typeface="Cambria Math" panose="02040503050406030204" pitchFamily="18" charset="0"/>
                      </a:rPr>
                      <m:t>−</m:t>
                    </m:r>
                    <m:r>
                      <m:rPr>
                        <m:sty m:val="p"/>
                      </m:rPr>
                      <a:rPr lang="en-US" i="1">
                        <a:latin typeface="Cambria Math" panose="02040503050406030204" pitchFamily="18" charset="0"/>
                      </a:rPr>
                      <m:t>x</m:t>
                    </m:r>
                    <m:r>
                      <a:rPr lang="en-US" b="0" i="0" smtClean="0">
                        <a:latin typeface="Cambria Math" panose="02040503050406030204" pitchFamily="18" charset="0"/>
                      </a:rPr>
                      <m:t>−</m:t>
                    </m:r>
                    <m:r>
                      <a:rPr lang="en-US" b="0" i="1" smtClean="0">
                        <a:latin typeface="Cambria Math" panose="02040503050406030204" pitchFamily="18" charset="0"/>
                      </a:rPr>
                      <m:t>10</m:t>
                    </m:r>
                  </m:oMath>
                </a14:m>
                <a:r>
                  <a:rPr lang="en-PH" dirty="0"/>
                  <a:t>		b. </a:t>
                </a:r>
                <a:r>
                  <a:rPr lang="en-US" dirty="0"/>
                  <a:t> </a:t>
                </a:r>
                <a14:m>
                  <m:oMath xmlns:m="http://schemas.openxmlformats.org/officeDocument/2006/math">
                    <m:sSup>
                      <m:sSupPr>
                        <m:ctrlPr>
                          <a:rPr lang="en-PH" i="1">
                            <a:latin typeface="Cambria Math" panose="02040503050406030204" pitchFamily="18" charset="0"/>
                          </a:rPr>
                        </m:ctrlPr>
                      </m:sSupPr>
                      <m:e>
                        <m:r>
                          <a:rPr lang="en-US" b="0" i="1" smtClean="0">
                            <a:latin typeface="Cambria Math" panose="02040503050406030204" pitchFamily="18" charset="0"/>
                          </a:rPr>
                          <m:t>8</m:t>
                        </m:r>
                        <m:r>
                          <m:rPr>
                            <m:sty m:val="p"/>
                          </m:rPr>
                          <a:rPr lang="en-US" i="1">
                            <a:latin typeface="Cambria Math" panose="02040503050406030204" pitchFamily="18" charset="0"/>
                          </a:rPr>
                          <m:t>x</m:t>
                        </m:r>
                      </m:e>
                      <m:sup>
                        <m:r>
                          <a:rPr lang="en-US" i="1">
                            <a:latin typeface="Cambria Math" panose="02040503050406030204" pitchFamily="18" charset="0"/>
                          </a:rPr>
                          <m:t>2</m:t>
                        </m:r>
                      </m:sup>
                    </m:sSup>
                    <m:r>
                      <a:rPr lang="en-US" b="0" i="0" smtClean="0">
                        <a:latin typeface="Cambria Math" panose="02040503050406030204" pitchFamily="18" charset="0"/>
                      </a:rPr>
                      <m:t>+</m:t>
                    </m:r>
                    <m:r>
                      <a:rPr lang="en-US" b="0" i="1" smtClean="0">
                        <a:latin typeface="Cambria Math" panose="02040503050406030204" pitchFamily="18" charset="0"/>
                      </a:rPr>
                      <m:t>17</m:t>
                    </m:r>
                    <m:r>
                      <m:rPr>
                        <m:sty m:val="p"/>
                      </m:rPr>
                      <a:rPr lang="en-US" i="1">
                        <a:latin typeface="Cambria Math" panose="02040503050406030204" pitchFamily="18" charset="0"/>
                      </a:rPr>
                      <m:t>x</m:t>
                    </m:r>
                    <m:r>
                      <a:rPr lang="en-US" b="0" i="0" smtClean="0">
                        <a:latin typeface="Cambria Math" panose="02040503050406030204" pitchFamily="18" charset="0"/>
                      </a:rPr>
                      <m:t>+2</m:t>
                    </m:r>
                  </m:oMath>
                </a14:m>
                <a:r>
                  <a:rPr lang="en-PH" dirty="0"/>
                  <a:t>		c.</a:t>
                </a:r>
                <a:r>
                  <a:rPr lang="en-US" dirty="0"/>
                  <a:t> </a:t>
                </a:r>
                <a:r>
                  <a:rPr lang="en-PH" dirty="0"/>
                  <a:t> </a:t>
                </a:r>
                <a14:m>
                  <m:oMath xmlns:m="http://schemas.openxmlformats.org/officeDocument/2006/math">
                    <m:sSup>
                      <m:sSupPr>
                        <m:ctrlPr>
                          <a:rPr lang="en-PH" i="1">
                            <a:latin typeface="Cambria Math" panose="02040503050406030204" pitchFamily="18" charset="0"/>
                          </a:rPr>
                        </m:ctrlPr>
                      </m:sSupPr>
                      <m:e>
                        <m:r>
                          <a:rPr lang="en-US" b="0" i="1" smtClean="0">
                            <a:latin typeface="Cambria Math" panose="02040503050406030204" pitchFamily="18" charset="0"/>
                          </a:rPr>
                          <m:t>2</m:t>
                        </m:r>
                        <m:r>
                          <m:rPr>
                            <m:sty m:val="p"/>
                          </m:rPr>
                          <a:rPr lang="en-US" i="1">
                            <a:latin typeface="Cambria Math" panose="02040503050406030204" pitchFamily="18" charset="0"/>
                          </a:rPr>
                          <m:t>x</m:t>
                        </m:r>
                      </m:e>
                      <m:sup>
                        <m:r>
                          <a:rPr lang="en-US" i="1">
                            <a:latin typeface="Cambria Math" panose="02040503050406030204" pitchFamily="18" charset="0"/>
                          </a:rPr>
                          <m:t>2</m:t>
                        </m:r>
                      </m:sup>
                    </m:sSup>
                    <m:r>
                      <a:rPr lang="en-US">
                        <a:latin typeface="Cambria Math" panose="02040503050406030204" pitchFamily="18" charset="0"/>
                      </a:rPr>
                      <m:t>−</m:t>
                    </m:r>
                    <m:r>
                      <a:rPr lang="en-US" b="0" i="0" smtClean="0">
                        <a:latin typeface="Cambria Math" panose="02040503050406030204" pitchFamily="18" charset="0"/>
                      </a:rPr>
                      <m:t>13</m:t>
                    </m:r>
                    <m:r>
                      <m:rPr>
                        <m:sty m:val="p"/>
                      </m:rPr>
                      <a:rPr lang="en-US" i="1">
                        <a:latin typeface="Cambria Math" panose="02040503050406030204" pitchFamily="18" charset="0"/>
                      </a:rPr>
                      <m:t>x</m:t>
                    </m:r>
                    <m:r>
                      <a:rPr lang="en-US" b="0" i="0" smtClean="0">
                        <a:latin typeface="Cambria Math" panose="02040503050406030204" pitchFamily="18" charset="0"/>
                      </a:rPr>
                      <m:t>+</m:t>
                    </m:r>
                    <m:r>
                      <a:rPr lang="en-US" i="1">
                        <a:latin typeface="Cambria Math" panose="02040503050406030204" pitchFamily="18" charset="0"/>
                      </a:rPr>
                      <m:t>1</m:t>
                    </m:r>
                    <m:r>
                      <a:rPr lang="en-US" b="0" i="1" smtClean="0">
                        <a:latin typeface="Cambria Math" panose="02040503050406030204" pitchFamily="18" charset="0"/>
                      </a:rPr>
                      <m:t>5</m:t>
                    </m:r>
                  </m:oMath>
                </a14:m>
                <a:endParaRPr lang="en-PH" dirty="0"/>
              </a:p>
              <a:p>
                <a:pPr marL="0" indent="0" algn="just">
                  <a:buNone/>
                </a:pPr>
                <a:endParaRPr lang="en-PH" dirty="0"/>
              </a:p>
              <a:p>
                <a:pPr marL="0" indent="0" algn="just">
                  <a:buNone/>
                </a:pPr>
                <a:endParaRPr lang="en-PH" dirty="0"/>
              </a:p>
              <a:p>
                <a:pPr marL="0" indent="0" algn="just">
                  <a:buNone/>
                </a:pPr>
                <a:endParaRPr lang="en-PH" dirty="0"/>
              </a:p>
            </p:txBody>
          </p:sp>
        </mc:Choice>
        <mc:Fallback xmlns="">
          <p:sp>
            <p:nvSpPr>
              <p:cNvPr id="30" name="Content Placeholder 29">
                <a:extLst>
                  <a:ext uri="{FF2B5EF4-FFF2-40B4-BE49-F238E27FC236}">
                    <a16:creationId xmlns:a16="http://schemas.microsoft.com/office/drawing/2014/main" id="{58372084-2139-E547-ABE7-FB4FBD444152}"/>
                  </a:ext>
                </a:extLst>
              </p:cNvPr>
              <p:cNvSpPr>
                <a:spLocks noGrp="1" noRot="1" noChangeAspect="1" noMove="1" noResize="1" noEditPoints="1" noAdjustHandles="1" noChangeArrowheads="1" noChangeShapeType="1" noTextEdit="1"/>
              </p:cNvSpPr>
              <p:nvPr>
                <p:ph idx="1"/>
              </p:nvPr>
            </p:nvSpPr>
            <p:spPr>
              <a:blipFill>
                <a:blip r:embed="rId4"/>
                <a:stretch>
                  <a:fillRect l="-1086" t="-2632"/>
                </a:stretch>
              </a:blipFill>
            </p:spPr>
            <p:txBody>
              <a:bodyPr/>
              <a:lstStyle/>
              <a:p>
                <a:r>
                  <a:rPr lang="en-US">
                    <a:noFill/>
                  </a:rPr>
                  <a:t> </a:t>
                </a:r>
              </a:p>
            </p:txBody>
          </p:sp>
        </mc:Fallback>
      </mc:AlternateContent>
    </p:spTree>
    <p:extLst>
      <p:ext uri="{BB962C8B-B14F-4D97-AF65-F5344CB8AC3E}">
        <p14:creationId xmlns:p14="http://schemas.microsoft.com/office/powerpoint/2010/main" val="2895179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Factoring Quadratic Trinomials in the Form </a:t>
                </a:r>
                <a14:m>
                  <m:oMath xmlns:m="http://schemas.openxmlformats.org/officeDocument/2006/math">
                    <m:sSup>
                      <m:sSupPr>
                        <m:ctrlPr>
                          <a:rPr lang="en-PH" b="1" i="1">
                            <a:solidFill>
                              <a:schemeClr val="tx1"/>
                            </a:solidFill>
                            <a:latin typeface="Cambria Math" panose="02040503050406030204" pitchFamily="18" charset="0"/>
                          </a:rPr>
                        </m:ctrlPr>
                      </m:sSupPr>
                      <m:e>
                        <m:r>
                          <a:rPr lang="en-US" b="1">
                            <a:solidFill>
                              <a:schemeClr val="tx1"/>
                            </a:solidFill>
                            <a:latin typeface="Cambria Math" panose="02040503050406030204" pitchFamily="18" charset="0"/>
                          </a:rPr>
                          <m:t>𝐚𝐱</m:t>
                        </m:r>
                      </m:e>
                      <m:sup>
                        <m:r>
                          <a:rPr lang="en-US" b="1">
                            <a:solidFill>
                              <a:schemeClr val="tx1"/>
                            </a:solidFill>
                            <a:latin typeface="Cambria Math" panose="02040503050406030204" pitchFamily="18" charset="0"/>
                          </a:rPr>
                          <m:t>𝟐</m:t>
                        </m:r>
                      </m:sup>
                    </m:sSup>
                    <m:r>
                      <a:rPr lang="en-US" b="1">
                        <a:solidFill>
                          <a:schemeClr val="tx1"/>
                        </a:solidFill>
                        <a:latin typeface="Cambria Math" panose="02040503050406030204" pitchFamily="18" charset="0"/>
                      </a:rPr>
                      <m:t>+</m:t>
                    </m:r>
                    <m:r>
                      <a:rPr lang="en-US" b="1">
                        <a:solidFill>
                          <a:schemeClr val="tx1"/>
                        </a:solidFill>
                        <a:latin typeface="Cambria Math" panose="02040503050406030204" pitchFamily="18" charset="0"/>
                      </a:rPr>
                      <m:t>𝐛𝐱</m:t>
                    </m:r>
                    <m:r>
                      <a:rPr lang="en-US" b="1">
                        <a:solidFill>
                          <a:schemeClr val="tx1"/>
                        </a:solidFill>
                        <a:latin typeface="Cambria Math" panose="02040503050406030204" pitchFamily="18" charset="0"/>
                      </a:rPr>
                      <m:t>+</m:t>
                    </m:r>
                    <m:r>
                      <a:rPr lang="en-US" b="1">
                        <a:solidFill>
                          <a:schemeClr val="tx1"/>
                        </a:solidFill>
                        <a:latin typeface="Cambria Math" panose="02040503050406030204" pitchFamily="18" charset="0"/>
                      </a:rPr>
                      <m:t>𝐜</m:t>
                    </m:r>
                  </m:oMath>
                </a14:m>
                <a:r>
                  <a:rPr lang="en-US" b="1" dirty="0">
                    <a:solidFill>
                      <a:schemeClr val="tx1"/>
                    </a:solidFill>
                  </a:rPr>
                  <a:t>,</a:t>
                </a:r>
                <a:r>
                  <a:rPr lang="en-PH" b="1" dirty="0">
                    <a:solidFill>
                      <a:schemeClr val="tx1"/>
                    </a:solidFill>
                  </a:rPr>
                  <a:t> </a:t>
                </a:r>
                <a:r>
                  <a:rPr lang="en-US" b="1" dirty="0">
                    <a:solidFill>
                      <a:schemeClr val="tx1"/>
                    </a:solidFill>
                  </a:rPr>
                  <a:t>where a ≠ 1</a:t>
                </a:r>
                <a:endParaRPr lang="en-PH" b="1" dirty="0">
                  <a:solidFill>
                    <a:schemeClr val="tx1"/>
                  </a:solidFill>
                </a:endParaRPr>
              </a:p>
            </p:txBody>
          </p:sp>
        </mc:Choice>
        <mc:Fallback xmlns="">
          <p:sp>
            <p:nvSpPr>
              <p:cNvPr id="2" name="Title 1">
                <a:extLst>
                  <a:ext uri="{FF2B5EF4-FFF2-40B4-BE49-F238E27FC236}">
                    <a16:creationId xmlns:a16="http://schemas.microsoft.com/office/drawing/2014/main" id="{6C4D4578-C8FE-FE47-B785-17E2FE435239}"/>
                  </a:ext>
                </a:extLst>
              </p:cNvPr>
              <p:cNvSpPr>
                <a:spLocks noGrp="1" noRot="1" noChangeAspect="1" noMove="1" noResize="1" noEditPoints="1" noAdjustHandles="1" noChangeArrowheads="1" noChangeShapeType="1" noTextEdit="1"/>
              </p:cNvSpPr>
              <p:nvPr>
                <p:ph type="title"/>
              </p:nvPr>
            </p:nvSpPr>
            <p:spPr>
              <a:blipFill>
                <a:blip r:embed="rId3"/>
                <a:stretch>
                  <a:fillRect l="-1689" t="-952" b="-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Content Placeholder 29">
                <a:extLst>
                  <a:ext uri="{FF2B5EF4-FFF2-40B4-BE49-F238E27FC236}">
                    <a16:creationId xmlns:a16="http://schemas.microsoft.com/office/drawing/2014/main" id="{58372084-2139-E547-ABE7-FB4FBD444152}"/>
                  </a:ext>
                </a:extLst>
              </p:cNvPr>
              <p:cNvSpPr>
                <a:spLocks noGrp="1"/>
              </p:cNvSpPr>
              <p:nvPr>
                <p:ph idx="1"/>
              </p:nvPr>
            </p:nvSpPr>
            <p:spPr>
              <a:xfrm>
                <a:off x="838200" y="1825625"/>
                <a:ext cx="6586728" cy="4351338"/>
              </a:xfrm>
            </p:spPr>
            <p:txBody>
              <a:bodyPr>
                <a:normAutofit/>
              </a:bodyPr>
              <a:lstStyle/>
              <a:p>
                <a:pPr marL="0" indent="0" algn="just">
                  <a:buNone/>
                </a:pPr>
                <a:r>
                  <a:rPr lang="en-US" dirty="0"/>
                  <a:t>Factor each trinomial completely.</a:t>
                </a:r>
              </a:p>
              <a:p>
                <a:pPr marL="0" indent="0" algn="just">
                  <a:buNone/>
                </a:pPr>
                <a:r>
                  <a:rPr lang="en-US" dirty="0"/>
                  <a:t>   a. </a:t>
                </a:r>
                <a:r>
                  <a:rPr lang="en-PH" dirty="0"/>
                  <a:t> </a:t>
                </a:r>
                <a14:m>
                  <m:oMath xmlns:m="http://schemas.openxmlformats.org/officeDocument/2006/math">
                    <m:sSup>
                      <m:sSupPr>
                        <m:ctrlPr>
                          <a:rPr lang="en-PH" i="1">
                            <a:latin typeface="Cambria Math" panose="02040503050406030204" pitchFamily="18" charset="0"/>
                          </a:rPr>
                        </m:ctrlPr>
                      </m:sSupPr>
                      <m:e>
                        <m:r>
                          <a:rPr lang="en-US" b="0" i="1" smtClean="0">
                            <a:latin typeface="Cambria Math" panose="02040503050406030204" pitchFamily="18" charset="0"/>
                          </a:rPr>
                          <m:t>3</m:t>
                        </m:r>
                        <m:r>
                          <m:rPr>
                            <m:sty m:val="p"/>
                          </m:rPr>
                          <a:rPr lang="en-US" i="1">
                            <a:latin typeface="Cambria Math" panose="02040503050406030204" pitchFamily="18" charset="0"/>
                          </a:rPr>
                          <m:t>x</m:t>
                        </m:r>
                      </m:e>
                      <m:sup>
                        <m:r>
                          <a:rPr lang="en-US" i="1">
                            <a:latin typeface="Cambria Math" panose="02040503050406030204" pitchFamily="18" charset="0"/>
                          </a:rPr>
                          <m:t>2</m:t>
                        </m:r>
                      </m:sup>
                    </m:sSup>
                    <m:r>
                      <a:rPr lang="en-US" b="0" i="0" smtClean="0">
                        <a:latin typeface="Cambria Math" panose="02040503050406030204" pitchFamily="18" charset="0"/>
                      </a:rPr>
                      <m:t>−</m:t>
                    </m:r>
                    <m:r>
                      <m:rPr>
                        <m:sty m:val="p"/>
                      </m:rPr>
                      <a:rPr lang="en-US" i="1">
                        <a:latin typeface="Cambria Math" panose="02040503050406030204" pitchFamily="18" charset="0"/>
                      </a:rPr>
                      <m:t>x</m:t>
                    </m:r>
                    <m:r>
                      <a:rPr lang="en-US" b="0" i="0" smtClean="0">
                        <a:latin typeface="Cambria Math" panose="02040503050406030204" pitchFamily="18" charset="0"/>
                      </a:rPr>
                      <m:t>−</m:t>
                    </m:r>
                    <m:r>
                      <a:rPr lang="en-US" b="0" i="1" smtClean="0">
                        <a:latin typeface="Cambria Math" panose="02040503050406030204" pitchFamily="18" charset="0"/>
                      </a:rPr>
                      <m:t>10</m:t>
                    </m:r>
                  </m:oMath>
                </a14:m>
                <a:r>
                  <a:rPr lang="en-PH" dirty="0"/>
                  <a:t>	</a:t>
                </a:r>
              </a:p>
              <a:p>
                <a:pPr marL="0" indent="0" algn="just">
                  <a:buNone/>
                </a:pPr>
                <a:r>
                  <a:rPr lang="en-PH" dirty="0"/>
                  <a:t>First, look for a factor common to all terms. In this example, no such factor exists. The constant term, c, of the trinomial is negative (−10), so the constant terms of the binomial factors will have opposite signs.</a:t>
                </a:r>
              </a:p>
              <a:p>
                <a:pPr marL="0" indent="0" algn="just">
                  <a:buNone/>
                </a:pPr>
                <a:r>
                  <a:rPr lang="en-PH" dirty="0"/>
                  <a:t>Find the factors of a, 3, and the factors of c, -10.</a:t>
                </a:r>
              </a:p>
              <a:p>
                <a:pPr marL="0" indent="0" algn="just">
                  <a:buNone/>
                </a:pPr>
                <a:endParaRPr lang="en-PH" dirty="0"/>
              </a:p>
            </p:txBody>
          </p:sp>
        </mc:Choice>
        <mc:Fallback xmlns="">
          <p:sp>
            <p:nvSpPr>
              <p:cNvPr id="30" name="Content Placeholder 29">
                <a:extLst>
                  <a:ext uri="{FF2B5EF4-FFF2-40B4-BE49-F238E27FC236}">
                    <a16:creationId xmlns:a16="http://schemas.microsoft.com/office/drawing/2014/main" id="{58372084-2139-E547-ABE7-FB4FBD444152}"/>
                  </a:ext>
                </a:extLst>
              </p:cNvPr>
              <p:cNvSpPr>
                <a:spLocks noGrp="1" noRot="1" noChangeAspect="1" noMove="1" noResize="1" noEditPoints="1" noAdjustHandles="1" noChangeArrowheads="1" noChangeShapeType="1" noTextEdit="1"/>
              </p:cNvSpPr>
              <p:nvPr>
                <p:ph idx="1"/>
              </p:nvPr>
            </p:nvSpPr>
            <p:spPr>
              <a:xfrm>
                <a:off x="838200" y="1825625"/>
                <a:ext cx="6586728" cy="4351338"/>
              </a:xfrm>
              <a:blipFill>
                <a:blip r:embed="rId4"/>
                <a:stretch>
                  <a:fillRect l="-1731" t="-2632" r="-17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A5C524C7-7E5C-C447-850E-ABE892928364}"/>
                  </a:ext>
                </a:extLst>
              </p:cNvPr>
              <p:cNvGraphicFramePr>
                <a:graphicFrameLocks noGrp="1"/>
              </p:cNvGraphicFramePr>
              <p:nvPr>
                <p:extLst>
                  <p:ext uri="{D42A27DB-BD31-4B8C-83A1-F6EECF244321}">
                    <p14:modId xmlns:p14="http://schemas.microsoft.com/office/powerpoint/2010/main" val="3160085108"/>
                  </p:ext>
                </p:extLst>
              </p:nvPr>
            </p:nvGraphicFramePr>
            <p:xfrm>
              <a:off x="7955280" y="3221514"/>
              <a:ext cx="3785616" cy="1559560"/>
            </p:xfrm>
            <a:graphic>
              <a:graphicData uri="http://schemas.openxmlformats.org/drawingml/2006/table">
                <a:tbl>
                  <a:tblPr firstRow="1" bandRow="1">
                    <a:tableStyleId>{5C22544A-7EE6-4342-B048-85BDC9FD1C3A}</a:tableStyleId>
                  </a:tblPr>
                  <a:tblGrid>
                    <a:gridCol w="1892808">
                      <a:extLst>
                        <a:ext uri="{9D8B030D-6E8A-4147-A177-3AD203B41FA5}">
                          <a16:colId xmlns:a16="http://schemas.microsoft.com/office/drawing/2014/main" val="308959446"/>
                        </a:ext>
                      </a:extLst>
                    </a:gridCol>
                    <a:gridCol w="1892808">
                      <a:extLst>
                        <a:ext uri="{9D8B030D-6E8A-4147-A177-3AD203B41FA5}">
                          <a16:colId xmlns:a16="http://schemas.microsoft.com/office/drawing/2014/main" val="2935024006"/>
                        </a:ext>
                      </a:extLst>
                    </a:gridCol>
                  </a:tblGrid>
                  <a:tr h="370840">
                    <a:tc>
                      <a:txBody>
                        <a:bodyPr/>
                        <a:lstStyle/>
                        <a:p>
                          <a:pPr algn="ctr"/>
                          <a:r>
                            <a:rPr lang="en-US" dirty="0">
                              <a:solidFill>
                                <a:schemeClr val="tx1"/>
                              </a:solidFill>
                            </a:rPr>
                            <a:t>Factors of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Factors of </a:t>
                          </a:r>
                          <a14:m>
                            <m:oMath xmlns:m="http://schemas.openxmlformats.org/officeDocument/2006/math">
                              <m:r>
                                <a:rPr lang="en-US" b="1" i="0" smtClean="0">
                                  <a:solidFill>
                                    <a:schemeClr val="tx1"/>
                                  </a:solidFill>
                                  <a:latin typeface="Cambria Math" panose="02040503050406030204" pitchFamily="18" charset="0"/>
                                </a:rPr>
                                <m:t>−</m:t>
                              </m:r>
                              <m:r>
                                <a:rPr lang="en-US" b="1" i="1" smtClean="0">
                                  <a:solidFill>
                                    <a:schemeClr val="tx1"/>
                                  </a:solidFill>
                                  <a:latin typeface="Cambria Math" panose="02040503050406030204" pitchFamily="18" charset="0"/>
                                </a:rPr>
                                <m:t>𝟏𝟎</m:t>
                              </m:r>
                            </m:oMath>
                          </a14:m>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7802468"/>
                      </a:ext>
                    </a:extLst>
                  </a:tr>
                  <a:tr h="370840">
                    <a:tc>
                      <a:txBody>
                        <a:bodyPr/>
                        <a:lstStyle/>
                        <a:p>
                          <a:pPr algn="ctr"/>
                          <a:r>
                            <a:rPr lang="en-US" dirty="0">
                              <a:solidFill>
                                <a:schemeClr val="tx1"/>
                              </a:solidFill>
                            </a:rPr>
                            <a:t>1, 3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 </a:t>
                          </a:r>
                          <a14:m>
                            <m:oMath xmlns:m="http://schemas.openxmlformats.org/officeDocument/2006/math">
                              <m:r>
                                <a:rPr lang="en-US" b="0" i="0"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10</m:t>
                              </m:r>
                            </m:oMath>
                          </a14:m>
                          <a:endParaRPr lang="en-US" b="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0" smtClean="0">
                                  <a:solidFill>
                                    <a:schemeClr val="tx1"/>
                                  </a:solidFill>
                                  <a:latin typeface="Cambria Math" panose="02040503050406030204" pitchFamily="18" charset="0"/>
                                </a:rPr>
                                <m:t>−</m:t>
                              </m:r>
                            </m:oMath>
                          </a14:m>
                          <a:r>
                            <a:rPr lang="en-US" dirty="0">
                              <a:solidFill>
                                <a:schemeClr val="tx1"/>
                              </a:solidFill>
                            </a:rPr>
                            <a:t>1, </a:t>
                          </a:r>
                          <a14:m>
                            <m:oMath xmlns:m="http://schemas.openxmlformats.org/officeDocument/2006/math">
                              <m:r>
                                <a:rPr lang="en-US" b="0" i="1" smtClean="0">
                                  <a:solidFill>
                                    <a:schemeClr val="tx1"/>
                                  </a:solidFill>
                                  <a:latin typeface="Cambria Math" panose="02040503050406030204" pitchFamily="18" charset="0"/>
                                </a:rPr>
                                <m:t>10</m:t>
                              </m:r>
                            </m:oMath>
                          </a14:m>
                          <a:endParaRPr lang="en-US" b="0" dirty="0">
                            <a:solidFill>
                              <a:schemeClr val="tx1"/>
                            </a:solidFill>
                          </a:endParaRPr>
                        </a:p>
                        <a:p>
                          <a:pPr algn="ctr"/>
                          <a:r>
                            <a:rPr lang="en-US" b="0" dirty="0">
                              <a:solidFill>
                                <a:schemeClr val="tx1"/>
                              </a:solidFill>
                            </a:rPr>
                            <a:t>2, </a:t>
                          </a:r>
                          <a14:m>
                            <m:oMath xmlns:m="http://schemas.openxmlformats.org/officeDocument/2006/math">
                              <m:r>
                                <a:rPr lang="en-US" b="0" i="0" smtClean="0">
                                  <a:solidFill>
                                    <a:schemeClr val="tx1"/>
                                  </a:solidFill>
                                  <a:latin typeface="Cambria Math" panose="02040503050406030204" pitchFamily="18" charset="0"/>
                                </a:rPr>
                                <m:t>−</m:t>
                              </m:r>
                            </m:oMath>
                          </a14:m>
                          <a:r>
                            <a:rPr lang="en-US" b="0" dirty="0">
                              <a:solidFill>
                                <a:schemeClr val="tx1"/>
                              </a:solidFill>
                            </a:rPr>
                            <a:t>5</a:t>
                          </a:r>
                        </a:p>
                        <a:p>
                          <a:pPr algn="ctr"/>
                          <a14:m>
                            <m:oMath xmlns:m="http://schemas.openxmlformats.org/officeDocument/2006/math">
                              <m:r>
                                <a:rPr lang="en-US" b="0" i="0" smtClean="0">
                                  <a:solidFill>
                                    <a:schemeClr val="tx1"/>
                                  </a:solidFill>
                                  <a:latin typeface="Cambria Math" panose="02040503050406030204" pitchFamily="18" charset="0"/>
                                </a:rPr>
                                <m:t>−</m:t>
                              </m:r>
                            </m:oMath>
                          </a14:m>
                          <a:r>
                            <a:rPr lang="en-US" b="0" dirty="0">
                              <a:solidFill>
                                <a:schemeClr val="tx1"/>
                              </a:solidFill>
                            </a:rPr>
                            <a:t>2, 5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0219731"/>
                      </a:ext>
                    </a:extLst>
                  </a:tr>
                </a:tbl>
              </a:graphicData>
            </a:graphic>
          </p:graphicFrame>
        </mc:Choice>
        <mc:Fallback xmlns="">
          <p:graphicFrame>
            <p:nvGraphicFramePr>
              <p:cNvPr id="3" name="Table 2">
                <a:extLst>
                  <a:ext uri="{FF2B5EF4-FFF2-40B4-BE49-F238E27FC236}">
                    <a16:creationId xmlns:a16="http://schemas.microsoft.com/office/drawing/2014/main" id="{A5C524C7-7E5C-C447-850E-ABE892928364}"/>
                  </a:ext>
                </a:extLst>
              </p:cNvPr>
              <p:cNvGraphicFramePr>
                <a:graphicFrameLocks noGrp="1"/>
              </p:cNvGraphicFramePr>
              <p:nvPr>
                <p:extLst>
                  <p:ext uri="{D42A27DB-BD31-4B8C-83A1-F6EECF244321}">
                    <p14:modId xmlns:p14="http://schemas.microsoft.com/office/powerpoint/2010/main" val="3160085108"/>
                  </p:ext>
                </p:extLst>
              </p:nvPr>
            </p:nvGraphicFramePr>
            <p:xfrm>
              <a:off x="7955280" y="3221514"/>
              <a:ext cx="3785616" cy="1559560"/>
            </p:xfrm>
            <a:graphic>
              <a:graphicData uri="http://schemas.openxmlformats.org/drawingml/2006/table">
                <a:tbl>
                  <a:tblPr firstRow="1" bandRow="1">
                    <a:tableStyleId>{5C22544A-7EE6-4342-B048-85BDC9FD1C3A}</a:tableStyleId>
                  </a:tblPr>
                  <a:tblGrid>
                    <a:gridCol w="1892808">
                      <a:extLst>
                        <a:ext uri="{9D8B030D-6E8A-4147-A177-3AD203B41FA5}">
                          <a16:colId xmlns:a16="http://schemas.microsoft.com/office/drawing/2014/main" val="308959446"/>
                        </a:ext>
                      </a:extLst>
                    </a:gridCol>
                    <a:gridCol w="1892808">
                      <a:extLst>
                        <a:ext uri="{9D8B030D-6E8A-4147-A177-3AD203B41FA5}">
                          <a16:colId xmlns:a16="http://schemas.microsoft.com/office/drawing/2014/main" val="2935024006"/>
                        </a:ext>
                      </a:extLst>
                    </a:gridCol>
                  </a:tblGrid>
                  <a:tr h="370840">
                    <a:tc>
                      <a:txBody>
                        <a:bodyPr/>
                        <a:lstStyle/>
                        <a:p>
                          <a:pPr algn="ctr"/>
                          <a:r>
                            <a:rPr lang="en-US" dirty="0">
                              <a:solidFill>
                                <a:schemeClr val="tx1"/>
                              </a:solidFill>
                            </a:rPr>
                            <a:t>Factors of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01342" t="-6897" b="-351724"/>
                          </a:stretch>
                        </a:blipFill>
                      </a:tcPr>
                    </a:tc>
                    <a:extLst>
                      <a:ext uri="{0D108BD9-81ED-4DB2-BD59-A6C34878D82A}">
                        <a16:rowId xmlns:a16="http://schemas.microsoft.com/office/drawing/2014/main" val="3907802468"/>
                      </a:ext>
                    </a:extLst>
                  </a:tr>
                  <a:tr h="1188720">
                    <a:tc>
                      <a:txBody>
                        <a:bodyPr/>
                        <a:lstStyle/>
                        <a:p>
                          <a:pPr algn="ctr"/>
                          <a:r>
                            <a:rPr lang="en-US" dirty="0">
                              <a:solidFill>
                                <a:schemeClr val="tx1"/>
                              </a:solidFill>
                            </a:rPr>
                            <a:t>1, 3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01342" t="-32632" b="-7368"/>
                          </a:stretch>
                        </a:blipFill>
                      </a:tcPr>
                    </a:tc>
                    <a:extLst>
                      <a:ext uri="{0D108BD9-81ED-4DB2-BD59-A6C34878D82A}">
                        <a16:rowId xmlns:a16="http://schemas.microsoft.com/office/drawing/2014/main" val="3330219731"/>
                      </a:ext>
                    </a:extLst>
                  </a:tr>
                </a:tbl>
              </a:graphicData>
            </a:graphic>
          </p:graphicFrame>
        </mc:Fallback>
      </mc:AlternateContent>
    </p:spTree>
    <p:extLst>
      <p:ext uri="{BB962C8B-B14F-4D97-AF65-F5344CB8AC3E}">
        <p14:creationId xmlns:p14="http://schemas.microsoft.com/office/powerpoint/2010/main" val="297452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solidFill>
                      <a:schemeClr val="tx1"/>
                    </a:solidFill>
                  </a:rPr>
                  <a:t>Factoring Quadratic Trinomials in the Form </a:t>
                </a:r>
                <a14:m>
                  <m:oMath xmlns:m="http://schemas.openxmlformats.org/officeDocument/2006/math">
                    <m:sSup>
                      <m:sSupPr>
                        <m:ctrlPr>
                          <a:rPr lang="en-PH" b="1" i="1">
                            <a:solidFill>
                              <a:schemeClr val="tx1"/>
                            </a:solidFill>
                            <a:latin typeface="Cambria Math" panose="02040503050406030204" pitchFamily="18" charset="0"/>
                          </a:rPr>
                        </m:ctrlPr>
                      </m:sSupPr>
                      <m:e>
                        <m:r>
                          <a:rPr lang="en-US" b="1">
                            <a:solidFill>
                              <a:schemeClr val="tx1"/>
                            </a:solidFill>
                            <a:latin typeface="Cambria Math" panose="02040503050406030204" pitchFamily="18" charset="0"/>
                          </a:rPr>
                          <m:t>𝐚𝐱</m:t>
                        </m:r>
                      </m:e>
                      <m:sup>
                        <m:r>
                          <a:rPr lang="en-US" b="1">
                            <a:solidFill>
                              <a:schemeClr val="tx1"/>
                            </a:solidFill>
                            <a:latin typeface="Cambria Math" panose="02040503050406030204" pitchFamily="18" charset="0"/>
                          </a:rPr>
                          <m:t>𝟐</m:t>
                        </m:r>
                      </m:sup>
                    </m:sSup>
                    <m:r>
                      <a:rPr lang="en-US" b="1">
                        <a:solidFill>
                          <a:schemeClr val="tx1"/>
                        </a:solidFill>
                        <a:latin typeface="Cambria Math" panose="02040503050406030204" pitchFamily="18" charset="0"/>
                      </a:rPr>
                      <m:t>+</m:t>
                    </m:r>
                    <m:r>
                      <a:rPr lang="en-US" b="1">
                        <a:solidFill>
                          <a:schemeClr val="tx1"/>
                        </a:solidFill>
                        <a:latin typeface="Cambria Math" panose="02040503050406030204" pitchFamily="18" charset="0"/>
                      </a:rPr>
                      <m:t>𝐛𝐱</m:t>
                    </m:r>
                    <m:r>
                      <a:rPr lang="en-US" b="1">
                        <a:solidFill>
                          <a:schemeClr val="tx1"/>
                        </a:solidFill>
                        <a:latin typeface="Cambria Math" panose="02040503050406030204" pitchFamily="18" charset="0"/>
                      </a:rPr>
                      <m:t>+</m:t>
                    </m:r>
                    <m:r>
                      <a:rPr lang="en-US" b="1">
                        <a:solidFill>
                          <a:schemeClr val="tx1"/>
                        </a:solidFill>
                        <a:latin typeface="Cambria Math" panose="02040503050406030204" pitchFamily="18" charset="0"/>
                      </a:rPr>
                      <m:t>𝐜</m:t>
                    </m:r>
                  </m:oMath>
                </a14:m>
                <a:r>
                  <a:rPr lang="en-US" b="1" dirty="0">
                    <a:solidFill>
                      <a:schemeClr val="tx1"/>
                    </a:solidFill>
                  </a:rPr>
                  <a:t>,</a:t>
                </a:r>
                <a:r>
                  <a:rPr lang="en-PH" b="1" dirty="0">
                    <a:solidFill>
                      <a:schemeClr val="tx1"/>
                    </a:solidFill>
                  </a:rPr>
                  <a:t> </a:t>
                </a:r>
                <a:r>
                  <a:rPr lang="en-US" b="1" dirty="0">
                    <a:solidFill>
                      <a:schemeClr val="tx1"/>
                    </a:solidFill>
                  </a:rPr>
                  <a:t>where a ≠ 1</a:t>
                </a:r>
                <a:endParaRPr lang="en-PH" b="1" dirty="0">
                  <a:solidFill>
                    <a:schemeClr val="tx1"/>
                  </a:solidFill>
                </a:endParaRPr>
              </a:p>
            </p:txBody>
          </p:sp>
        </mc:Choice>
        <mc:Fallback xmlns="">
          <p:sp>
            <p:nvSpPr>
              <p:cNvPr id="2" name="Title 1">
                <a:extLst>
                  <a:ext uri="{FF2B5EF4-FFF2-40B4-BE49-F238E27FC236}">
                    <a16:creationId xmlns:a16="http://schemas.microsoft.com/office/drawing/2014/main" id="{6C4D4578-C8FE-FE47-B785-17E2FE435239}"/>
                  </a:ext>
                </a:extLst>
              </p:cNvPr>
              <p:cNvSpPr>
                <a:spLocks noGrp="1" noRot="1" noChangeAspect="1" noMove="1" noResize="1" noEditPoints="1" noAdjustHandles="1" noChangeArrowheads="1" noChangeShapeType="1" noTextEdit="1"/>
              </p:cNvSpPr>
              <p:nvPr>
                <p:ph type="title"/>
              </p:nvPr>
            </p:nvSpPr>
            <p:spPr>
              <a:blipFill>
                <a:blip r:embed="rId3"/>
                <a:stretch>
                  <a:fillRect l="-1689" t="-952" b="-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Content Placeholder 29">
                <a:extLst>
                  <a:ext uri="{FF2B5EF4-FFF2-40B4-BE49-F238E27FC236}">
                    <a16:creationId xmlns:a16="http://schemas.microsoft.com/office/drawing/2014/main" id="{58372084-2139-E547-ABE7-FB4FBD444152}"/>
                  </a:ext>
                </a:extLst>
              </p:cNvPr>
              <p:cNvSpPr>
                <a:spLocks noGrp="1"/>
              </p:cNvSpPr>
              <p:nvPr>
                <p:ph idx="1"/>
              </p:nvPr>
            </p:nvSpPr>
            <p:spPr>
              <a:xfrm>
                <a:off x="838200" y="1825625"/>
                <a:ext cx="5836920" cy="4351338"/>
              </a:xfrm>
            </p:spPr>
            <p:txBody>
              <a:bodyPr>
                <a:normAutofit/>
              </a:bodyPr>
              <a:lstStyle/>
              <a:p>
                <a:pPr marL="0" indent="0" algn="just">
                  <a:buNone/>
                </a:pPr>
                <a:r>
                  <a:rPr lang="en-US" dirty="0"/>
                  <a:t>Factor each trinomial completely.</a:t>
                </a:r>
              </a:p>
              <a:p>
                <a:pPr marL="0" indent="0" algn="just">
                  <a:buNone/>
                </a:pPr>
                <a:r>
                  <a:rPr lang="en-US" dirty="0"/>
                  <a:t>   a. </a:t>
                </a:r>
                <a:r>
                  <a:rPr lang="en-PH" dirty="0"/>
                  <a:t> </a:t>
                </a:r>
                <a14:m>
                  <m:oMath xmlns:m="http://schemas.openxmlformats.org/officeDocument/2006/math">
                    <m:sSup>
                      <m:sSupPr>
                        <m:ctrlPr>
                          <a:rPr lang="en-PH" i="1">
                            <a:latin typeface="Cambria Math" panose="02040503050406030204" pitchFamily="18" charset="0"/>
                          </a:rPr>
                        </m:ctrlPr>
                      </m:sSupPr>
                      <m:e>
                        <m:r>
                          <a:rPr lang="en-US" b="0" i="1" smtClean="0">
                            <a:latin typeface="Cambria Math" panose="02040503050406030204" pitchFamily="18" charset="0"/>
                          </a:rPr>
                          <m:t>3</m:t>
                        </m:r>
                        <m:r>
                          <m:rPr>
                            <m:sty m:val="p"/>
                          </m:rPr>
                          <a:rPr lang="en-US" i="1">
                            <a:latin typeface="Cambria Math" panose="02040503050406030204" pitchFamily="18" charset="0"/>
                          </a:rPr>
                          <m:t>x</m:t>
                        </m:r>
                      </m:e>
                      <m:sup>
                        <m:r>
                          <a:rPr lang="en-US" i="1">
                            <a:latin typeface="Cambria Math" panose="02040503050406030204" pitchFamily="18" charset="0"/>
                          </a:rPr>
                          <m:t>2</m:t>
                        </m:r>
                      </m:sup>
                    </m:sSup>
                    <m:r>
                      <a:rPr lang="en-US" b="0" i="0" smtClean="0">
                        <a:latin typeface="Cambria Math" panose="02040503050406030204" pitchFamily="18" charset="0"/>
                      </a:rPr>
                      <m:t>−</m:t>
                    </m:r>
                    <m:r>
                      <m:rPr>
                        <m:sty m:val="p"/>
                      </m:rPr>
                      <a:rPr lang="en-US" i="1">
                        <a:latin typeface="Cambria Math" panose="02040503050406030204" pitchFamily="18" charset="0"/>
                      </a:rPr>
                      <m:t>x</m:t>
                    </m:r>
                    <m:r>
                      <a:rPr lang="en-US" b="0" i="0" smtClean="0">
                        <a:latin typeface="Cambria Math" panose="02040503050406030204" pitchFamily="18" charset="0"/>
                      </a:rPr>
                      <m:t>−</m:t>
                    </m:r>
                    <m:r>
                      <a:rPr lang="en-US" b="0" i="1" smtClean="0">
                        <a:latin typeface="Cambria Math" panose="02040503050406030204" pitchFamily="18" charset="0"/>
                      </a:rPr>
                      <m:t>10</m:t>
                    </m:r>
                  </m:oMath>
                </a14:m>
                <a:r>
                  <a:rPr lang="en-PH" dirty="0"/>
                  <a:t>	</a:t>
                </a:r>
              </a:p>
              <a:p>
                <a:pPr marL="0" indent="0" algn="just">
                  <a:buNone/>
                </a:pPr>
                <a:r>
                  <a:rPr lang="en-PH" dirty="0"/>
                  <a:t>	Write trial factors and use the outer and inner products of FOIL to check for the factors that will satisfy middle term of the trinomial.</a:t>
                </a:r>
              </a:p>
              <a:p>
                <a:pPr marL="0" indent="0" algn="just">
                  <a:buNone/>
                </a:pPr>
                <a:endParaRPr lang="en-PH" dirty="0"/>
              </a:p>
            </p:txBody>
          </p:sp>
        </mc:Choice>
        <mc:Fallback xmlns="">
          <p:sp>
            <p:nvSpPr>
              <p:cNvPr id="30" name="Content Placeholder 29">
                <a:extLst>
                  <a:ext uri="{FF2B5EF4-FFF2-40B4-BE49-F238E27FC236}">
                    <a16:creationId xmlns:a16="http://schemas.microsoft.com/office/drawing/2014/main" id="{58372084-2139-E547-ABE7-FB4FBD444152}"/>
                  </a:ext>
                </a:extLst>
              </p:cNvPr>
              <p:cNvSpPr>
                <a:spLocks noGrp="1" noRot="1" noChangeAspect="1" noMove="1" noResize="1" noEditPoints="1" noAdjustHandles="1" noChangeArrowheads="1" noChangeShapeType="1" noTextEdit="1"/>
              </p:cNvSpPr>
              <p:nvPr>
                <p:ph idx="1"/>
              </p:nvPr>
            </p:nvSpPr>
            <p:spPr>
              <a:xfrm>
                <a:off x="838200" y="1825625"/>
                <a:ext cx="5836920" cy="4351338"/>
              </a:xfrm>
              <a:blipFill>
                <a:blip r:embed="rId4"/>
                <a:stretch>
                  <a:fillRect l="-1952" t="-2632" r="-1952"/>
                </a:stretch>
              </a:blipFill>
            </p:spPr>
            <p:txBody>
              <a:bodyPr/>
              <a:lstStyle/>
              <a:p>
                <a:r>
                  <a:rPr lang="en-US">
                    <a:noFill/>
                  </a:rPr>
                  <a:t> </a:t>
                </a:r>
              </a:p>
            </p:txBody>
          </p:sp>
        </mc:Fallback>
      </mc:AlternateContent>
      <p:graphicFrame>
        <p:nvGraphicFramePr>
          <p:cNvPr id="5" name="Table 4">
            <a:extLst>
              <a:ext uri="{FF2B5EF4-FFF2-40B4-BE49-F238E27FC236}">
                <a16:creationId xmlns:a16="http://schemas.microsoft.com/office/drawing/2014/main" id="{A665D18E-797F-6246-BCC3-AA7B0C8BA89E}"/>
              </a:ext>
            </a:extLst>
          </p:cNvPr>
          <p:cNvGraphicFramePr>
            <a:graphicFrameLocks noGrp="1"/>
          </p:cNvGraphicFramePr>
          <p:nvPr>
            <p:extLst>
              <p:ext uri="{D42A27DB-BD31-4B8C-83A1-F6EECF244321}">
                <p14:modId xmlns:p14="http://schemas.microsoft.com/office/powerpoint/2010/main" val="777720476"/>
              </p:ext>
            </p:extLst>
          </p:nvPr>
        </p:nvGraphicFramePr>
        <p:xfrm>
          <a:off x="7424928" y="1869440"/>
          <a:ext cx="3785616" cy="2656840"/>
        </p:xfrm>
        <a:graphic>
          <a:graphicData uri="http://schemas.openxmlformats.org/drawingml/2006/table">
            <a:tbl>
              <a:tblPr firstRow="1" bandRow="1">
                <a:tableStyleId>{5C22544A-7EE6-4342-B048-85BDC9FD1C3A}</a:tableStyleId>
              </a:tblPr>
              <a:tblGrid>
                <a:gridCol w="1892808">
                  <a:extLst>
                    <a:ext uri="{9D8B030D-6E8A-4147-A177-3AD203B41FA5}">
                      <a16:colId xmlns:a16="http://schemas.microsoft.com/office/drawing/2014/main" val="308959446"/>
                    </a:ext>
                  </a:extLst>
                </a:gridCol>
                <a:gridCol w="1892808">
                  <a:extLst>
                    <a:ext uri="{9D8B030D-6E8A-4147-A177-3AD203B41FA5}">
                      <a16:colId xmlns:a16="http://schemas.microsoft.com/office/drawing/2014/main" val="2935024006"/>
                    </a:ext>
                  </a:extLst>
                </a:gridCol>
              </a:tblGrid>
              <a:tr h="370840">
                <a:tc>
                  <a:txBody>
                    <a:bodyPr/>
                    <a:lstStyle/>
                    <a:p>
                      <a:pPr algn="ctr"/>
                      <a:r>
                        <a:rPr lang="en-US" dirty="0">
                          <a:solidFill>
                            <a:schemeClr val="tx1"/>
                          </a:solidFill>
                        </a:rPr>
                        <a:t>Trial Factors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Middle Term</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780246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(x + 1)(3x - 10)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(x - 1)(3x + 10)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(x + 2)(3x - 5)</a:t>
                      </a:r>
                    </a:p>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(x - 2)(3x + 5)</a:t>
                      </a:r>
                    </a:p>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(3x + 1)(x - 10)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(3x - 1)(x + 10)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(3x + 2)(x - 5)</a:t>
                      </a:r>
                    </a:p>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(3x - 2)(x + 5)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-10x + 3x = -7x</a:t>
                      </a:r>
                    </a:p>
                    <a:p>
                      <a:pPr algn="ctr"/>
                      <a:r>
                        <a:rPr lang="en-PH" sz="1800" kern="1200" dirty="0">
                          <a:solidFill>
                            <a:schemeClr val="dk1"/>
                          </a:solidFill>
                          <a:effectLst/>
                          <a:latin typeface="+mn-lt"/>
                          <a:ea typeface="+mn-ea"/>
                          <a:cs typeface="+mn-cs"/>
                        </a:rPr>
                        <a:t>10x - 3x = 7x</a:t>
                      </a:r>
                    </a:p>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-5x + 6x = x</a:t>
                      </a:r>
                    </a:p>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5x - 6x = -x</a:t>
                      </a:r>
                    </a:p>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-30x + x = -29x</a:t>
                      </a:r>
                    </a:p>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30x - x = 29x</a:t>
                      </a:r>
                    </a:p>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-15x + 2x = -13x</a:t>
                      </a:r>
                    </a:p>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15x - 2x = 13x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0219731"/>
                  </a:ext>
                </a:extLst>
              </a:tr>
            </a:tbl>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0077366-D995-8E4C-9CA4-C0B2D4A0E66B}"/>
                  </a:ext>
                </a:extLst>
              </p:cNvPr>
              <p:cNvSpPr txBox="1"/>
              <p:nvPr/>
            </p:nvSpPr>
            <p:spPr>
              <a:xfrm>
                <a:off x="1077210" y="5538768"/>
                <a:ext cx="9019713" cy="954107"/>
              </a:xfrm>
              <a:prstGeom prst="rect">
                <a:avLst/>
              </a:prstGeom>
              <a:noFill/>
            </p:spPr>
            <p:txBody>
              <a:bodyPr wrap="none" rtlCol="0">
                <a:spAutoFit/>
              </a:bodyPr>
              <a:lstStyle/>
              <a:p>
                <a:r>
                  <a:rPr lang="en-PH" sz="2800" dirty="0"/>
                  <a:t>From the list of trial factors, </a:t>
                </a:r>
                <a14:m>
                  <m:oMath xmlns:m="http://schemas.openxmlformats.org/officeDocument/2006/math">
                    <m:sSup>
                      <m:sSupPr>
                        <m:ctrlPr>
                          <a:rPr lang="en-PH" sz="2800" i="1">
                            <a:latin typeface="Cambria Math" panose="02040503050406030204" pitchFamily="18" charset="0"/>
                          </a:rPr>
                        </m:ctrlPr>
                      </m:sSupPr>
                      <m:e>
                        <m:r>
                          <a:rPr lang="en-US" sz="2800" i="1">
                            <a:latin typeface="Cambria Math" panose="02040503050406030204" pitchFamily="18" charset="0"/>
                          </a:rPr>
                          <m:t>3</m:t>
                        </m:r>
                        <m:r>
                          <m:rPr>
                            <m:sty m:val="p"/>
                          </m:rPr>
                          <a:rPr lang="en-US" sz="2800" i="1">
                            <a:latin typeface="Cambria Math" panose="02040503050406030204" pitchFamily="18" charset="0"/>
                          </a:rPr>
                          <m:t>x</m:t>
                        </m:r>
                      </m:e>
                      <m:sup>
                        <m:r>
                          <a:rPr lang="en-US" sz="2800" i="1">
                            <a:latin typeface="Cambria Math" panose="02040503050406030204" pitchFamily="18" charset="0"/>
                          </a:rPr>
                          <m:t>2</m:t>
                        </m:r>
                      </m:sup>
                    </m:sSup>
                    <m:r>
                      <a:rPr lang="en-US" sz="2800">
                        <a:latin typeface="Cambria Math" panose="02040503050406030204" pitchFamily="18" charset="0"/>
                      </a:rPr>
                      <m:t>−</m:t>
                    </m:r>
                    <m:r>
                      <m:rPr>
                        <m:sty m:val="p"/>
                      </m:rPr>
                      <a:rPr lang="en-US" sz="2800" i="1">
                        <a:latin typeface="Cambria Math" panose="02040503050406030204" pitchFamily="18" charset="0"/>
                      </a:rPr>
                      <m:t>x</m:t>
                    </m:r>
                    <m:r>
                      <a:rPr lang="en-US" sz="2800">
                        <a:latin typeface="Cambria Math" panose="02040503050406030204" pitchFamily="18" charset="0"/>
                      </a:rPr>
                      <m:t>−</m:t>
                    </m:r>
                    <m:r>
                      <a:rPr lang="en-US" sz="2800" i="1">
                        <a:latin typeface="Cambria Math" panose="02040503050406030204" pitchFamily="18" charset="0"/>
                      </a:rPr>
                      <m:t>10 </m:t>
                    </m:r>
                  </m:oMath>
                </a14:m>
                <a:r>
                  <a:rPr lang="en-PH" sz="2800" dirty="0">
                    <a:latin typeface="Cambria Math" panose="02040503050406030204" pitchFamily="18" charset="0"/>
                  </a:rPr>
                  <a:t>= (x - 2)(3x + 5).</a:t>
                </a:r>
              </a:p>
              <a:p>
                <a:endParaRPr lang="en-US" sz="2800" dirty="0"/>
              </a:p>
            </p:txBody>
          </p:sp>
        </mc:Choice>
        <mc:Fallback xmlns="">
          <p:sp>
            <p:nvSpPr>
              <p:cNvPr id="6" name="TextBox 5">
                <a:extLst>
                  <a:ext uri="{FF2B5EF4-FFF2-40B4-BE49-F238E27FC236}">
                    <a16:creationId xmlns:a16="http://schemas.microsoft.com/office/drawing/2014/main" id="{90077366-D995-8E4C-9CA4-C0B2D4A0E66B}"/>
                  </a:ext>
                </a:extLst>
              </p:cNvPr>
              <p:cNvSpPr txBox="1">
                <a:spLocks noRot="1" noChangeAspect="1" noMove="1" noResize="1" noEditPoints="1" noAdjustHandles="1" noChangeArrowheads="1" noChangeShapeType="1" noTextEdit="1"/>
              </p:cNvSpPr>
              <p:nvPr/>
            </p:nvSpPr>
            <p:spPr>
              <a:xfrm>
                <a:off x="1077210" y="5538768"/>
                <a:ext cx="9019713" cy="954107"/>
              </a:xfrm>
              <a:prstGeom prst="rect">
                <a:avLst/>
              </a:prstGeom>
              <a:blipFill>
                <a:blip r:embed="rId5"/>
                <a:stretch>
                  <a:fillRect l="-1406" t="-5263" r="-422"/>
                </a:stretch>
              </a:blipFill>
            </p:spPr>
            <p:txBody>
              <a:bodyPr/>
              <a:lstStyle/>
              <a:p>
                <a:r>
                  <a:rPr lang="en-US">
                    <a:noFill/>
                  </a:rPr>
                  <a:t> </a:t>
                </a:r>
              </a:p>
            </p:txBody>
          </p:sp>
        </mc:Fallback>
      </mc:AlternateContent>
    </p:spTree>
    <p:extLst>
      <p:ext uri="{BB962C8B-B14F-4D97-AF65-F5344CB8AC3E}">
        <p14:creationId xmlns:p14="http://schemas.microsoft.com/office/powerpoint/2010/main" val="22580325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5816</TotalTime>
  <Words>1898</Words>
  <Application>Microsoft Macintosh PowerPoint</Application>
  <PresentationFormat>Widescreen</PresentationFormat>
  <Paragraphs>327</Paragraphs>
  <Slides>30</Slides>
  <Notes>28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30</vt:i4>
      </vt:variant>
    </vt:vector>
  </HeadingPairs>
  <TitlesOfParts>
    <vt:vector size="39" baseType="lpstr">
      <vt:lpstr>Arial</vt:lpstr>
      <vt:lpstr>Calibri</vt:lpstr>
      <vt:lpstr>Calibri Light</vt:lpstr>
      <vt:lpstr>Cambria Math</vt:lpstr>
      <vt:lpstr>Lato</vt:lpstr>
      <vt:lpstr>Montserrat Medium</vt:lpstr>
      <vt:lpstr>Office Theme</vt:lpstr>
      <vt:lpstr>Custom Design</vt:lpstr>
      <vt:lpstr>1_Custom Design</vt:lpstr>
      <vt:lpstr>PowerPoint Presentation</vt:lpstr>
      <vt:lpstr>Factoring Quadratic Trinomials in the Form 〖ax〗^2+bx+c, where a ≠ 1</vt:lpstr>
      <vt:lpstr>Factoring Quadratic Trinomials in the Form 〖ax〗^2+bx+c, where a ≠ 1</vt:lpstr>
      <vt:lpstr>Factoring Quadratic Trinomials in the Form 〖ax〗^2+bx+c, where a ≠ 1</vt:lpstr>
      <vt:lpstr>Factoring Quadratic Trinomials in the Form 〖ax〗^2+bx+c, where a ≠ 1</vt:lpstr>
      <vt:lpstr>Factoring Quadratic Trinomials in the Form 〖ax〗^2+bx+c, where a ≠ 1</vt:lpstr>
      <vt:lpstr>Factoring Quadratic Trinomials in the Form 〖ax〗^2+bx+c, where a ≠ 1</vt:lpstr>
      <vt:lpstr>Factoring Quadratic Trinomials in the Form 〖ax〗^2+bx+c, where a ≠ 1</vt:lpstr>
      <vt:lpstr>Factoring Quadratic Trinomials in the Form 〖ax〗^2+bx+c, where a ≠ 1</vt:lpstr>
      <vt:lpstr>Factoring Quadratic Trinomials in the Form 〖ax〗^2+bx+c, where a ≠ 1</vt:lpstr>
      <vt:lpstr>Factoring Quadratic Trinomials in the Form 〖ax〗^2+bx+c, where a ≠ 1</vt:lpstr>
      <vt:lpstr>Factoring Quadratic Trinomials in the Form 〖ax〗^2+bx+c, where a ≠ 1</vt:lpstr>
      <vt:lpstr>Factoring Quadratic Trinomials in the Form 〖ax〗^2+bx+c, where a ≠ 1</vt:lpstr>
      <vt:lpstr>Factoring Quadratic Trinomials in the Form 〖ax〗^2+bx+c, where a ≠ 1</vt:lpstr>
      <vt:lpstr>Factoring Quadratic Trinomials in the Form 〖ax〗^2+bx+c, where a ≠ 1</vt:lpstr>
      <vt:lpstr>Factoring Quadratic Trinomials in the Form 〖ax〗^2+bx+c, where a ≠ 1</vt:lpstr>
      <vt:lpstr>Factoring Quadratic Trinomials in the Form 〖ax〗^2+bx+c, where a ≠ 1</vt:lpstr>
      <vt:lpstr>Factoring Quadratic Trinomials in the Form 〖ax〗^2+bx+c, where a ≠ 1</vt:lpstr>
      <vt:lpstr>Factoring Quadratic Trinomials in the Form 〖ax〗^2+bx+c, where a ≠ 1</vt:lpstr>
      <vt:lpstr>Factoring Quadratic Trinomials in the Form 〖ax〗^2+bx+c, where a ≠ 1</vt:lpstr>
      <vt:lpstr>Factoring Quadratic Trinomials in the Form 〖ax〗^2+bx+c, where a ≠ 1</vt:lpstr>
      <vt:lpstr>Factoring Quadratic Trinomials in the Form 〖ax〗^2+bx+c, where a ≠ 1</vt:lpstr>
      <vt:lpstr>Factoring Quadratic Trinomials in the Form 〖ax〗^2+bx+c, where a ≠ 1</vt:lpstr>
      <vt:lpstr>Factoring Quadratic Trinomials in the Form 〖ax〗^2+bx+c, where a ≠ 1</vt:lpstr>
      <vt:lpstr>Factoring Quadratic Trinomials in the Form 〖ax〗^2+bx+c, where a ≠ 1</vt:lpstr>
      <vt:lpstr>Factoring Quadratic Trinomials in the Form 〖ax〗^2+bx+c, where a ≠ 1</vt:lpstr>
      <vt:lpstr>Factoring Quadratic Trinomials in the Form 〖ax〗^2+bx+c, where a ≠ 1</vt:lpstr>
      <vt:lpstr>Factoring Quadratic Trinomials in the Form 〖ax〗^2+bx+c, where a ≠ 1</vt:lpstr>
      <vt:lpstr>Factoring Quadratic Trinomials in the Form 〖ax〗^2+bx+c, where a ≠ 1</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588</cp:revision>
  <cp:lastPrinted>2023-03-16T03:23:03Z</cp:lastPrinted>
  <dcterms:created xsi:type="dcterms:W3CDTF">2019-04-16T02:10:14Z</dcterms:created>
  <dcterms:modified xsi:type="dcterms:W3CDTF">2023-04-27T02:53:41Z</dcterms:modified>
</cp:coreProperties>
</file>