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000" cy="619920"/>
          </a:xfrm>
          <a:prstGeom prst="rect">
            <a:avLst/>
          </a:prstGeom>
          <a:ln w="0">
            <a:noFill/>
          </a:ln>
        </p:spPr>
      </p:pic>
      <p:sp>
        <p:nvSpPr>
          <p:cNvPr id="43" name="Rectangle 7"/>
          <p:cNvSpPr/>
          <p:nvPr/>
        </p:nvSpPr>
        <p:spPr>
          <a:xfrm>
            <a:off x="10868760" y="0"/>
            <a:ext cx="955440" cy="955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520" cy="1019520"/>
          </a:xfrm>
          <a:prstGeom prst="rect">
            <a:avLst/>
          </a:prstGeom>
          <a:ln w="0">
            <a:noFill/>
          </a:ln>
        </p:spPr>
      </p:pic>
      <p:sp>
        <p:nvSpPr>
          <p:cNvPr id="45"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320" cy="3369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720" y="2475720"/>
            <a:ext cx="77367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Disaster Preparedness: Earthquakes, Tsunamis, and Volcanic Eruptions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7560000" y="5400000"/>
            <a:ext cx="2873880" cy="340200"/>
          </a:xfrm>
          <a:prstGeom prst="rect">
            <a:avLst/>
          </a:prstGeom>
          <a:noFill/>
          <a:ln w="0">
            <a:noFill/>
          </a:ln>
        </p:spPr>
        <p:style>
          <a:lnRef idx="0"/>
          <a:fillRef idx="0"/>
          <a:effectRef idx="0"/>
          <a:fontRef idx="minor"/>
        </p:style>
      </p:sp>
      <p:sp>
        <p:nvSpPr>
          <p:cNvPr id="166" name=""/>
          <p:cNvSpPr/>
          <p:nvPr/>
        </p:nvSpPr>
        <p:spPr>
          <a:xfrm>
            <a:off x="10260000" y="5746320"/>
            <a:ext cx="174600" cy="340200"/>
          </a:xfrm>
          <a:prstGeom prst="rect">
            <a:avLst/>
          </a:prstGeom>
          <a:noFill/>
          <a:ln w="0">
            <a:noFill/>
          </a:ln>
        </p:spPr>
        <p:style>
          <a:lnRef idx="0"/>
          <a:fillRef idx="0"/>
          <a:effectRef idx="0"/>
          <a:fontRef idx="minor"/>
        </p:style>
      </p:sp>
      <p:sp>
        <p:nvSpPr>
          <p:cNvPr id="167" name=""/>
          <p:cNvSpPr/>
          <p:nvPr/>
        </p:nvSpPr>
        <p:spPr>
          <a:xfrm>
            <a:off x="3700080" y="2111040"/>
            <a:ext cx="4791600" cy="29289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b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E L C L P N E O H – ______________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I R F S T D I A K T I – _______________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D O F O – 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D O I R A – 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F A L H S G H T L I – _____________</a:t>
            </a:r>
            <a:endParaRPr b="0" lang="en-PH" sz="1800" spc="-1" strike="noStrike">
              <a:latin typeface="Arial"/>
            </a:endParaRPr>
          </a:p>
        </p:txBody>
      </p:sp>
      <p:sp>
        <p:nvSpPr>
          <p:cNvPr id="168" name=""/>
          <p:cNvSpPr/>
          <p:nvPr/>
        </p:nvSpPr>
        <p:spPr>
          <a:xfrm>
            <a:off x="5940000" y="2807280"/>
            <a:ext cx="1977840" cy="394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CELLPHONE </a:t>
            </a:r>
            <a:endParaRPr b="0" lang="en-PH" sz="1800" spc="-1" strike="noStrike">
              <a:latin typeface="Arial"/>
            </a:endParaRPr>
          </a:p>
        </p:txBody>
      </p:sp>
      <p:sp>
        <p:nvSpPr>
          <p:cNvPr id="169" name=""/>
          <p:cNvSpPr/>
          <p:nvPr/>
        </p:nvSpPr>
        <p:spPr>
          <a:xfrm>
            <a:off x="6192000" y="3239280"/>
            <a:ext cx="1977840" cy="394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FIRST AID  KIT</a:t>
            </a:r>
            <a:endParaRPr b="0" lang="en-PH" sz="1800" spc="-1" strike="noStrike">
              <a:latin typeface="Arial"/>
            </a:endParaRPr>
          </a:p>
        </p:txBody>
      </p:sp>
      <p:sp>
        <p:nvSpPr>
          <p:cNvPr id="170" name=""/>
          <p:cNvSpPr/>
          <p:nvPr/>
        </p:nvSpPr>
        <p:spPr>
          <a:xfrm>
            <a:off x="5004000" y="3636000"/>
            <a:ext cx="1257840" cy="394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FOOD </a:t>
            </a:r>
            <a:endParaRPr b="0" lang="en-PH" sz="1800" spc="-1" strike="noStrike">
              <a:latin typeface="Arial"/>
            </a:endParaRPr>
          </a:p>
        </p:txBody>
      </p:sp>
      <p:sp>
        <p:nvSpPr>
          <p:cNvPr id="171" name=""/>
          <p:cNvSpPr/>
          <p:nvPr/>
        </p:nvSpPr>
        <p:spPr>
          <a:xfrm>
            <a:off x="5112000" y="4068000"/>
            <a:ext cx="1257840" cy="344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RADIO</a:t>
            </a:r>
            <a:endParaRPr b="0" lang="en-PH" sz="1800" spc="-1" strike="noStrike">
              <a:latin typeface="Arial"/>
            </a:endParaRPr>
          </a:p>
        </p:txBody>
      </p:sp>
      <p:sp>
        <p:nvSpPr>
          <p:cNvPr id="172" name=""/>
          <p:cNvSpPr/>
          <p:nvPr/>
        </p:nvSpPr>
        <p:spPr>
          <a:xfrm>
            <a:off x="6048000" y="4477680"/>
            <a:ext cx="1977840" cy="344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FLASHLIGHT </a:t>
            </a:r>
            <a:endParaRPr b="0" lang="en-PH" sz="1800" spc="-1" strike="noStrike">
              <a:latin typeface="Arial"/>
            </a:endParaRPr>
          </a:p>
        </p:txBody>
      </p:sp>
      <p:sp>
        <p:nvSpPr>
          <p:cNvPr id="173" name=""/>
          <p:cNvSpPr txBox="1"/>
          <p:nvPr/>
        </p:nvSpPr>
        <p:spPr>
          <a:xfrm>
            <a:off x="5158080" y="1998000"/>
            <a:ext cx="186192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ea typeface="DejaVu Sans"/>
              </a:rPr>
              <a:t>Answer Key</a:t>
            </a:r>
            <a:endParaRPr b="0" lang="en-PH" sz="2000" spc="-1" strike="noStrike">
              <a:solidFill>
                <a:srgbClr val="c9211e"/>
              </a:solidFill>
              <a:latin typeface="Lato"/>
            </a:endParaRPr>
          </a:p>
        </p:txBody>
      </p:sp>
      <p:sp>
        <p:nvSpPr>
          <p:cNvPr id="174" name=""/>
          <p:cNvSpPr/>
          <p:nvPr/>
        </p:nvSpPr>
        <p:spPr>
          <a:xfrm>
            <a:off x="2664000" y="672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3880" cy="340200"/>
          </a:xfrm>
          <a:prstGeom prst="rect">
            <a:avLst/>
          </a:prstGeom>
          <a:noFill/>
          <a:ln w="0">
            <a:noFill/>
          </a:ln>
        </p:spPr>
        <p:style>
          <a:lnRef idx="0"/>
          <a:fillRef idx="0"/>
          <a:effectRef idx="0"/>
          <a:fontRef idx="minor"/>
        </p:style>
      </p:sp>
      <p:sp>
        <p:nvSpPr>
          <p:cNvPr id="126" name=""/>
          <p:cNvSpPr/>
          <p:nvPr/>
        </p:nvSpPr>
        <p:spPr>
          <a:xfrm>
            <a:off x="10260000" y="5746320"/>
            <a:ext cx="174600" cy="340200"/>
          </a:xfrm>
          <a:prstGeom prst="rect">
            <a:avLst/>
          </a:prstGeom>
          <a:noFill/>
          <a:ln w="0">
            <a:noFill/>
          </a:ln>
        </p:spPr>
        <p:style>
          <a:lnRef idx="0"/>
          <a:fillRef idx="0"/>
          <a:effectRef idx="0"/>
          <a:fontRef idx="minor"/>
        </p:style>
      </p:sp>
      <p:sp>
        <p:nvSpPr>
          <p:cNvPr id="127" name=""/>
          <p:cNvSpPr/>
          <p:nvPr/>
        </p:nvSpPr>
        <p:spPr>
          <a:xfrm>
            <a:off x="2664000" y="672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
        <p:nvSpPr>
          <p:cNvPr id="128" name=""/>
          <p:cNvSpPr/>
          <p:nvPr/>
        </p:nvSpPr>
        <p:spPr>
          <a:xfrm>
            <a:off x="1674000" y="2376000"/>
            <a:ext cx="8844120" cy="1113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Disaster preparedness</a:t>
            </a:r>
            <a:r>
              <a:rPr b="0" lang="en-PH" sz="1800" spc="-1" strike="noStrike">
                <a:solidFill>
                  <a:srgbClr val="000000"/>
                </a:solidFill>
                <a:latin typeface="Lato"/>
                <a:ea typeface="DejaVu Sans"/>
              </a:rPr>
              <a:t> refers to measures taken to prepare for and reduce the effects of disasters, that is, to predict and, when possible, prevent disasters, mitigate their impact on vulnerable populations, and respond to and effectively cope with their consequences.</a:t>
            </a:r>
            <a:endParaRPr b="0" lang="en-PH" sz="1800" spc="-1" strike="noStrike">
              <a:latin typeface="Arial"/>
            </a:endParaRPr>
          </a:p>
        </p:txBody>
      </p:sp>
      <p:sp>
        <p:nvSpPr>
          <p:cNvPr id="129" name=""/>
          <p:cNvSpPr/>
          <p:nvPr/>
        </p:nvSpPr>
        <p:spPr>
          <a:xfrm>
            <a:off x="1584000" y="3780000"/>
            <a:ext cx="9396000" cy="97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Preparing your family for a possible earthquake, volcanic eruption, and tsunami not only will help protect your health and properties from volcanic ashes, strong waves, and ground shaking, but may also become the difference between life and death.</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560000" y="5400000"/>
            <a:ext cx="2873880" cy="340200"/>
          </a:xfrm>
          <a:prstGeom prst="rect">
            <a:avLst/>
          </a:prstGeom>
          <a:noFill/>
          <a:ln w="0">
            <a:noFill/>
          </a:ln>
        </p:spPr>
        <p:style>
          <a:lnRef idx="0"/>
          <a:fillRef idx="0"/>
          <a:effectRef idx="0"/>
          <a:fontRef idx="minor"/>
        </p:style>
      </p:sp>
      <p:sp>
        <p:nvSpPr>
          <p:cNvPr id="131" name=""/>
          <p:cNvSpPr/>
          <p:nvPr/>
        </p:nvSpPr>
        <p:spPr>
          <a:xfrm>
            <a:off x="10260000" y="5746320"/>
            <a:ext cx="174600" cy="340200"/>
          </a:xfrm>
          <a:prstGeom prst="rect">
            <a:avLst/>
          </a:prstGeom>
          <a:noFill/>
          <a:ln w="0">
            <a:noFill/>
          </a:ln>
        </p:spPr>
        <p:style>
          <a:lnRef idx="0"/>
          <a:fillRef idx="0"/>
          <a:effectRef idx="0"/>
          <a:fontRef idx="minor"/>
        </p:style>
      </p:sp>
      <p:sp>
        <p:nvSpPr>
          <p:cNvPr id="132" name=""/>
          <p:cNvSpPr/>
          <p:nvPr/>
        </p:nvSpPr>
        <p:spPr>
          <a:xfrm>
            <a:off x="888840" y="1584000"/>
            <a:ext cx="10414080" cy="936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Preparing a plan of approach is vital, as is educating everyone in your family or household to ensure their safety and well-being when disasters happen. The given table presents the things to do before, during, and after the disaster.</a:t>
            </a:r>
            <a:endParaRPr b="0" lang="en-PH" sz="1800" spc="-1" strike="noStrike">
              <a:latin typeface="Arial"/>
            </a:endParaRPr>
          </a:p>
        </p:txBody>
      </p:sp>
      <p:graphicFrame>
        <p:nvGraphicFramePr>
          <p:cNvPr id="133" name=""/>
          <p:cNvGraphicFramePr/>
          <p:nvPr/>
        </p:nvGraphicFramePr>
        <p:xfrm>
          <a:off x="720000" y="2628720"/>
          <a:ext cx="10979640" cy="2814480"/>
        </p:xfrm>
        <a:graphic>
          <a:graphicData uri="http://schemas.openxmlformats.org/drawingml/2006/table">
            <a:tbl>
              <a:tblPr/>
              <a:tblGrid>
                <a:gridCol w="3300840"/>
                <a:gridCol w="3764160"/>
                <a:gridCol w="3915000"/>
              </a:tblGrid>
              <a:tr h="374760">
                <a:tc>
                  <a:txBody>
                    <a:bodyPr lIns="90000" rIns="90000" anchor="ctr">
                      <a:noAutofit/>
                    </a:bodyPr>
                    <a:p>
                      <a:pPr algn="ctr">
                        <a:lnSpc>
                          <a:spcPct val="100000"/>
                        </a:lnSpc>
                        <a:buNone/>
                      </a:pPr>
                      <a:r>
                        <a:rPr b="1" lang="en-PH" sz="1800" spc="-1" strike="noStrike">
                          <a:latin typeface="Lato"/>
                        </a:rPr>
                        <a:t>Earthquakes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Tsunamis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Volcanic Eruptions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46680">
                <a:tc gridSpan="3">
                  <a:txBody>
                    <a:bodyPr lIns="90000" rIns="90000" anchor="b">
                      <a:noAutofit/>
                    </a:bodyPr>
                    <a:p>
                      <a:pPr algn="ctr">
                        <a:lnSpc>
                          <a:spcPct val="100000"/>
                        </a:lnSpc>
                        <a:buNone/>
                      </a:pPr>
                      <a:r>
                        <a:rPr b="1" lang="en-PH" sz="1800" spc="-1" strike="noStrike">
                          <a:latin typeface="Lato"/>
                        </a:rPr>
                        <a:t>Before</a:t>
                      </a:r>
                      <a:endParaRPr b="0" lang="en-PH" sz="1800" spc="-1" strike="noStrike">
                        <a:latin typeface="Lato"/>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r h="2093400">
                <a:tc>
                  <a:txBody>
                    <a:bodyPr lIns="90000" rIns="90000" anchor="ctr">
                      <a:noAutofit/>
                    </a:bodyPr>
                    <a:p>
                      <a:pPr algn="just">
                        <a:lnSpc>
                          <a:spcPct val="100000"/>
                        </a:lnSpc>
                        <a:buNone/>
                      </a:pPr>
                      <a:r>
                        <a:rPr b="0" lang="en-PH" sz="1700" spc="-1" strike="noStrike">
                          <a:latin typeface="Lato"/>
                        </a:rPr>
                        <a:t>Practice your earthquake drill: DROP, COVER, and HOLD.</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Talk with your family and</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prepare an emergency plan.</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Identify the safe places close to your home or school.</a:t>
                      </a:r>
                      <a:endParaRPr b="0" lang="en-PH" sz="1700" spc="-1" strike="noStrike">
                        <a:latin typeface="Lato"/>
                      </a:endParaRPr>
                    </a:p>
                  </a:txBody>
                  <a:tcPr anchor="ctr" marL="90000" marR="90000">
                    <a:lnL w="720">
                      <a:solidFill>
                        <a:srgbClr val="000000"/>
                      </a:solidFill>
                    </a:lnL>
                    <a:lnR w="720">
                      <a:solidFill>
                        <a:srgbClr val="000000"/>
                      </a:solidFill>
                    </a:lnR>
                    <a:lnB w="720">
                      <a:solidFill>
                        <a:srgbClr val="000000"/>
                      </a:solidFill>
                    </a:lnB>
                    <a:noFill/>
                  </a:tcPr>
                </a:tc>
                <a:tc>
                  <a:txBody>
                    <a:bodyPr lIns="90000" rIns="90000" anchor="ctr">
                      <a:noAutofit/>
                    </a:bodyPr>
                    <a:p>
                      <a:pPr marL="216000" indent="-216000" algn="just">
                        <a:lnSpc>
                          <a:spcPct val="100000"/>
                        </a:lnSpc>
                        <a:buClr>
                          <a:srgbClr val="000000"/>
                        </a:buClr>
                        <a:buFont typeface="Symbol" charset="2"/>
                        <a:buChar char=""/>
                      </a:pPr>
                      <a:r>
                        <a:rPr b="0" lang="en-PH" sz="1700" spc="-1" strike="noStrike">
                          <a:latin typeface="Lato"/>
                        </a:rPr>
                        <a:t>Know if your local area could</a:t>
                      </a:r>
                      <a:endParaRPr b="0" lang="en-PH" sz="1700" spc="-1" strike="noStrike">
                        <a:latin typeface="Lato"/>
                      </a:endParaRPr>
                    </a:p>
                    <a:p>
                      <a:pPr marL="216000" indent="-216000" algn="just">
                        <a:lnSpc>
                          <a:spcPct val="100000"/>
                        </a:lnSpc>
                        <a:buClr>
                          <a:srgbClr val="000000"/>
                        </a:buClr>
                        <a:buFont typeface="Symbol" charset="2"/>
                        <a:buChar char=""/>
                      </a:pPr>
                      <a:r>
                        <a:rPr b="0" lang="en-PH" sz="1700" spc="-1" strike="noStrike">
                          <a:latin typeface="Lato"/>
                        </a:rPr>
                        <a:t>be struck by a tsunami.</a:t>
                      </a:r>
                      <a:endParaRPr b="0" lang="en-PH" sz="1700" spc="-1" strike="noStrike">
                        <a:latin typeface="Lato"/>
                      </a:endParaRPr>
                    </a:p>
                    <a:p>
                      <a:pPr marL="216000" indent="-216000" algn="just">
                        <a:lnSpc>
                          <a:spcPct val="100000"/>
                        </a:lnSpc>
                        <a:buClr>
                          <a:srgbClr val="000000"/>
                        </a:buClr>
                        <a:buFont typeface="Symbol" charset="2"/>
                        <a:buChar char=""/>
                      </a:pPr>
                      <a:r>
                        <a:rPr b="0" lang="en-PH" sz="1700" spc="-1" strike="noStrike">
                          <a:latin typeface="Lato"/>
                        </a:rPr>
                        <a:t>Talk with your family and prepare an emergency plan.</a:t>
                      </a:r>
                      <a:endParaRPr b="0" lang="en-PH" sz="1700" spc="-1" strike="noStrike">
                        <a:latin typeface="Lato"/>
                      </a:endParaRPr>
                    </a:p>
                    <a:p>
                      <a:pPr marL="216000" indent="-216000" algn="just">
                        <a:lnSpc>
                          <a:spcPct val="100000"/>
                        </a:lnSpc>
                        <a:buClr>
                          <a:srgbClr val="000000"/>
                        </a:buClr>
                        <a:buFont typeface="Symbol" charset="2"/>
                        <a:buChar char=""/>
                      </a:pPr>
                      <a:r>
                        <a:rPr b="0" lang="en-PH" sz="1700" spc="-1" strike="noStrike">
                          <a:latin typeface="Lato"/>
                        </a:rPr>
                        <a:t>Identify the safe places close</a:t>
                      </a:r>
                      <a:endParaRPr b="0" lang="en-PH" sz="1700" spc="-1" strike="noStrike">
                        <a:latin typeface="Lato"/>
                      </a:endParaRPr>
                    </a:p>
                    <a:p>
                      <a:pPr marL="216000" indent="-216000" algn="just">
                        <a:lnSpc>
                          <a:spcPct val="100000"/>
                        </a:lnSpc>
                        <a:buClr>
                          <a:srgbClr val="000000"/>
                        </a:buClr>
                        <a:buFont typeface="Symbol" charset="2"/>
                        <a:buChar char=""/>
                      </a:pPr>
                      <a:r>
                        <a:rPr b="0" lang="en-PH" sz="1700" spc="-1" strike="noStrike">
                          <a:latin typeface="Lato"/>
                        </a:rPr>
                        <a:t>to your home and school. It should be at least one kilometer inland or 35 meters above sea level.</a:t>
                      </a:r>
                      <a:endParaRPr b="0" lang="en-PH" sz="1700" spc="-1" strike="noStrike">
                        <a:latin typeface="Lato"/>
                      </a:endParaRPr>
                    </a:p>
                  </a:txBody>
                  <a:tcPr anchor="ctr" marL="90000" marR="90000">
                    <a:lnL w="720">
                      <a:solidFill>
                        <a:srgbClr val="000000"/>
                      </a:solidFill>
                    </a:lnL>
                    <a:lnR w="720">
                      <a:solidFill>
                        <a:srgbClr val="000000"/>
                      </a:solidFill>
                    </a:lnR>
                    <a:lnB w="720">
                      <a:solidFill>
                        <a:srgbClr val="000000"/>
                      </a:solidFill>
                    </a:lnB>
                    <a:noFill/>
                  </a:tcPr>
                </a:tc>
                <a:tc>
                  <a:txBody>
                    <a:bodyPr lIns="90000" rIns="90000" anchor="t">
                      <a:noAutofit/>
                    </a:bodyPr>
                    <a:p>
                      <a:pPr marL="216000" indent="-216000" algn="just">
                        <a:lnSpc>
                          <a:spcPct val="100000"/>
                        </a:lnSpc>
                        <a:buClr>
                          <a:srgbClr val="000000"/>
                        </a:buClr>
                        <a:buFont typeface="Symbol" charset="2"/>
                        <a:buChar char=""/>
                      </a:pPr>
                      <a:r>
                        <a:rPr b="0" lang="en-PH" sz="1700" spc="-1" strike="noStrike">
                          <a:latin typeface="Lato"/>
                        </a:rPr>
                        <a:t>Know where active volcanoes are and whether they are likely to affect you.</a:t>
                      </a:r>
                      <a:endParaRPr b="0" lang="en-PH" sz="1700" spc="-1" strike="noStrike">
                        <a:latin typeface="Lato"/>
                      </a:endParaRPr>
                    </a:p>
                    <a:p>
                      <a:pPr marL="216000" indent="-216000" algn="just">
                        <a:lnSpc>
                          <a:spcPct val="100000"/>
                        </a:lnSpc>
                        <a:buClr>
                          <a:srgbClr val="000000"/>
                        </a:buClr>
                        <a:buFont typeface="Symbol" charset="2"/>
                        <a:buChar char=""/>
                      </a:pPr>
                      <a:r>
                        <a:rPr b="0" lang="en-PH" sz="1700" spc="-1" strike="noStrike">
                          <a:latin typeface="Lato"/>
                        </a:rPr>
                        <a:t>Have an evacuation plan on where to go and how to get there.</a:t>
                      </a:r>
                      <a:endParaRPr b="0" lang="en-PH" sz="1700" spc="-1" strike="noStrike">
                        <a:latin typeface="Lato"/>
                      </a:endParaRPr>
                    </a:p>
                  </a:txBody>
                  <a:tcPr anchor="t" marL="90000" marR="90000">
                    <a:lnL w="720">
                      <a:solidFill>
                        <a:srgbClr val="000000"/>
                      </a:solidFill>
                    </a:lnL>
                    <a:lnR w="720">
                      <a:solidFill>
                        <a:srgbClr val="000000"/>
                      </a:solidFill>
                    </a:lnR>
                    <a:lnB w="720">
                      <a:solidFill>
                        <a:srgbClr val="000000"/>
                      </a:solidFill>
                    </a:lnB>
                    <a:noFill/>
                  </a:tcPr>
                </a:tc>
              </a:tr>
            </a:tbl>
          </a:graphicData>
        </a:graphic>
      </p:graphicFrame>
      <p:sp>
        <p:nvSpPr>
          <p:cNvPr id="134" name=""/>
          <p:cNvSpPr/>
          <p:nvPr/>
        </p:nvSpPr>
        <p:spPr>
          <a:xfrm>
            <a:off x="2664000" y="492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560000" y="5400000"/>
            <a:ext cx="2873880" cy="340200"/>
          </a:xfrm>
          <a:prstGeom prst="rect">
            <a:avLst/>
          </a:prstGeom>
          <a:noFill/>
          <a:ln w="0">
            <a:noFill/>
          </a:ln>
        </p:spPr>
        <p:style>
          <a:lnRef idx="0"/>
          <a:fillRef idx="0"/>
          <a:effectRef idx="0"/>
          <a:fontRef idx="minor"/>
        </p:style>
      </p:sp>
      <p:sp>
        <p:nvSpPr>
          <p:cNvPr id="136" name=""/>
          <p:cNvSpPr/>
          <p:nvPr/>
        </p:nvSpPr>
        <p:spPr>
          <a:xfrm>
            <a:off x="10260000" y="5746320"/>
            <a:ext cx="174600" cy="340200"/>
          </a:xfrm>
          <a:prstGeom prst="rect">
            <a:avLst/>
          </a:prstGeom>
          <a:noFill/>
          <a:ln w="0">
            <a:noFill/>
          </a:ln>
        </p:spPr>
        <p:style>
          <a:lnRef idx="0"/>
          <a:fillRef idx="0"/>
          <a:effectRef idx="0"/>
          <a:fontRef idx="minor"/>
        </p:style>
      </p:sp>
      <p:graphicFrame>
        <p:nvGraphicFramePr>
          <p:cNvPr id="137" name=""/>
          <p:cNvGraphicFramePr/>
          <p:nvPr/>
        </p:nvGraphicFramePr>
        <p:xfrm>
          <a:off x="1260000" y="2196000"/>
          <a:ext cx="9719280" cy="3331800"/>
        </p:xfrm>
        <a:graphic>
          <a:graphicData uri="http://schemas.openxmlformats.org/drawingml/2006/table">
            <a:tbl>
              <a:tblPr/>
              <a:tblGrid>
                <a:gridCol w="3241800"/>
                <a:gridCol w="3241800"/>
                <a:gridCol w="3235680"/>
              </a:tblGrid>
              <a:tr h="413640">
                <a:tc gridSpan="3">
                  <a:txBody>
                    <a:bodyPr lIns="90000" rIns="90000" anchor="ctr">
                      <a:noAutofit/>
                    </a:bodyPr>
                    <a:p>
                      <a:pPr algn="ctr">
                        <a:lnSpc>
                          <a:spcPct val="100000"/>
                        </a:lnSpc>
                        <a:buNone/>
                      </a:pPr>
                      <a:r>
                        <a:rPr b="1" lang="en-PH" sz="1800" spc="-1" strike="noStrike">
                          <a:latin typeface="Lato"/>
                        </a:rPr>
                        <a:t>During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r h="2792880">
                <a:tc>
                  <a:txBody>
                    <a:bodyPr lIns="90000" rIns="90000" anchor="t">
                      <a:noAutofit/>
                    </a:bodyPr>
                    <a:p>
                      <a:pPr marL="216000" indent="-216000">
                        <a:lnSpc>
                          <a:spcPct val="100000"/>
                        </a:lnSpc>
                        <a:buClr>
                          <a:srgbClr val="000000"/>
                        </a:buClr>
                        <a:buFont typeface="Symbol" charset="2"/>
                        <a:buChar char=""/>
                      </a:pPr>
                      <a:r>
                        <a:rPr b="0" lang="en-PH" sz="1700" spc="-1" strike="noStrike">
                          <a:latin typeface="Lato"/>
                        </a:rPr>
                        <a:t>DROP, COVER, and HOLD.</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Stay where you are until the shaking stops.</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Do not attempt to run outside.</a:t>
                      </a:r>
                      <a:endParaRPr b="0" lang="en-PH" sz="17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marL="216000" indent="-216000">
                        <a:lnSpc>
                          <a:spcPct val="100000"/>
                        </a:lnSpc>
                        <a:buClr>
                          <a:srgbClr val="000000"/>
                        </a:buClr>
                        <a:buFont typeface="Symbol" charset="2"/>
                        <a:buChar char=""/>
                      </a:pPr>
                      <a:r>
                        <a:rPr b="0" lang="en-PH" sz="1700" spc="-1" strike="noStrike">
                          <a:latin typeface="Lato"/>
                        </a:rPr>
                        <a:t>Leave the area immediately if you are on the beach or near a river when a strong earthquake</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occurs. Move quickly but</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safely.</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Do not go to a river or beach to watch the waves if a warning has been issued.</a:t>
                      </a:r>
                      <a:endParaRPr b="0" lang="en-PH" sz="17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marL="216000" indent="-216000">
                        <a:lnSpc>
                          <a:spcPct val="100000"/>
                        </a:lnSpc>
                        <a:buClr>
                          <a:srgbClr val="000000"/>
                        </a:buClr>
                        <a:buFont typeface="Symbol" charset="2"/>
                        <a:buChar char=""/>
                      </a:pPr>
                      <a:r>
                        <a:rPr b="0" lang="en-PH" sz="1700" spc="-1" strike="noStrike">
                          <a:latin typeface="Lato"/>
                        </a:rPr>
                        <a:t>Stay indoors and keep the</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windows and doors shut.</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If outdoors, find shelter.</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Listen to the radio for</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instructions.</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If told to leave, cover your</a:t>
                      </a:r>
                      <a:endParaRPr b="0" lang="en-PH" sz="1700" spc="-1" strike="noStrike">
                        <a:latin typeface="Lato"/>
                      </a:endParaRPr>
                    </a:p>
                    <a:p>
                      <a:pPr marL="216000" indent="-216000">
                        <a:lnSpc>
                          <a:spcPct val="100000"/>
                        </a:lnSpc>
                        <a:buClr>
                          <a:srgbClr val="000000"/>
                        </a:buClr>
                        <a:buFont typeface="Symbol" charset="2"/>
                        <a:buChar char=""/>
                      </a:pPr>
                      <a:r>
                        <a:rPr b="0" lang="en-PH" sz="1700" spc="-1" strike="noStrike">
                          <a:latin typeface="Lato"/>
                        </a:rPr>
                        <a:t>face and mouth and take your getaway items.</a:t>
                      </a:r>
                      <a:endParaRPr b="0" lang="en-PH" sz="17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38" name=""/>
          <p:cNvSpPr/>
          <p:nvPr/>
        </p:nvSpPr>
        <p:spPr>
          <a:xfrm>
            <a:off x="2664000" y="672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560000" y="5400000"/>
            <a:ext cx="2873880" cy="340200"/>
          </a:xfrm>
          <a:prstGeom prst="rect">
            <a:avLst/>
          </a:prstGeom>
          <a:noFill/>
          <a:ln w="0">
            <a:noFill/>
          </a:ln>
        </p:spPr>
        <p:style>
          <a:lnRef idx="0"/>
          <a:fillRef idx="0"/>
          <a:effectRef idx="0"/>
          <a:fontRef idx="minor"/>
        </p:style>
      </p:sp>
      <p:sp>
        <p:nvSpPr>
          <p:cNvPr id="140" name=""/>
          <p:cNvSpPr/>
          <p:nvPr/>
        </p:nvSpPr>
        <p:spPr>
          <a:xfrm>
            <a:off x="10260000" y="5746320"/>
            <a:ext cx="174600" cy="340200"/>
          </a:xfrm>
          <a:prstGeom prst="rect">
            <a:avLst/>
          </a:prstGeom>
          <a:noFill/>
          <a:ln w="0">
            <a:noFill/>
          </a:ln>
        </p:spPr>
        <p:style>
          <a:lnRef idx="0"/>
          <a:fillRef idx="0"/>
          <a:effectRef idx="0"/>
          <a:fontRef idx="minor"/>
        </p:style>
      </p:sp>
      <p:graphicFrame>
        <p:nvGraphicFramePr>
          <p:cNvPr id="141" name=""/>
          <p:cNvGraphicFramePr/>
          <p:nvPr/>
        </p:nvGraphicFramePr>
        <p:xfrm>
          <a:off x="1640880" y="2036880"/>
          <a:ext cx="9018360" cy="3622320"/>
        </p:xfrm>
        <a:graphic>
          <a:graphicData uri="http://schemas.openxmlformats.org/drawingml/2006/table">
            <a:tbl>
              <a:tblPr/>
              <a:tblGrid>
                <a:gridCol w="3005280"/>
                <a:gridCol w="3005280"/>
                <a:gridCol w="3008160"/>
              </a:tblGrid>
              <a:tr h="467280">
                <a:tc gridSpan="3">
                  <a:txBody>
                    <a:bodyPr lIns="90000" rIns="90000" anchor="ctr">
                      <a:noAutofit/>
                    </a:bodyPr>
                    <a:p>
                      <a:pPr algn="ctr">
                        <a:lnSpc>
                          <a:spcPct val="100000"/>
                        </a:lnSpc>
                        <a:buNone/>
                      </a:pPr>
                      <a:r>
                        <a:rPr b="1" lang="en-PH" sz="1800" spc="-1" strike="noStrike">
                          <a:latin typeface="Lato"/>
                        </a:rPr>
                        <a:t>After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r h="3052080">
                <a:tc>
                  <a:txBody>
                    <a:bodyPr lIns="90000" rIns="90000" anchor="t">
                      <a:noAutofit/>
                    </a:bodyPr>
                    <a:p>
                      <a:pPr>
                        <a:lnSpc>
                          <a:spcPct val="100000"/>
                        </a:lnSpc>
                        <a:buNone/>
                      </a:pPr>
                      <a:r>
                        <a:rPr b="0" lang="en-PH" sz="1700" spc="-1" strike="noStrike">
                          <a:latin typeface="Lato"/>
                        </a:rPr>
                        <a:t>• </a:t>
                      </a:r>
                      <a:r>
                        <a:rPr b="0" lang="en-PH" sz="1700" spc="-1" strike="noStrike">
                          <a:latin typeface="Lato"/>
                        </a:rPr>
                        <a:t>Listen to and follow</a:t>
                      </a:r>
                      <a:endParaRPr b="0" lang="en-PH" sz="1700" spc="-1" strike="noStrike">
                        <a:latin typeface="Lato"/>
                      </a:endParaRPr>
                    </a:p>
                    <a:p>
                      <a:pPr>
                        <a:lnSpc>
                          <a:spcPct val="100000"/>
                        </a:lnSpc>
                        <a:buNone/>
                      </a:pPr>
                      <a:r>
                        <a:rPr b="0" lang="en-PH" sz="1700" spc="-1" strike="noStrike">
                          <a:latin typeface="Lato"/>
                        </a:rPr>
                        <a:t>instructions from adults or the radio.</a:t>
                      </a:r>
                      <a:endParaRPr b="0" lang="en-PH" sz="1700" spc="-1" strike="noStrike">
                        <a:latin typeface="Lato"/>
                      </a:endParaRPr>
                    </a:p>
                    <a:p>
                      <a:pPr>
                        <a:lnSpc>
                          <a:spcPct val="100000"/>
                        </a:lnSpc>
                        <a:buNone/>
                      </a:pPr>
                      <a:r>
                        <a:rPr b="0" lang="en-PH" sz="1700" spc="-1" strike="noStrike">
                          <a:latin typeface="Lato"/>
                        </a:rPr>
                        <a:t>• </a:t>
                      </a:r>
                      <a:r>
                        <a:rPr b="0" lang="en-PH" sz="1700" spc="-1" strike="noStrike">
                          <a:latin typeface="Lato"/>
                        </a:rPr>
                        <a:t>If you can, help others who are in need.</a:t>
                      </a:r>
                      <a:endParaRPr b="0" lang="en-PH" sz="1700" spc="-1" strike="noStrike">
                        <a:latin typeface="Lato"/>
                      </a:endParaRPr>
                    </a:p>
                    <a:p>
                      <a:pPr>
                        <a:lnSpc>
                          <a:spcPct val="100000"/>
                        </a:lnSpc>
                        <a:buNone/>
                      </a:pPr>
                      <a:r>
                        <a:rPr b="0" lang="en-PH" sz="1700" spc="-1" strike="noStrike">
                          <a:latin typeface="Lato"/>
                        </a:rPr>
                        <a:t>• </a:t>
                      </a:r>
                      <a:r>
                        <a:rPr b="0" lang="en-PH" sz="1700" spc="-1" strike="noStrike">
                          <a:latin typeface="Lato"/>
                        </a:rPr>
                        <a:t>Watch out for possible dangers or hazards. Stay calm.</a:t>
                      </a:r>
                      <a:endParaRPr b="0" lang="en-PH" sz="1700" spc="-1" strike="noStrike">
                        <a:latin typeface="Lato"/>
                      </a:endParaRPr>
                    </a:p>
                    <a:p>
                      <a:pPr>
                        <a:lnSpc>
                          <a:spcPct val="100000"/>
                        </a:lnSpc>
                        <a:buNone/>
                      </a:pPr>
                      <a:r>
                        <a:rPr b="0" lang="en-PH" sz="1700" spc="-1" strike="noStrike">
                          <a:latin typeface="Lato"/>
                        </a:rPr>
                        <a:t>• </a:t>
                      </a:r>
                      <a:r>
                        <a:rPr b="0" lang="en-PH" sz="1700" spc="-1" strike="noStrike">
                          <a:latin typeface="Lato"/>
                        </a:rPr>
                        <a:t>Remember that there may be some aftershocks.</a:t>
                      </a:r>
                      <a:endParaRPr b="0" lang="en-PH" sz="17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700" spc="-1" strike="noStrike">
                          <a:latin typeface="Lato"/>
                        </a:rPr>
                        <a:t>• </a:t>
                      </a:r>
                      <a:r>
                        <a:rPr b="0" lang="en-PH" sz="1700" spc="-1" strike="noStrike">
                          <a:latin typeface="Lato"/>
                        </a:rPr>
                        <a:t>Stay calm.</a:t>
                      </a:r>
                      <a:endParaRPr b="0" lang="en-PH" sz="1700" spc="-1" strike="noStrike">
                        <a:latin typeface="Lato"/>
                      </a:endParaRPr>
                    </a:p>
                    <a:p>
                      <a:pPr>
                        <a:lnSpc>
                          <a:spcPct val="100000"/>
                        </a:lnSpc>
                        <a:buNone/>
                      </a:pPr>
                      <a:r>
                        <a:rPr b="0" lang="en-PH" sz="1700" spc="-1" strike="noStrike">
                          <a:latin typeface="Lato"/>
                        </a:rPr>
                        <a:t>• </a:t>
                      </a:r>
                      <a:r>
                        <a:rPr b="0" lang="en-PH" sz="1700" spc="-1" strike="noStrike">
                          <a:latin typeface="Lato"/>
                        </a:rPr>
                        <a:t>Listen to and follow</a:t>
                      </a:r>
                      <a:endParaRPr b="0" lang="en-PH" sz="1700" spc="-1" strike="noStrike">
                        <a:latin typeface="Lato"/>
                      </a:endParaRPr>
                    </a:p>
                    <a:p>
                      <a:pPr>
                        <a:lnSpc>
                          <a:spcPct val="100000"/>
                        </a:lnSpc>
                        <a:buNone/>
                      </a:pPr>
                      <a:r>
                        <a:rPr b="0" lang="en-PH" sz="1700" spc="-1" strike="noStrike">
                          <a:latin typeface="Lato"/>
                        </a:rPr>
                        <a:t>instructions from adults or the radio.</a:t>
                      </a:r>
                      <a:endParaRPr b="0" lang="en-PH" sz="1700" spc="-1" strike="noStrike">
                        <a:latin typeface="Lato"/>
                      </a:endParaRPr>
                    </a:p>
                    <a:p>
                      <a:pPr>
                        <a:lnSpc>
                          <a:spcPct val="100000"/>
                        </a:lnSpc>
                        <a:buNone/>
                      </a:pPr>
                      <a:r>
                        <a:rPr b="0" lang="en-PH" sz="1700" spc="-1" strike="noStrike">
                          <a:latin typeface="Lato"/>
                        </a:rPr>
                        <a:t>• </a:t>
                      </a:r>
                      <a:r>
                        <a:rPr b="0" lang="en-PH" sz="1700" spc="-1" strike="noStrike">
                          <a:latin typeface="Lato"/>
                        </a:rPr>
                        <a:t>If you can, help others who are in need.</a:t>
                      </a:r>
                      <a:endParaRPr b="0" lang="en-PH" sz="17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700" spc="-1" strike="noStrike">
                          <a:latin typeface="Lato"/>
                        </a:rPr>
                        <a:t>• </a:t>
                      </a:r>
                      <a:r>
                        <a:rPr b="0" lang="en-PH" sz="1700" spc="-1" strike="noStrike">
                          <a:latin typeface="Lato"/>
                        </a:rPr>
                        <a:t>If you are in a safe place, stay put.</a:t>
                      </a:r>
                      <a:endParaRPr b="0" lang="en-PH" sz="1700" spc="-1" strike="noStrike">
                        <a:latin typeface="Lato"/>
                      </a:endParaRPr>
                    </a:p>
                    <a:p>
                      <a:pPr>
                        <a:lnSpc>
                          <a:spcPct val="100000"/>
                        </a:lnSpc>
                        <a:buNone/>
                      </a:pPr>
                      <a:r>
                        <a:rPr b="0" lang="en-PH" sz="1700" spc="-1" strike="noStrike">
                          <a:latin typeface="Lato"/>
                        </a:rPr>
                        <a:t>• </a:t>
                      </a:r>
                      <a:r>
                        <a:rPr b="0" lang="en-PH" sz="1700" spc="-1" strike="noStrike">
                          <a:latin typeface="Lato"/>
                        </a:rPr>
                        <a:t>Listen to the radio for</a:t>
                      </a:r>
                      <a:endParaRPr b="0" lang="en-PH" sz="1700" spc="-1" strike="noStrike">
                        <a:latin typeface="Lato"/>
                      </a:endParaRPr>
                    </a:p>
                    <a:p>
                      <a:pPr>
                        <a:lnSpc>
                          <a:spcPct val="100000"/>
                        </a:lnSpc>
                        <a:buNone/>
                      </a:pPr>
                      <a:r>
                        <a:rPr b="0" lang="en-PH" sz="1700" spc="-1" strike="noStrike">
                          <a:latin typeface="Lato"/>
                        </a:rPr>
                        <a:t>information.</a:t>
                      </a:r>
                      <a:endParaRPr b="0" lang="en-PH" sz="1700" spc="-1" strike="noStrike">
                        <a:latin typeface="Lato"/>
                      </a:endParaRPr>
                    </a:p>
                    <a:p>
                      <a:pPr>
                        <a:lnSpc>
                          <a:spcPct val="100000"/>
                        </a:lnSpc>
                        <a:buNone/>
                      </a:pPr>
                      <a:r>
                        <a:rPr b="0" lang="en-PH" sz="1700" spc="-1" strike="noStrike">
                          <a:latin typeface="Lato"/>
                        </a:rPr>
                        <a:t>• </a:t>
                      </a:r>
                      <a:r>
                        <a:rPr b="0" lang="en-PH" sz="1700" spc="-1" strike="noStrike">
                          <a:latin typeface="Lato"/>
                        </a:rPr>
                        <a:t>Return home only when you are told.</a:t>
                      </a:r>
                      <a:endParaRPr b="0" lang="en-PH" sz="17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42" name=""/>
          <p:cNvSpPr/>
          <p:nvPr/>
        </p:nvSpPr>
        <p:spPr>
          <a:xfrm>
            <a:off x="2664000" y="672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560000" y="5400000"/>
            <a:ext cx="2873880" cy="340200"/>
          </a:xfrm>
          <a:prstGeom prst="rect">
            <a:avLst/>
          </a:prstGeom>
          <a:noFill/>
          <a:ln w="0">
            <a:noFill/>
          </a:ln>
        </p:spPr>
        <p:style>
          <a:lnRef idx="0"/>
          <a:fillRef idx="0"/>
          <a:effectRef idx="0"/>
          <a:fontRef idx="minor"/>
        </p:style>
      </p:sp>
      <p:sp>
        <p:nvSpPr>
          <p:cNvPr id="144" name=""/>
          <p:cNvSpPr/>
          <p:nvPr/>
        </p:nvSpPr>
        <p:spPr>
          <a:xfrm>
            <a:off x="10260000" y="5746320"/>
            <a:ext cx="174600" cy="340200"/>
          </a:xfrm>
          <a:prstGeom prst="rect">
            <a:avLst/>
          </a:prstGeom>
          <a:noFill/>
          <a:ln w="0">
            <a:noFill/>
          </a:ln>
        </p:spPr>
        <p:style>
          <a:lnRef idx="0"/>
          <a:fillRef idx="0"/>
          <a:effectRef idx="0"/>
          <a:fontRef idx="minor"/>
        </p:style>
      </p:sp>
      <p:sp>
        <p:nvSpPr>
          <p:cNvPr id="145" name=""/>
          <p:cNvSpPr/>
          <p:nvPr/>
        </p:nvSpPr>
        <p:spPr>
          <a:xfrm>
            <a:off x="2859480" y="1980000"/>
            <a:ext cx="6472800" cy="409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What is the importance of preparing for disasters?</a:t>
            </a:r>
            <a:endParaRPr b="0" lang="en-PH" sz="1800" spc="-1" strike="noStrike">
              <a:latin typeface="Arial"/>
            </a:endParaRPr>
          </a:p>
        </p:txBody>
      </p:sp>
      <p:sp>
        <p:nvSpPr>
          <p:cNvPr id="146" name=""/>
          <p:cNvSpPr/>
          <p:nvPr/>
        </p:nvSpPr>
        <p:spPr>
          <a:xfrm>
            <a:off x="1055880" y="2700000"/>
            <a:ext cx="10080000" cy="1077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Disaster can happen at any time, often with little to no warning. Mass destruction can leave you cut off from the outside world for days. Emergency rescuers will soon be there to help following a disaster, but it may take time before they can get to you.</a:t>
            </a:r>
            <a:endParaRPr b="0" lang="en-PH" sz="1800" spc="-1" strike="noStrike">
              <a:latin typeface="Arial"/>
            </a:endParaRPr>
          </a:p>
        </p:txBody>
      </p:sp>
      <p:sp>
        <p:nvSpPr>
          <p:cNvPr id="147" name=""/>
          <p:cNvSpPr/>
          <p:nvPr/>
        </p:nvSpPr>
        <p:spPr>
          <a:xfrm>
            <a:off x="1055880" y="3743640"/>
            <a:ext cx="10080000" cy="1296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 need to be prepared. Being ready for any disaster is important to surviving and recovering from a disaster. You are now aware of the possible risks and things to do before, during, and after earthquakes, volcanic eruptions, and tsunamis. All these concepts and ideas may help you during these calamitous events.</a:t>
            </a:r>
            <a:endParaRPr b="0" lang="en-PH" sz="1800" spc="-1" strike="noStrike">
              <a:latin typeface="Arial"/>
            </a:endParaRPr>
          </a:p>
        </p:txBody>
      </p:sp>
      <p:sp>
        <p:nvSpPr>
          <p:cNvPr id="148" name=""/>
          <p:cNvSpPr/>
          <p:nvPr/>
        </p:nvSpPr>
        <p:spPr>
          <a:xfrm>
            <a:off x="2664000" y="672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7560000" y="5400000"/>
            <a:ext cx="2873880" cy="340200"/>
          </a:xfrm>
          <a:prstGeom prst="rect">
            <a:avLst/>
          </a:prstGeom>
          <a:noFill/>
          <a:ln w="0">
            <a:noFill/>
          </a:ln>
        </p:spPr>
        <p:style>
          <a:lnRef idx="0"/>
          <a:fillRef idx="0"/>
          <a:effectRef idx="0"/>
          <a:fontRef idx="minor"/>
        </p:style>
      </p:sp>
      <p:sp>
        <p:nvSpPr>
          <p:cNvPr id="150" name=""/>
          <p:cNvSpPr/>
          <p:nvPr/>
        </p:nvSpPr>
        <p:spPr>
          <a:xfrm>
            <a:off x="10260000" y="5746320"/>
            <a:ext cx="174600" cy="340200"/>
          </a:xfrm>
          <a:prstGeom prst="rect">
            <a:avLst/>
          </a:prstGeom>
          <a:noFill/>
          <a:ln w="0">
            <a:noFill/>
          </a:ln>
        </p:spPr>
        <p:style>
          <a:lnRef idx="0"/>
          <a:fillRef idx="0"/>
          <a:effectRef idx="0"/>
          <a:fontRef idx="minor"/>
        </p:style>
      </p:sp>
      <p:pic>
        <p:nvPicPr>
          <p:cNvPr id="151" name="" descr=""/>
          <p:cNvPicPr/>
          <p:nvPr/>
        </p:nvPicPr>
        <p:blipFill>
          <a:blip r:embed="rId1"/>
          <a:stretch/>
        </p:blipFill>
        <p:spPr>
          <a:xfrm>
            <a:off x="1800000" y="2299320"/>
            <a:ext cx="3777480" cy="2647440"/>
          </a:xfrm>
          <a:prstGeom prst="rect">
            <a:avLst/>
          </a:prstGeom>
          <a:ln w="19080">
            <a:solidFill>
              <a:srgbClr val="000000"/>
            </a:solidFill>
            <a:prstDash val="lgDash"/>
            <a:round/>
          </a:ln>
        </p:spPr>
      </p:pic>
      <p:sp>
        <p:nvSpPr>
          <p:cNvPr id="152" name=""/>
          <p:cNvSpPr/>
          <p:nvPr/>
        </p:nvSpPr>
        <p:spPr>
          <a:xfrm>
            <a:off x="5760000" y="2484000"/>
            <a:ext cx="5037480" cy="2337480"/>
          </a:xfrm>
          <a:custGeom>
            <a:avLst/>
            <a:gdLst/>
            <a:ahLst/>
            <a:rect l="l" t="t" r="r" b="b"/>
            <a:pathLst>
              <a:path w="14002" h="6502">
                <a:moveTo>
                  <a:pt x="1083" y="0"/>
                </a:moveTo>
                <a:lnTo>
                  <a:pt x="1084" y="0"/>
                </a:lnTo>
                <a:cubicBezTo>
                  <a:pt x="893" y="0"/>
                  <a:pt x="706" y="50"/>
                  <a:pt x="542" y="145"/>
                </a:cubicBezTo>
                <a:cubicBezTo>
                  <a:pt x="377" y="240"/>
                  <a:pt x="240" y="377"/>
                  <a:pt x="145" y="542"/>
                </a:cubicBezTo>
                <a:cubicBezTo>
                  <a:pt x="50" y="706"/>
                  <a:pt x="0" y="893"/>
                  <a:pt x="0" y="1084"/>
                </a:cubicBezTo>
                <a:lnTo>
                  <a:pt x="0" y="5417"/>
                </a:lnTo>
                <a:lnTo>
                  <a:pt x="0" y="5418"/>
                </a:lnTo>
                <a:cubicBezTo>
                  <a:pt x="0" y="5608"/>
                  <a:pt x="50" y="5795"/>
                  <a:pt x="145" y="5959"/>
                </a:cubicBezTo>
                <a:cubicBezTo>
                  <a:pt x="240" y="6124"/>
                  <a:pt x="377" y="6261"/>
                  <a:pt x="542" y="6356"/>
                </a:cubicBezTo>
                <a:cubicBezTo>
                  <a:pt x="706" y="6451"/>
                  <a:pt x="893" y="6501"/>
                  <a:pt x="1084" y="6501"/>
                </a:cubicBezTo>
                <a:lnTo>
                  <a:pt x="12917" y="6500"/>
                </a:lnTo>
                <a:lnTo>
                  <a:pt x="12918" y="6501"/>
                </a:lnTo>
                <a:cubicBezTo>
                  <a:pt x="13108" y="6501"/>
                  <a:pt x="13295" y="6451"/>
                  <a:pt x="13459" y="6356"/>
                </a:cubicBezTo>
                <a:cubicBezTo>
                  <a:pt x="13624" y="6261"/>
                  <a:pt x="13761" y="6124"/>
                  <a:pt x="13856" y="5959"/>
                </a:cubicBezTo>
                <a:cubicBezTo>
                  <a:pt x="13951" y="5795"/>
                  <a:pt x="14001" y="5608"/>
                  <a:pt x="14001" y="5418"/>
                </a:cubicBezTo>
                <a:lnTo>
                  <a:pt x="14001" y="1083"/>
                </a:lnTo>
                <a:lnTo>
                  <a:pt x="14001" y="1084"/>
                </a:lnTo>
                <a:lnTo>
                  <a:pt x="14001" y="1084"/>
                </a:lnTo>
                <a:cubicBezTo>
                  <a:pt x="14001" y="893"/>
                  <a:pt x="13951" y="706"/>
                  <a:pt x="13856" y="542"/>
                </a:cubicBezTo>
                <a:cubicBezTo>
                  <a:pt x="13761" y="377"/>
                  <a:pt x="13624" y="240"/>
                  <a:pt x="13459" y="145"/>
                </a:cubicBezTo>
                <a:cubicBezTo>
                  <a:pt x="13295" y="50"/>
                  <a:pt x="13108" y="0"/>
                  <a:pt x="12918" y="0"/>
                </a:cubicBezTo>
                <a:lnTo>
                  <a:pt x="1083" y="0"/>
                </a:lnTo>
              </a:path>
            </a:pathLst>
          </a:custGeom>
          <a:solidFill>
            <a:srgbClr val="ffffff"/>
          </a:solidFill>
          <a:ln w="19080">
            <a:solidFill>
              <a:srgbClr val="000000"/>
            </a:solidFill>
            <a:prstDash val="lgDash"/>
            <a:round/>
          </a:ln>
        </p:spPr>
        <p:style>
          <a:lnRef idx="0"/>
          <a:fillRef idx="0"/>
          <a:effectRef idx="0"/>
          <a:fontRef idx="minor"/>
        </p:style>
        <p:txBody>
          <a:bodyPr lIns="99360" rIns="99360" tIns="54360" bIns="54360" anchor="ctr">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Duck</a:t>
            </a:r>
            <a:r>
              <a:rPr b="0" lang="en-PH" sz="1800" spc="-1" strike="noStrike">
                <a:solidFill>
                  <a:srgbClr val="000000"/>
                </a:solidFill>
                <a:latin typeface="Lato"/>
                <a:ea typeface="DejaVu Sans"/>
              </a:rPr>
              <a:t> </a:t>
            </a:r>
            <a:r>
              <a:rPr b="0" lang="en-PH" sz="1800" spc="-1" strike="noStrike">
                <a:solidFill>
                  <a:srgbClr val="000000"/>
                </a:solidFill>
                <a:latin typeface="Lato"/>
                <a:ea typeface=".½íþ"/>
              </a:rPr>
              <a:t>down to the floor, take </a:t>
            </a:r>
            <a:r>
              <a:rPr b="1" lang="en-PH" sz="1800" spc="-1" strike="noStrike">
                <a:solidFill>
                  <a:srgbClr val="000000"/>
                </a:solidFill>
                <a:latin typeface="Lato"/>
                <a:ea typeface="DejaVu Sans"/>
              </a:rPr>
              <a:t>cover</a:t>
            </a:r>
            <a:r>
              <a:rPr b="0" lang="en-PH" sz="1800" spc="-1" strike="noStrike">
                <a:solidFill>
                  <a:srgbClr val="000000"/>
                </a:solidFill>
                <a:latin typeface="Lato"/>
                <a:ea typeface="DejaVu Sans"/>
              </a:rPr>
              <a:t> under a sturdy table or desk, and hold on until the shaking stops. Remember: Avoid danger spots near windows, hanging objects, mirrors, or tall furniture. If you take cover under a sturdy piece of furniture, hold on to it and be prepared to move with it.</a:t>
            </a:r>
            <a:endParaRPr b="0" lang="en-PH" sz="1800" spc="-1" strike="noStrike">
              <a:latin typeface="Arial"/>
            </a:endParaRPr>
          </a:p>
        </p:txBody>
      </p:sp>
      <p:sp>
        <p:nvSpPr>
          <p:cNvPr id="153" name=""/>
          <p:cNvSpPr/>
          <p:nvPr/>
        </p:nvSpPr>
        <p:spPr>
          <a:xfrm>
            <a:off x="2664000" y="672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7560000" y="5400000"/>
            <a:ext cx="2873880" cy="340200"/>
          </a:xfrm>
          <a:prstGeom prst="rect">
            <a:avLst/>
          </a:prstGeom>
          <a:noFill/>
          <a:ln w="0">
            <a:noFill/>
          </a:ln>
        </p:spPr>
        <p:style>
          <a:lnRef idx="0"/>
          <a:fillRef idx="0"/>
          <a:effectRef idx="0"/>
          <a:fontRef idx="minor"/>
        </p:style>
      </p:sp>
      <p:sp>
        <p:nvSpPr>
          <p:cNvPr id="155" name=""/>
          <p:cNvSpPr/>
          <p:nvPr/>
        </p:nvSpPr>
        <p:spPr>
          <a:xfrm>
            <a:off x="10260000" y="5746320"/>
            <a:ext cx="174600" cy="340200"/>
          </a:xfrm>
          <a:prstGeom prst="rect">
            <a:avLst/>
          </a:prstGeom>
          <a:noFill/>
          <a:ln w="0">
            <a:noFill/>
          </a:ln>
        </p:spPr>
        <p:style>
          <a:lnRef idx="0"/>
          <a:fillRef idx="0"/>
          <a:effectRef idx="0"/>
          <a:fontRef idx="minor"/>
        </p:style>
      </p:sp>
      <p:pic>
        <p:nvPicPr>
          <p:cNvPr id="156" name="" descr=""/>
          <p:cNvPicPr/>
          <p:nvPr/>
        </p:nvPicPr>
        <p:blipFill>
          <a:blip r:embed="rId1"/>
          <a:stretch/>
        </p:blipFill>
        <p:spPr>
          <a:xfrm>
            <a:off x="1260000" y="2268000"/>
            <a:ext cx="3859200" cy="2495520"/>
          </a:xfrm>
          <a:prstGeom prst="rect">
            <a:avLst/>
          </a:prstGeom>
          <a:ln w="19080">
            <a:solidFill>
              <a:srgbClr val="000000"/>
            </a:solidFill>
            <a:prstDash val="lgDash"/>
            <a:round/>
          </a:ln>
        </p:spPr>
      </p:pic>
      <p:sp>
        <p:nvSpPr>
          <p:cNvPr id="157" name=""/>
          <p:cNvSpPr/>
          <p:nvPr/>
        </p:nvSpPr>
        <p:spPr>
          <a:xfrm>
            <a:off x="5580000" y="2304000"/>
            <a:ext cx="5723280" cy="2445840"/>
          </a:xfrm>
          <a:custGeom>
            <a:avLst/>
            <a:gdLst/>
            <a:ahLst/>
            <a:rect l="l" t="t" r="r" b="b"/>
            <a:pathLst>
              <a:path w="15002" h="7502">
                <a:moveTo>
                  <a:pt x="1250" y="0"/>
                </a:moveTo>
                <a:lnTo>
                  <a:pt x="1250" y="0"/>
                </a:lnTo>
                <a:cubicBezTo>
                  <a:pt x="1031" y="0"/>
                  <a:pt x="815" y="58"/>
                  <a:pt x="625" y="167"/>
                </a:cubicBezTo>
                <a:cubicBezTo>
                  <a:pt x="435" y="277"/>
                  <a:pt x="277" y="435"/>
                  <a:pt x="167" y="625"/>
                </a:cubicBezTo>
                <a:cubicBezTo>
                  <a:pt x="58" y="815"/>
                  <a:pt x="0" y="1031"/>
                  <a:pt x="0" y="1250"/>
                </a:cubicBezTo>
                <a:lnTo>
                  <a:pt x="0" y="6250"/>
                </a:lnTo>
                <a:lnTo>
                  <a:pt x="0" y="6251"/>
                </a:lnTo>
                <a:cubicBezTo>
                  <a:pt x="0" y="6470"/>
                  <a:pt x="58" y="6686"/>
                  <a:pt x="167" y="6876"/>
                </a:cubicBezTo>
                <a:cubicBezTo>
                  <a:pt x="277" y="7066"/>
                  <a:pt x="435" y="7224"/>
                  <a:pt x="625" y="7334"/>
                </a:cubicBezTo>
                <a:cubicBezTo>
                  <a:pt x="815" y="7443"/>
                  <a:pt x="1031" y="7501"/>
                  <a:pt x="1250" y="7501"/>
                </a:cubicBezTo>
                <a:lnTo>
                  <a:pt x="13750" y="7501"/>
                </a:lnTo>
                <a:lnTo>
                  <a:pt x="13751" y="7501"/>
                </a:lnTo>
                <a:cubicBezTo>
                  <a:pt x="13970" y="7501"/>
                  <a:pt x="14186" y="7443"/>
                  <a:pt x="14376" y="7334"/>
                </a:cubicBezTo>
                <a:cubicBezTo>
                  <a:pt x="14566" y="7224"/>
                  <a:pt x="14724" y="7066"/>
                  <a:pt x="14834" y="6876"/>
                </a:cubicBezTo>
                <a:cubicBezTo>
                  <a:pt x="14943" y="6686"/>
                  <a:pt x="15001" y="6470"/>
                  <a:pt x="15001" y="6251"/>
                </a:cubicBezTo>
                <a:lnTo>
                  <a:pt x="15000" y="1250"/>
                </a:lnTo>
                <a:lnTo>
                  <a:pt x="15001" y="1250"/>
                </a:lnTo>
                <a:lnTo>
                  <a:pt x="15001" y="1250"/>
                </a:lnTo>
                <a:cubicBezTo>
                  <a:pt x="15001" y="1031"/>
                  <a:pt x="14943" y="815"/>
                  <a:pt x="14834" y="625"/>
                </a:cubicBezTo>
                <a:cubicBezTo>
                  <a:pt x="14724" y="435"/>
                  <a:pt x="14566" y="277"/>
                  <a:pt x="14376" y="167"/>
                </a:cubicBezTo>
                <a:cubicBezTo>
                  <a:pt x="14186" y="58"/>
                  <a:pt x="13970" y="0"/>
                  <a:pt x="13751" y="0"/>
                </a:cubicBezTo>
                <a:lnTo>
                  <a:pt x="1250" y="0"/>
                </a:lnTo>
              </a:path>
            </a:pathLst>
          </a:custGeom>
          <a:solidFill>
            <a:srgbClr val="ffffff"/>
          </a:solidFill>
          <a:ln w="19080">
            <a:solidFill>
              <a:srgbClr val="000000"/>
            </a:solidFill>
            <a:prstDash val="lgDash"/>
            <a:round/>
          </a:ln>
        </p:spPr>
        <p:style>
          <a:lnRef idx="0"/>
          <a:fillRef idx="0"/>
          <a:effectRef idx="0"/>
          <a:fontRef idx="minor"/>
        </p:style>
        <p:txBody>
          <a:bodyPr lIns="99360" rIns="99360" tIns="54360" bIns="5436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 April 22, 2019, a 6.1-magnitude earthquake struck the island of Luzon in the Philippines, leaving at least 18 dead and 3 missing and injuring at least 256 others. Despite the fact that the epicenter was in Zambales, most of the damage to infrastructure occurred in the neighboring province of Pampanga, which suffered damage to 29 buildings and structures.</a:t>
            </a:r>
            <a:endParaRPr b="0" lang="en-PH" sz="1800" spc="-1" strike="noStrike">
              <a:latin typeface="Arial"/>
            </a:endParaRPr>
          </a:p>
        </p:txBody>
      </p:sp>
      <p:sp>
        <p:nvSpPr>
          <p:cNvPr id="158" name=""/>
          <p:cNvSpPr/>
          <p:nvPr/>
        </p:nvSpPr>
        <p:spPr>
          <a:xfrm>
            <a:off x="2664000" y="672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7560000" y="5400000"/>
            <a:ext cx="2873880" cy="340200"/>
          </a:xfrm>
          <a:prstGeom prst="rect">
            <a:avLst/>
          </a:prstGeom>
          <a:noFill/>
          <a:ln w="0">
            <a:noFill/>
          </a:ln>
        </p:spPr>
        <p:style>
          <a:lnRef idx="0"/>
          <a:fillRef idx="0"/>
          <a:effectRef idx="0"/>
          <a:fontRef idx="minor"/>
        </p:style>
      </p:sp>
      <p:sp>
        <p:nvSpPr>
          <p:cNvPr id="160" name=""/>
          <p:cNvSpPr/>
          <p:nvPr/>
        </p:nvSpPr>
        <p:spPr>
          <a:xfrm>
            <a:off x="10260000" y="5746320"/>
            <a:ext cx="174600" cy="340200"/>
          </a:xfrm>
          <a:prstGeom prst="rect">
            <a:avLst/>
          </a:prstGeom>
          <a:noFill/>
          <a:ln w="0">
            <a:noFill/>
          </a:ln>
        </p:spPr>
        <p:style>
          <a:lnRef idx="0"/>
          <a:fillRef idx="0"/>
          <a:effectRef idx="0"/>
          <a:fontRef idx="minor"/>
        </p:style>
      </p:sp>
      <p:sp>
        <p:nvSpPr>
          <p:cNvPr id="161" name=""/>
          <p:cNvSpPr/>
          <p:nvPr/>
        </p:nvSpPr>
        <p:spPr>
          <a:xfrm>
            <a:off x="1023840" y="3240000"/>
            <a:ext cx="10144080" cy="22089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LaTO"/>
                <a:ea typeface="DejaVu Sans"/>
              </a:rPr>
              <a:t>1. E L C L P N E O H – ______________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I R F S T D I A K T I – _______________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3. D O F O – 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4. D O I R A – 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5. F A L H S G H T L I – _____________</a:t>
            </a:r>
            <a:endParaRPr b="0" lang="en-PH" sz="1800" spc="-1" strike="noStrike">
              <a:latin typeface="Arial"/>
            </a:endParaRPr>
          </a:p>
        </p:txBody>
      </p:sp>
      <p:sp>
        <p:nvSpPr>
          <p:cNvPr id="162" name=""/>
          <p:cNvSpPr txBox="1"/>
          <p:nvPr/>
        </p:nvSpPr>
        <p:spPr>
          <a:xfrm>
            <a:off x="605880" y="2269080"/>
            <a:ext cx="10980000" cy="718920"/>
          </a:xfrm>
          <a:prstGeom prst="rect">
            <a:avLst/>
          </a:prstGeom>
          <a:noFill/>
          <a:ln w="0">
            <a:noFill/>
          </a:ln>
        </p:spPr>
        <p:txBody>
          <a:bodyPr lIns="90000" rIns="90000" tIns="45000" bIns="45000" anchor="t">
            <a:noAutofit/>
          </a:bodyPr>
          <a:p>
            <a:pPr algn="just">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Unscramble the words below to unlock the things that you need to prepare for earthquakes,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tsunamis, or volcanic eruptions. Write your answers in the blanks.</a:t>
            </a:r>
            <a:endParaRPr b="0" lang="en-PH" sz="1800" spc="-1" strike="noStrike">
              <a:latin typeface="Arial"/>
            </a:endParaRPr>
          </a:p>
        </p:txBody>
      </p:sp>
      <p:sp>
        <p:nvSpPr>
          <p:cNvPr id="163" name=""/>
          <p:cNvSpPr txBox="1"/>
          <p:nvPr/>
        </p:nvSpPr>
        <p:spPr>
          <a:xfrm>
            <a:off x="5454000" y="1692000"/>
            <a:ext cx="128412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164" name=""/>
          <p:cNvSpPr/>
          <p:nvPr/>
        </p:nvSpPr>
        <p:spPr>
          <a:xfrm>
            <a:off x="2664000" y="600480"/>
            <a:ext cx="6864120" cy="94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Preparedness: Earthquakes, Tsunamis, and Volcanic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853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2023-07-10T15:10:15Z</dcterms:modified>
  <cp:revision>116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