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13.png" ContentType="image/png"/>
  <Override PartName="/ppt/media/image8.png" ContentType="image/png"/>
  <Override PartName="/ppt/media/image5.png" ContentType="image/png"/>
  <Override PartName="/ppt/media/image7.png" ContentType="image/png"/>
  <Override PartName="/ppt/media/image12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000" cy="68518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880" cy="2792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320" cy="38563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320" cy="378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000" cy="6289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440" cy="9644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520" cy="10285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408240"/>
              </a:tabLst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320" cy="33786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8"/>
          <p:cNvSpPr/>
          <p:nvPr/>
        </p:nvSpPr>
        <p:spPr>
          <a:xfrm>
            <a:off x="4320000" y="2769480"/>
            <a:ext cx="71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600" spc="-1" strike="noStrike">
                <a:solidFill>
                  <a:srgbClr val="ffffff"/>
                </a:solidFill>
                <a:latin typeface="Lato"/>
                <a:ea typeface="DejaVu Sans"/>
              </a:rPr>
              <a:t>Concentration of Solutions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1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graphicFrame>
        <p:nvGraphicFramePr>
          <p:cNvPr id="168" name=""/>
          <p:cNvGraphicFramePr/>
          <p:nvPr/>
        </p:nvGraphicFramePr>
        <p:xfrm>
          <a:off x="822240" y="1819440"/>
          <a:ext cx="10799280" cy="1040760"/>
        </p:xfrm>
        <a:graphic>
          <a:graphicData uri="http://schemas.openxmlformats.org/drawingml/2006/table">
            <a:tbl>
              <a:tblPr/>
              <a:tblGrid>
                <a:gridCol w="5399280"/>
                <a:gridCol w="5400360"/>
              </a:tblGrid>
              <a:tr h="1041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Given:</a:t>
                      </a:r>
                      <a:r>
                        <a:rPr b="0" lang="en-PH" sz="1800" spc="-1" strike="noStrike">
                          <a:latin typeface="Lato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          </a:t>
                      </a:r>
                      <a:r>
                        <a:rPr b="0" lang="en-PH" sz="1800" spc="-1" strike="noStrike">
                          <a:latin typeface="Lato"/>
                        </a:rPr>
                        <a:t>168.4 milliliters of ethyl alcohol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              </a:t>
                      </a:r>
                      <a:r>
                        <a:rPr b="0" lang="en-PH" sz="1800" spc="-1" strike="noStrike">
                          <a:latin typeface="Lato"/>
                        </a:rPr>
                        <a:t>519.2 milliliters of water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Required</a:t>
                      </a:r>
                      <a:r>
                        <a:rPr b="0" lang="en-PH" sz="1800" spc="-1" strike="noStrike">
                          <a:latin typeface="Lato"/>
                        </a:rPr>
                        <a:t>:</a:t>
                      </a:r>
                      <a:r>
                        <a:rPr b="0" lang="en-PH" sz="1800" spc="-1" strike="noStrike">
                          <a:latin typeface="Arial"/>
                        </a:rPr>
                        <a:t> 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               </a:t>
                      </a:r>
                      <a:r>
                        <a:rPr b="0" lang="en-PH" sz="1800" spc="-1" strike="noStrike">
                          <a:latin typeface="Arial"/>
                        </a:rPr>
                        <a:t>Percent of the solution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9" name=""/>
          <p:cNvSpPr/>
          <p:nvPr/>
        </p:nvSpPr>
        <p:spPr>
          <a:xfrm>
            <a:off x="824760" y="2850480"/>
            <a:ext cx="10799640" cy="14544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Formula: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824760" y="4305240"/>
            <a:ext cx="10799640" cy="14544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Solution:</a:t>
            </a:r>
            <a:r>
              <a:rPr b="0" lang="en-PH" sz="1800" spc="-1" strike="noStrike">
                <a:latin typeface="Arial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                     </a:t>
            </a:r>
            <a:r>
              <a:rPr b="0" lang="en-PH" sz="1800" spc="-1" strike="noStrike">
                <a:latin typeface="Arial"/>
              </a:rPr>
              <a:t>Percent by volume =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	</a:t>
            </a:r>
            <a:r>
              <a:rPr b="0" lang="en-PH" sz="1800" spc="-1" strike="noStrike">
                <a:latin typeface="Arial"/>
              </a:rPr>
              <a:t>Percent by volume = 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2652480" y="3229560"/>
            <a:ext cx="4907160" cy="730080"/>
          </a:xfrm>
          <a:prstGeom prst="rect">
            <a:avLst/>
          </a:prstGeom>
          <a:ln w="0">
            <a:noFill/>
          </a:ln>
        </p:spPr>
      </p:pic>
      <p:sp>
        <p:nvSpPr>
          <p:cNvPr id="172" name=""/>
          <p:cNvSpPr/>
          <p:nvPr/>
        </p:nvSpPr>
        <p:spPr>
          <a:xfrm>
            <a:off x="4320000" y="4500000"/>
            <a:ext cx="2339640" cy="6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 u="sng">
                <a:uFillTx/>
                <a:latin typeface="Arial"/>
              </a:rPr>
              <a:t>     </a:t>
            </a:r>
            <a:r>
              <a:rPr b="0" lang="en-PH" sz="1800" spc="-1" strike="noStrike" u="sng">
                <a:uFillTx/>
                <a:latin typeface="Arial"/>
              </a:rPr>
              <a:t>168.4 ml       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  </a:t>
            </a:r>
            <a:r>
              <a:rPr b="0" lang="en-PH" sz="1800" spc="-1" strike="noStrike">
                <a:latin typeface="Arial"/>
              </a:rPr>
              <a:t>168.4ml + 519.2 ml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300000" y="4543920"/>
            <a:ext cx="35964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Arial"/>
              </a:rPr>
              <a:t>x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6480000" y="4543920"/>
            <a:ext cx="1079640" cy="45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600" spc="-1" strike="noStrike">
                <a:latin typeface="Arial"/>
              </a:rPr>
              <a:t>100%</a:t>
            </a:r>
            <a:endParaRPr b="0" lang="en-PH" sz="16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4500000" y="5400000"/>
            <a:ext cx="1079640" cy="3596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Arial"/>
              </a:rPr>
              <a:t>24.49 %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767160" y="1207440"/>
            <a:ext cx="3372480" cy="41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 Key: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TextBox 1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560000" y="1260000"/>
            <a:ext cx="4319640" cy="179964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540000" y="1080000"/>
            <a:ext cx="701964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three pitchers of grape juice have diff erent colors. In </a:t>
            </a:r>
            <a:r>
              <a:rPr b="1" i="1" lang="en-PH" sz="1800" spc="-1" strike="noStrike">
                <a:latin typeface="Lato"/>
              </a:rPr>
              <a:t>pitcher A</a:t>
            </a:r>
            <a:r>
              <a:rPr b="0" lang="en-PH" sz="1800" spc="-1" strike="noStrike">
                <a:latin typeface="Lato"/>
              </a:rPr>
              <a:t>, it is lighter in color, and as you go along the pitchers, the color becomes darker. These pitchers represent the concentration of the solution. The </a:t>
            </a:r>
            <a:r>
              <a:rPr b="1" lang="en-PH" sz="1800" spc="-1" strike="noStrike">
                <a:latin typeface="Lato"/>
              </a:rPr>
              <a:t>concentration of solution</a:t>
            </a: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 u="sng">
                <a:uFillTx/>
                <a:latin typeface="Lato"/>
              </a:rPr>
              <a:t>pertains to the measure of how much solute is dissolved in a specific amount of solvent or solution</a:t>
            </a:r>
            <a:r>
              <a:rPr b="0" lang="en-PH" sz="1800" spc="-1" strike="noStrike">
                <a:latin typeface="Lato"/>
              </a:rPr>
              <a:t>. Solutions can be described qualitatively as diluted or concentrated.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540000" y="3420000"/>
            <a:ext cx="11159640" cy="258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In Figure 4.8, the diluted solution is in pitcher A. A </a:t>
            </a:r>
            <a:r>
              <a:rPr b="1" lang="en-PH" sz="1800" spc="-1" strike="noStrike">
                <a:latin typeface="Lato"/>
              </a:rPr>
              <a:t>diluted solution</a:t>
            </a:r>
            <a:r>
              <a:rPr b="0" lang="en-PH" sz="1800" spc="-1" strike="noStrike">
                <a:latin typeface="Lato"/>
              </a:rPr>
              <a:t> means that it is a solution that contains less amount of solute. Meanwhile, </a:t>
            </a:r>
            <a:r>
              <a:rPr b="1" i="1" lang="en-PH" sz="1800" spc="-1" strike="noStrike">
                <a:latin typeface="Lato"/>
              </a:rPr>
              <a:t>pitcher C</a:t>
            </a:r>
            <a:r>
              <a:rPr b="0" lang="en-PH" sz="1800" spc="-1" strike="noStrike">
                <a:latin typeface="Lato"/>
              </a:rPr>
              <a:t> in Figure 4.8 is the concentrated solution. A </a:t>
            </a:r>
            <a:r>
              <a:rPr b="1" lang="en-PH" sz="1800" spc="-1" strike="noStrike">
                <a:latin typeface="Lato"/>
              </a:rPr>
              <a:t>concentrated solution</a:t>
            </a:r>
            <a:r>
              <a:rPr b="0" lang="en-PH" sz="1800" spc="-1" strike="noStrike">
                <a:latin typeface="Lato"/>
              </a:rPr>
              <a:t> </a:t>
            </a:r>
            <a:r>
              <a:rPr b="0" lang="en-PH" sz="1800" spc="-1" strike="noStrike" u="sng">
                <a:uFillTx/>
                <a:latin typeface="Lato"/>
              </a:rPr>
              <a:t>is a solution that contains a large amount of solute</a:t>
            </a:r>
            <a:r>
              <a:rPr b="0" lang="en-PH" sz="1800" spc="-1" strike="noStrike">
                <a:latin typeface="Lato"/>
              </a:rPr>
              <a:t>. In laboratory setups, the concentration of solutions is often described quantitatively. The description used depends on the type of solution analyzed and the reason for describing it. Mathematically, the </a:t>
            </a:r>
            <a:r>
              <a:rPr b="0" i="1" lang="en-PH" sz="1800" spc="-1" strike="noStrike">
                <a:latin typeface="Lato"/>
              </a:rPr>
              <a:t>concentration of a solution depends on the type of solution</a:t>
            </a:r>
            <a:r>
              <a:rPr b="0" lang="en-PH" sz="1800" spc="-1" strike="noStrike">
                <a:latin typeface="Lato"/>
              </a:rPr>
              <a:t>. You can measure the mass of a solute or solvent in grams. You can also measure the volume of a solute or solvent in milliliters or liters. In this manner, you can report the concentration of solutions as the percent of solute in the solution by </a:t>
            </a:r>
            <a:r>
              <a:rPr b="1" lang="en-PH" sz="1800" spc="-1" strike="noStrike">
                <a:latin typeface="Lato"/>
              </a:rPr>
              <a:t>volume or mass</a:t>
            </a:r>
            <a:r>
              <a:rPr b="0" lang="en-PH" sz="1800" spc="-1" strike="noStrike">
                <a:latin typeface="Lato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Box 2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20000" y="1530720"/>
            <a:ext cx="341964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• </a:t>
            </a:r>
            <a:r>
              <a:rPr b="1" lang="en-PH" sz="2000" spc="-1" strike="noStrike">
                <a:latin typeface="Lato"/>
              </a:rPr>
              <a:t>Percent by Mass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260000" y="2095200"/>
            <a:ext cx="10259640" cy="10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Concentration expressed by percent by mass is a ratio of a measured amount of solute to a measured amount of solution. In this formula, the mass of the solution equals the mass of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solute plus the mass of the solvent.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20000" y="3508920"/>
            <a:ext cx="399492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Mathematically, it uses the formula: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2160000" y="4212000"/>
            <a:ext cx="4575600" cy="82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TextBox 3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720000" y="1080000"/>
            <a:ext cx="21596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Examples: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540000" y="1620000"/>
            <a:ext cx="10979640" cy="70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1. You are in a laboratory, and you examine a solution that contains 40 grams of salt dissolved in 250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</a:t>
            </a:r>
            <a:r>
              <a:rPr b="0" lang="en-PH" sz="1800" spc="-1" strike="noStrike">
                <a:latin typeface="Lato"/>
              </a:rPr>
              <a:t>grams of water. What is the percent by mass of salt in the solution?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2933280" y="2323080"/>
            <a:ext cx="6426360" cy="2631960"/>
          </a:xfrm>
          <a:prstGeom prst="rect">
            <a:avLst/>
          </a:prstGeom>
          <a:ln w="0">
            <a:noFill/>
          </a:ln>
        </p:spPr>
      </p:pic>
      <p:sp>
        <p:nvSpPr>
          <p:cNvPr id="141" name=""/>
          <p:cNvSpPr/>
          <p:nvPr/>
        </p:nvSpPr>
        <p:spPr>
          <a:xfrm>
            <a:off x="590760" y="5025240"/>
            <a:ext cx="11108880" cy="12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The percent by mass of salt is equal to 13.79%.The mass of the solution is the sum of the mass of the solute and the mass of the solvent. We need to remember that every 1 mL of water contains 1 gram of water.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Box 4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720000" y="1440000"/>
            <a:ext cx="1079964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. Janus is studying a certain solution. If the amount of solute is equal to 58 grams and the amount of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</a:t>
            </a:r>
            <a:r>
              <a:rPr b="0" lang="en-PH" sz="1800" spc="-1" strike="noStrike">
                <a:latin typeface="Lato"/>
              </a:rPr>
              <a:t>solvent is 97 grams, what will be the percent by mass of the solute?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2880000" y="2431080"/>
            <a:ext cx="6035040" cy="278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TextBox 5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720000" y="1510920"/>
            <a:ext cx="1043964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•</a:t>
            </a:r>
            <a:r>
              <a:rPr b="1" lang="en-PH" sz="2000" spc="-1" strike="noStrike">
                <a:latin typeface="Lato"/>
              </a:rPr>
              <a:t> </a:t>
            </a:r>
            <a:r>
              <a:rPr b="1" lang="en-PH" sz="2000" spc="-1" strike="noStrike">
                <a:latin typeface="Lato"/>
              </a:rPr>
              <a:t>Percent by Volume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percent by volume usually describes solutions in which both solute and solvent are liquids.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volume of the solution is the sum of the volume of the solute and the volume of the solvent.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720000" y="3600000"/>
            <a:ext cx="809964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Mathematically, we use this formula to compute for percent by volume: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593720" y="4320000"/>
            <a:ext cx="5605920" cy="79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TextBox 7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20000" y="1096920"/>
            <a:ext cx="21596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Examples: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042920" y="1620000"/>
            <a:ext cx="1065672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. What is the percent by volume of ethanol in a solution that contains 45 milliliters of ethanol dissolved      in 125 milliliters of water?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2910240" y="2520000"/>
            <a:ext cx="6449400" cy="272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540000" y="1620000"/>
            <a:ext cx="15467760" cy="1439280"/>
          </a:xfrm>
          <a:prstGeom prst="rect">
            <a:avLst/>
          </a:prstGeom>
          <a:noFill/>
          <a:ln w="180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TextBox 9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720000" y="1441440"/>
            <a:ext cx="1095552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. A certain solution has a volume of 97 milliliters. If the volume of the solute is equivalent to 29 milliliters,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</a:t>
            </a:r>
            <a:r>
              <a:rPr b="0" lang="en-PH" sz="1800" spc="-1" strike="noStrike">
                <a:latin typeface="Lato"/>
              </a:rPr>
              <a:t>what will be its percent by volume?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2700000" y="2340000"/>
            <a:ext cx="7019640" cy="288108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900000" y="5510880"/>
            <a:ext cx="106196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The given provided is already the volume of the solution. Therefore, we will not add the two volumes.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0"/>
          <p:cNvSpPr/>
          <p:nvPr/>
        </p:nvSpPr>
        <p:spPr>
          <a:xfrm>
            <a:off x="0" y="0"/>
            <a:ext cx="10799640" cy="83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  <a:tabLst>
                <a:tab algn="l" pos="408240"/>
              </a:tabLst>
            </a:pPr>
            <a:br/>
            <a:r>
              <a:rPr b="0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 </a:t>
            </a: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Concentration of Solutions</a:t>
            </a:r>
            <a:endParaRPr b="0" lang="en-PH" sz="3400" spc="-1" strike="noStrike"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744480" y="1029240"/>
            <a:ext cx="10055160" cy="7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Directions</a:t>
            </a:r>
            <a:r>
              <a:rPr b="0" lang="en-PH" sz="2000" spc="-1" strike="noStrike">
                <a:latin typeface="Lato"/>
              </a:rPr>
              <a:t>: </a:t>
            </a:r>
            <a:r>
              <a:rPr b="0" lang="en-PH" sz="2000" spc="-1" strike="noStrike">
                <a:latin typeface="Lato"/>
                <a:ea typeface="€&gt;Òåþ"/>
              </a:rPr>
              <a:t>Compute for what is asked. Box your final answer.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63" name=""/>
          <p:cNvSpPr/>
          <p:nvPr/>
        </p:nvSpPr>
        <p:spPr>
          <a:xfrm>
            <a:off x="744480" y="1620000"/>
            <a:ext cx="1077516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1</a:t>
            </a:r>
            <a:r>
              <a:rPr b="0" lang="en-PH" sz="1800" spc="-1" strike="noStrike">
                <a:latin typeface="Lato"/>
              </a:rPr>
              <a:t>. A solution consists of 168.4 milliliters of ethyl alcohol dissolved in 519.2 milliliters of water. What is the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volume percent of the solution?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64" name=""/>
          <p:cNvGraphicFramePr/>
          <p:nvPr/>
        </p:nvGraphicFramePr>
        <p:xfrm>
          <a:off x="757800" y="2554200"/>
          <a:ext cx="10799280" cy="719280"/>
        </p:xfrm>
        <a:graphic>
          <a:graphicData uri="http://schemas.openxmlformats.org/drawingml/2006/table">
            <a:tbl>
              <a:tblPr/>
              <a:tblGrid>
                <a:gridCol w="5399280"/>
                <a:gridCol w="5400360"/>
              </a:tblGrid>
              <a:tr h="719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Given: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Required: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5" name=""/>
          <p:cNvSpPr/>
          <p:nvPr/>
        </p:nvSpPr>
        <p:spPr>
          <a:xfrm>
            <a:off x="746640" y="3291120"/>
            <a:ext cx="10799640" cy="138852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Formula: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66" name=""/>
          <p:cNvSpPr/>
          <p:nvPr/>
        </p:nvSpPr>
        <p:spPr>
          <a:xfrm>
            <a:off x="746640" y="4680000"/>
            <a:ext cx="10799640" cy="138852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360" rIns="99360" tIns="54360" bIns="543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Arial"/>
              </a:rPr>
              <a:t>Solution: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2023-04-13T10:41:05Z</dcterms:modified>
  <cp:revision>108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8</vt:r8>
  </property>
</Properties>
</file>