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7.png" ContentType="image/png"/>
  <Override PartName="/ppt/media/image12.png" ContentType="image/png"/>
  <Override PartName="/ppt/media/image8.png" ContentType="image/png"/>
  <Override PartName="/ppt/media/image13.png" ContentType="image/png"/>
  <Override PartName="/ppt/media/image10.png" ContentType="image/png"/>
  <Override PartName="/ppt/media/image9.png" ContentType="image/png"/>
  <Override PartName="/ppt/media/image14.png" ContentType="image/png"/>
  <Override PartName="/ppt/media/image5.png" ContentType="image/png"/>
  <Override PartName="/ppt/media/image1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3.xml.rels" ContentType="application/vnd.openxmlformats-package.relationships+xml"/>
  <Override PartName="/ppt/slides/_rels/slide12.xml.rels" ContentType="application/vnd.openxmlformats-package.relationships+xml"/>
  <Override PartName="/ppt/slides/_rels/slide8.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9EDCEE17-086C-4058-BF19-87A6AD77AD4B}"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FB8ED1B5-0EB9-4286-8BEB-B211540C9263}"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4ADAFDE9-7E38-4F51-AC97-040A57FB241A}"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050462F8-8A14-4261-8DDC-6F3A3DBE0463}"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38DAF3EA-8EB6-4D09-BE01-40847BE37C17}"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9407CDAC-1C6F-4783-BA20-D7C8F2A56B44}"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9C4F2006-2734-4324-9078-C295E31871DD}"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D00A6E03-D469-4E7B-B743-0214E48D1EDD}"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5B30EDFA-8B01-46C2-A346-D646587162DD}"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4922AAEF-54B0-4E8F-856B-E11A337620E5}"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E47FE0FE-6F95-4841-A194-B1768166DC80}"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61A0753E-4114-4F4F-B087-5DAB18696D27}"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725CD334-8AA5-4375-AE41-264714C17028}"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A0518887-61B9-420B-B27F-2D57B3930470}"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6E4C5628-8B76-4E90-8A78-5C87021D78BE}"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9801BD30-8AAA-4199-BAA9-4B6B757C54EF}"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97539576-4D1C-40A2-9282-8F0AA14B3E5F}"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65BFF8B9-8C90-4356-A49F-7B95AF55483C}"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3CB44B25-4451-446E-87D4-4A13F31E8C2D}"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C6491A41-AA2D-460A-81E8-29A940306F1E}"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289202B9-7CF4-4624-A2DC-2C1346C4B4C3}"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D015325C-DFDD-42F9-A052-329E20A07378}"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AD6AC8E4-D038-4C06-A227-19422D36B694}"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F5823AB6-4266-46F4-83EA-DD06C1F9611C}"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4C3DF11E-BD0D-47DF-8383-6833F3842DC5}"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4FD56451-139D-4168-82D9-243414958507}"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36C22111-AF65-4A63-8818-CA18A3D63F7A}"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95F3E60D-67F2-46DC-8C80-A2B3D1A8F1F0}"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16F7848C-2803-4F78-88DB-34CF82E7573D}"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42DC6238-6347-4B59-96D5-DD44A7A00100}"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1DAA2DEC-D739-43B7-BEA9-5E938D7BC275}"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DC620BD0-2E9B-4AF5-BCD9-EC6DBBB2CFBD}"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4F418805-14FC-4BC8-8ACB-AF0F1A7A604E}"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C8F0CD26-D74C-4847-951B-9C3F7E5E9764}"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DB9D0EBD-2738-4728-9283-74CE8676EE7C}"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ADF012FA-79A5-46BE-947F-FDB057941EEA}"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5920" cy="684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2800" cy="2782800"/>
          </a:xfrm>
          <a:prstGeom prst="rect">
            <a:avLst/>
          </a:prstGeom>
          <a:ln w="0">
            <a:noFill/>
          </a:ln>
        </p:spPr>
      </p:pic>
      <p:sp>
        <p:nvSpPr>
          <p:cNvPr id="2" name="Rectangle 5"/>
          <p:cNvSpPr/>
          <p:nvPr/>
        </p:nvSpPr>
        <p:spPr>
          <a:xfrm>
            <a:off x="3487320" y="1475280"/>
            <a:ext cx="8688240" cy="38462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240" cy="3679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DC45521C-2F49-4FD8-A66A-765B91743B62}"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5920" cy="618840"/>
          </a:xfrm>
          <a:prstGeom prst="rect">
            <a:avLst/>
          </a:prstGeom>
          <a:ln w="0">
            <a:noFill/>
          </a:ln>
        </p:spPr>
      </p:pic>
      <p:sp>
        <p:nvSpPr>
          <p:cNvPr id="46" name="Rectangle 7"/>
          <p:cNvSpPr/>
          <p:nvPr/>
        </p:nvSpPr>
        <p:spPr>
          <a:xfrm>
            <a:off x="10868760" y="0"/>
            <a:ext cx="954360" cy="954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440" cy="1018440"/>
          </a:xfrm>
          <a:prstGeom prst="rect">
            <a:avLst/>
          </a:prstGeom>
          <a:ln w="0">
            <a:noFill/>
          </a:ln>
        </p:spPr>
      </p:pic>
      <p:sp>
        <p:nvSpPr>
          <p:cNvPr id="48" name="TextBox 9"/>
          <p:cNvSpPr/>
          <p:nvPr/>
        </p:nvSpPr>
        <p:spPr>
          <a:xfrm>
            <a:off x="185400" y="6362280"/>
            <a:ext cx="4675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600" cy="34884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000" cy="34884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3364374C-C371-4E1A-B66A-7CEEF919499D}"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000" cy="34884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240" cy="3368520"/>
          </a:xfrm>
          <a:prstGeom prst="rect">
            <a:avLst/>
          </a:prstGeom>
          <a:ln w="12700">
            <a:noFill/>
          </a:ln>
        </p:spPr>
      </p:pic>
      <p:sp>
        <p:nvSpPr>
          <p:cNvPr id="92" name="PlaceHolder 1"/>
          <p:cNvSpPr>
            <a:spLocks noGrp="1"/>
          </p:cNvSpPr>
          <p:nvPr>
            <p:ph type="ftr" idx="7"/>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78C5C80B-479D-4A56-860D-7770EF2BA634}"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268000"/>
            <a:ext cx="6824160" cy="663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Ang Aking mga Pangangailangan, Kagustuhan, at Mithi sa Pilipinas</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Rectangle 20"/>
          <p:cNvSpPr/>
          <p:nvPr/>
        </p:nvSpPr>
        <p:spPr>
          <a:xfrm>
            <a:off x="-113040" y="532080"/>
            <a:ext cx="24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0" name="Rectangle 21"/>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Mithi</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1" name=""/>
          <p:cNvSpPr txBox="1"/>
          <p:nvPr/>
        </p:nvSpPr>
        <p:spPr>
          <a:xfrm>
            <a:off x="900000" y="1505160"/>
            <a:ext cx="10080000" cy="4074840"/>
          </a:xfrm>
          <a:prstGeom prst="rect">
            <a:avLst/>
          </a:prstGeom>
          <a:noFill/>
          <a:ln w="0">
            <a:noFill/>
          </a:ln>
        </p:spPr>
        <p:txBody>
          <a:bodyPr lIns="90000" rIns="90000" tIns="45000" bIns="45000" anchor="t">
            <a:noAutofit/>
          </a:bodyPr>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PingFang SC"/>
              </a:rPr>
              <a:t>Sa pagkamit ng pangangailangan at kagustuhan, ang tao ay nasisiyahan at nagiging mabuting mamamayan. Ang isang mamamayan ay nagiging produktibong mamamayan din. Lahat ng mabuti ang ninanais niya para sa bansa.</a:t>
            </a:r>
            <a:endParaRPr b="0" lang="en-PH" sz="1800" spc="-1" strike="noStrike">
              <a:solidFill>
                <a:srgbClr val="000000"/>
              </a:solidFill>
              <a:latin typeface="Lato"/>
              <a:ea typeface="PingFang SC"/>
            </a:endParaRPr>
          </a:p>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PingFang SC"/>
              </a:rPr>
              <a:t>Kapag ang bata o tao ay malusog ang pangangatawan at isipan, iniisip niya lagi ang mabuti sa kapaligiran. Lagi niyang gugustuhin o minimithi ang mapayapang komunidad.</a:t>
            </a:r>
            <a:endParaRPr b="0" lang="en-PH" sz="1800" spc="-1" strike="noStrike">
              <a:solidFill>
                <a:srgbClr val="000000"/>
              </a:solidFill>
              <a:latin typeface="Lato"/>
              <a:ea typeface="PingFang SC"/>
            </a:endParaRPr>
          </a:p>
        </p:txBody>
      </p:sp>
      <p:pic>
        <p:nvPicPr>
          <p:cNvPr id="172" name="" descr=""/>
          <p:cNvPicPr/>
          <p:nvPr/>
        </p:nvPicPr>
        <p:blipFill>
          <a:blip r:embed="rId1"/>
          <a:srcRect l="0" t="0" r="0" b="6287"/>
          <a:stretch/>
        </p:blipFill>
        <p:spPr>
          <a:xfrm>
            <a:off x="3240000" y="3060000"/>
            <a:ext cx="6312960" cy="306000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Rectangle 22"/>
          <p:cNvSpPr/>
          <p:nvPr/>
        </p:nvSpPr>
        <p:spPr>
          <a:xfrm>
            <a:off x="-113040" y="532080"/>
            <a:ext cx="24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4" name="Rectangle 23"/>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Mithi</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5" name=""/>
          <p:cNvSpPr txBox="1"/>
          <p:nvPr/>
        </p:nvSpPr>
        <p:spPr>
          <a:xfrm>
            <a:off x="900000" y="1505160"/>
            <a:ext cx="10080000" cy="4074840"/>
          </a:xfrm>
          <a:prstGeom prst="rect">
            <a:avLst/>
          </a:prstGeom>
          <a:noFill/>
          <a:ln w="0">
            <a:noFill/>
          </a:ln>
        </p:spPr>
        <p:txBody>
          <a:bodyPr lIns="90000" rIns="90000" tIns="45000" bIns="45000" anchor="t">
            <a:noAutofit/>
          </a:bodyPr>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PingFang SC"/>
              </a:rPr>
              <a:t>Mithi rin ng bawat isa ang malinis at luntiang kapaligiran. Ang malinis at mahalamang kapaligiran ay maganda sa katawan ng tao. Naiiwasan ang pagkakasakit sa ganitong komunidad.</a:t>
            </a:r>
            <a:endParaRPr b="0" lang="en-PH" sz="1800" spc="-1" strike="noStrike">
              <a:solidFill>
                <a:srgbClr val="000000"/>
              </a:solidFill>
              <a:latin typeface="Lato"/>
              <a:ea typeface="PingFang SC"/>
            </a:endParaRPr>
          </a:p>
        </p:txBody>
      </p:sp>
      <p:pic>
        <p:nvPicPr>
          <p:cNvPr id="176" name="" descr=""/>
          <p:cNvPicPr/>
          <p:nvPr/>
        </p:nvPicPr>
        <p:blipFill>
          <a:blip r:embed="rId1"/>
          <a:stretch/>
        </p:blipFill>
        <p:spPr>
          <a:xfrm>
            <a:off x="2223720" y="2340000"/>
            <a:ext cx="7856280" cy="238068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Rectangle 24"/>
          <p:cNvSpPr/>
          <p:nvPr/>
        </p:nvSpPr>
        <p:spPr>
          <a:xfrm>
            <a:off x="-113040" y="532080"/>
            <a:ext cx="24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8" name="Rectangle 25"/>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Mithi</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9" name=""/>
          <p:cNvSpPr txBox="1"/>
          <p:nvPr/>
        </p:nvSpPr>
        <p:spPr>
          <a:xfrm>
            <a:off x="900000" y="1505160"/>
            <a:ext cx="10080000" cy="4074840"/>
          </a:xfrm>
          <a:prstGeom prst="rect">
            <a:avLst/>
          </a:prstGeom>
          <a:noFill/>
          <a:ln w="0">
            <a:noFill/>
          </a:ln>
        </p:spPr>
        <p:txBody>
          <a:bodyPr lIns="90000" rIns="90000" tIns="45000" bIns="45000" anchor="t">
            <a:noAutofit/>
          </a:bodyPr>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ea typeface="PingFang SC"/>
              </a:rPr>
              <a:t>Ang mga pamilyang Pilipino ang makikinabang nang lubos kapag ang mga mithi na ito ay naisakatuparan o nagawa ng lahat. Sa huli, ang bansang Pilipinas ang mas makikinabang.</a:t>
            </a:r>
            <a:endParaRPr b="0" lang="en-PH" sz="1800" spc="-1" strike="noStrike">
              <a:solidFill>
                <a:srgbClr val="000000"/>
              </a:solidFill>
              <a:latin typeface="Lato"/>
              <a:ea typeface="PingFang SC"/>
            </a:endParaRPr>
          </a:p>
        </p:txBody>
      </p:sp>
      <p:pic>
        <p:nvPicPr>
          <p:cNvPr id="180" name="" descr=""/>
          <p:cNvPicPr/>
          <p:nvPr/>
        </p:nvPicPr>
        <p:blipFill>
          <a:blip r:embed="rId1"/>
          <a:stretch/>
        </p:blipFill>
        <p:spPr>
          <a:xfrm>
            <a:off x="1344240" y="2291040"/>
            <a:ext cx="9491760" cy="382896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53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Pangangailangan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txBox="1"/>
          <p:nvPr/>
        </p:nvSpPr>
        <p:spPr>
          <a:xfrm>
            <a:off x="900000" y="1509480"/>
            <a:ext cx="10260000" cy="146196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0" lang="en-PH" sz="1800" spc="-1" strike="noStrike">
                <a:solidFill>
                  <a:srgbClr val="000000"/>
                </a:solidFill>
                <a:latin typeface="Lato"/>
              </a:rPr>
              <a:t>Ang bawat tao, bata man o matanda, ay may mga pang-araw-araw na pangangailangan. Ang pangangailangan ay mga bagay na dapat makamit para sa pananatili ng buhay. Kapag ang mga ito ay ipinagkait, maaaring magkasakit o kaya sa katagalan ay ikamatay ng isang tao.</a:t>
            </a:r>
            <a:endParaRPr b="0" lang="en-PH" sz="1800" spc="-1" strike="noStrike">
              <a:solidFill>
                <a:srgbClr val="000000"/>
              </a:solidFill>
              <a:latin typeface="Lato"/>
            </a:endParaRPr>
          </a:p>
          <a:p>
            <a:endParaRPr b="0" lang="en-PH" sz="1800" spc="-1" strike="noStrike">
              <a:solidFill>
                <a:srgbClr val="000000"/>
              </a:solidFill>
              <a:latin typeface="Lato"/>
            </a:endParaRPr>
          </a:p>
          <a:p>
            <a:endParaRPr b="0" lang="en-PH" sz="1800" spc="-1" strike="noStrike">
              <a:solidFill>
                <a:srgbClr val="000000"/>
              </a:solidFill>
              <a:latin typeface="Lato"/>
            </a:endParaRPr>
          </a:p>
        </p:txBody>
      </p:sp>
      <p:sp>
        <p:nvSpPr>
          <p:cNvPr id="137" name=""/>
          <p:cNvSpPr txBox="1"/>
          <p:nvPr/>
        </p:nvSpPr>
        <p:spPr>
          <a:xfrm>
            <a:off x="900000" y="2589840"/>
            <a:ext cx="10260000" cy="1370520"/>
          </a:xfrm>
          <a:prstGeom prst="rect">
            <a:avLst/>
          </a:prstGeom>
          <a:noFill/>
          <a:ln w="0">
            <a:noFill/>
          </a:ln>
        </p:spPr>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rPr>
              <a:t>May mga batayan o pangunahing pangangailangan na mula pagkabata ay lubhang mahalagang makuha o makamit. </a:t>
            </a:r>
            <a:endParaRPr b="0" lang="en-PH" sz="1800" spc="-1" strike="noStrike">
              <a:solidFill>
                <a:srgbClr val="000000"/>
              </a:solidFill>
              <a:latin typeface="Lato"/>
            </a:endParaRPr>
          </a:p>
          <a:p>
            <a:pPr algn="just">
              <a:lnSpc>
                <a:spcPct val="100000"/>
              </a:lnSpc>
            </a:pPr>
            <a:endParaRPr b="0" lang="en-PH" sz="1800" spc="-1" strike="noStrike">
              <a:solidFill>
                <a:srgbClr val="000000"/>
              </a:solidFill>
              <a:latin typeface="Lato"/>
            </a:endParaRPr>
          </a:p>
          <a:p>
            <a:pPr algn="just">
              <a:lnSpc>
                <a:spcPct val="100000"/>
              </a:lnSpc>
            </a:pPr>
            <a:r>
              <a:rPr b="1" i="1" lang="en-PH" sz="2100" spc="-1" strike="noStrike">
                <a:solidFill>
                  <a:srgbClr val="000000"/>
                </a:solidFill>
                <a:latin typeface="Lato"/>
              </a:rPr>
              <a:t>Pagkain</a:t>
            </a:r>
            <a:endParaRPr b="0" lang="en-PH" sz="2100" spc="-1" strike="noStrike">
              <a:solidFill>
                <a:srgbClr val="000000"/>
              </a:solidFill>
              <a:latin typeface="Lato"/>
            </a:endParaRPr>
          </a:p>
        </p:txBody>
      </p:sp>
      <p:pic>
        <p:nvPicPr>
          <p:cNvPr id="138" name="" descr=""/>
          <p:cNvPicPr/>
          <p:nvPr/>
        </p:nvPicPr>
        <p:blipFill>
          <a:blip r:embed="rId1"/>
          <a:stretch/>
        </p:blipFill>
        <p:spPr>
          <a:xfrm>
            <a:off x="7483680" y="3240000"/>
            <a:ext cx="3280320" cy="2713680"/>
          </a:xfrm>
          <a:prstGeom prst="rect">
            <a:avLst/>
          </a:prstGeom>
          <a:ln w="0">
            <a:noFill/>
          </a:ln>
        </p:spPr>
      </p:pic>
      <p:sp>
        <p:nvSpPr>
          <p:cNvPr id="139" name=""/>
          <p:cNvSpPr txBox="1"/>
          <p:nvPr/>
        </p:nvSpPr>
        <p:spPr>
          <a:xfrm>
            <a:off x="1080000" y="3922200"/>
            <a:ext cx="6259680" cy="146196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0" lang="en-PH" sz="1800" spc="-1" strike="noStrike">
                <a:solidFill>
                  <a:srgbClr val="000000"/>
                </a:solidFill>
                <a:latin typeface="Lato"/>
              </a:rPr>
              <a:t>Sa pagsilang pa lang, nangangailangan na ng pagkain ang bata. Ang pangunahing pagkain niya ay ang gatas na mula sa kanyang nanay. Kaya nga ang mga nanay ay kinukumbinsi ng mga </a:t>
            </a:r>
            <a:r>
              <a:rPr b="0" i="1" lang="en-PH" sz="1800" spc="-1" strike="noStrike">
                <a:solidFill>
                  <a:srgbClr val="000000"/>
                </a:solidFill>
                <a:latin typeface="Lato"/>
              </a:rPr>
              <a:t>health worker</a:t>
            </a:r>
            <a:r>
              <a:rPr b="0" lang="en-PH" sz="1800" spc="-1" strike="noStrike">
                <a:solidFill>
                  <a:srgbClr val="000000"/>
                </a:solidFill>
                <a:latin typeface="Lato"/>
              </a:rPr>
              <a:t> na magpa-</a:t>
            </a:r>
            <a:r>
              <a:rPr b="0" i="1" lang="en-PH" sz="1800" spc="-1" strike="noStrike">
                <a:solidFill>
                  <a:srgbClr val="000000"/>
                </a:solidFill>
                <a:latin typeface="Lato"/>
              </a:rPr>
              <a:t>breastfeed</a:t>
            </a:r>
            <a:r>
              <a:rPr b="0" lang="en-PH" sz="1800" spc="-1" strike="noStrike">
                <a:solidFill>
                  <a:srgbClr val="000000"/>
                </a:solidFill>
                <a:latin typeface="Lato"/>
              </a:rPr>
              <a:t> sa kanilang bagong silang na anak.</a:t>
            </a:r>
            <a:endParaRPr b="0" lang="en-PH" sz="1800" spc="-1" strike="noStrike">
              <a:solidFill>
                <a:srgbClr val="000000"/>
              </a:solidFill>
              <a:latin typeface="Lato"/>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Rectangle 5"/>
          <p:cNvSpPr/>
          <p:nvPr/>
        </p:nvSpPr>
        <p:spPr>
          <a:xfrm>
            <a:off x="-113040" y="532080"/>
            <a:ext cx="53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1" name="Rectangle 8"/>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Pangangailangan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2" name=""/>
          <p:cNvSpPr txBox="1"/>
          <p:nvPr/>
        </p:nvSpPr>
        <p:spPr>
          <a:xfrm>
            <a:off x="900000" y="1509480"/>
            <a:ext cx="9900000" cy="146196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0" lang="en-PH" sz="1800" spc="-1" strike="noStrike">
                <a:solidFill>
                  <a:srgbClr val="000000"/>
                </a:solidFill>
                <a:latin typeface="Lato"/>
              </a:rPr>
              <a:t>Hanggang sa paglaki ng bata, kailangan pa rin niya ng pagkain. May tatlong klase ng pagkain. Ang lahat ng klase ng pagkain ay nagbibigay-sustansiya lalo na sa mga batang papalaki. </a:t>
            </a:r>
            <a:endParaRPr b="0" lang="en-PH" sz="1800" spc="-1" strike="noStrike">
              <a:solidFill>
                <a:srgbClr val="000000"/>
              </a:solidFill>
              <a:latin typeface="Lato"/>
            </a:endParaRPr>
          </a:p>
        </p:txBody>
      </p:sp>
      <p:pic>
        <p:nvPicPr>
          <p:cNvPr id="143" name="" descr=""/>
          <p:cNvPicPr/>
          <p:nvPr/>
        </p:nvPicPr>
        <p:blipFill>
          <a:blip r:embed="rId1"/>
          <a:stretch/>
        </p:blipFill>
        <p:spPr>
          <a:xfrm>
            <a:off x="2408040" y="2376000"/>
            <a:ext cx="7311960" cy="32040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Rectangle 9"/>
          <p:cNvSpPr/>
          <p:nvPr/>
        </p:nvSpPr>
        <p:spPr>
          <a:xfrm>
            <a:off x="-113040" y="532080"/>
            <a:ext cx="53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5" name="Rectangle 10"/>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Pangangailangan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6" name=""/>
          <p:cNvSpPr txBox="1"/>
          <p:nvPr/>
        </p:nvSpPr>
        <p:spPr>
          <a:xfrm>
            <a:off x="900000" y="1509480"/>
            <a:ext cx="4140000" cy="4074840"/>
          </a:xfrm>
          <a:prstGeom prst="rect">
            <a:avLst/>
          </a:prstGeom>
          <a:noFill/>
          <a:ln w="0">
            <a:noFill/>
          </a:ln>
        </p:spPr>
        <p:txBody>
          <a:bodyPr lIns="90000" rIns="90000" tIns="45000" bIns="45000" anchor="t">
            <a:noAutofit/>
          </a:bodyPr>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rPr>
              <a:t>May mga klase ng pagkain na dapat kainin nang mas madalas kaysa sa iba. Ito ay para maging balanse ang mga kinakain at maging malusog na katawan at isipan. Ang </a:t>
            </a:r>
            <a:r>
              <a:rPr b="0" i="1" lang="en-PH" sz="1800" spc="-1" strike="noStrike">
                <a:solidFill>
                  <a:srgbClr val="000000"/>
                </a:solidFill>
                <a:latin typeface="Lato"/>
              </a:rPr>
              <a:t>food pyramid</a:t>
            </a:r>
            <a:r>
              <a:rPr b="0" lang="en-PH" sz="1800" spc="-1" strike="noStrike">
                <a:solidFill>
                  <a:srgbClr val="000000"/>
                </a:solidFill>
                <a:latin typeface="Lato"/>
              </a:rPr>
              <a:t> na inirerekomenda ng Food and Nutrition Research Institute.</a:t>
            </a:r>
            <a:endParaRPr b="0" lang="en-PH" sz="1800" spc="-1" strike="noStrike">
              <a:solidFill>
                <a:srgbClr val="000000"/>
              </a:solidFill>
              <a:latin typeface="Lato"/>
              <a:ea typeface="PingFang SC"/>
            </a:endParaRPr>
          </a:p>
          <a:p>
            <a:pPr marL="216000" indent="-216000" algn="just">
              <a:lnSpc>
                <a:spcPct val="100000"/>
              </a:lnSpc>
              <a:spcBef>
                <a:spcPts val="567"/>
              </a:spcBef>
              <a:spcAft>
                <a:spcPts val="567"/>
              </a:spcAft>
              <a:buClr>
                <a:srgbClr val="000000"/>
              </a:buClr>
              <a:buSzPct val="45000"/>
              <a:buFont typeface="Wingdings" charset="2"/>
              <a:buChar char=""/>
            </a:pPr>
            <a:r>
              <a:rPr b="0" lang="en-PH" sz="1800" spc="-1" strike="noStrike">
                <a:solidFill>
                  <a:srgbClr val="000000"/>
                </a:solidFill>
                <a:latin typeface="Lato"/>
              </a:rPr>
              <a:t>Malinaw na nakasaad sa </a:t>
            </a:r>
            <a:r>
              <a:rPr b="0" i="1" lang="en-PH" sz="1800" spc="-1" strike="noStrike">
                <a:solidFill>
                  <a:srgbClr val="000000"/>
                </a:solidFill>
                <a:latin typeface="Lato"/>
              </a:rPr>
              <a:t>food pyramid</a:t>
            </a:r>
            <a:r>
              <a:rPr b="0" lang="en-PH" sz="1800" spc="-1" strike="noStrike">
                <a:solidFill>
                  <a:srgbClr val="000000"/>
                </a:solidFill>
                <a:latin typeface="Lato"/>
              </a:rPr>
              <a:t> ang mga dapat kainin araw-araw. Kasama rin ang pag-inom ng maraming tubig. Ayon sa mga eksperto, walo o higit pang baso ng tubig ang dapat na iniinom araw-araw.</a:t>
            </a:r>
            <a:endParaRPr b="0" lang="en-PH" sz="1800" spc="-1" strike="noStrike">
              <a:solidFill>
                <a:srgbClr val="000000"/>
              </a:solidFill>
              <a:latin typeface="Lato"/>
              <a:ea typeface="PingFang SC"/>
            </a:endParaRPr>
          </a:p>
        </p:txBody>
      </p:sp>
      <p:pic>
        <p:nvPicPr>
          <p:cNvPr id="147" name="" descr=""/>
          <p:cNvPicPr/>
          <p:nvPr/>
        </p:nvPicPr>
        <p:blipFill>
          <a:blip r:embed="rId1"/>
          <a:stretch/>
        </p:blipFill>
        <p:spPr>
          <a:xfrm>
            <a:off x="5400000" y="1440000"/>
            <a:ext cx="5760000" cy="461196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Rectangle 2"/>
          <p:cNvSpPr/>
          <p:nvPr/>
        </p:nvSpPr>
        <p:spPr>
          <a:xfrm>
            <a:off x="-113040" y="532080"/>
            <a:ext cx="53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9" name="Rectangle 4"/>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Pangangailangan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0" name=""/>
          <p:cNvSpPr txBox="1"/>
          <p:nvPr/>
        </p:nvSpPr>
        <p:spPr>
          <a:xfrm>
            <a:off x="900000" y="1509480"/>
            <a:ext cx="8460000" cy="4074840"/>
          </a:xfrm>
          <a:prstGeom prst="rect">
            <a:avLst/>
          </a:prstGeom>
          <a:noFill/>
          <a:ln w="0">
            <a:noFill/>
          </a:ln>
        </p:spPr>
        <p:txBody>
          <a:bodyPr lIns="90000" rIns="90000" tIns="45000" bIns="45000" anchor="t">
            <a:noAutofit/>
          </a:bodyPr>
          <a:p>
            <a:pPr algn="just">
              <a:lnSpc>
                <a:spcPct val="100000"/>
              </a:lnSpc>
              <a:spcBef>
                <a:spcPts val="1134"/>
              </a:spcBef>
              <a:spcAft>
                <a:spcPts val="1134"/>
              </a:spcAft>
            </a:pPr>
            <a:r>
              <a:rPr b="1" i="1" lang="en-PH" sz="2100" spc="-1" strike="noStrike">
                <a:solidFill>
                  <a:srgbClr val="000000"/>
                </a:solidFill>
                <a:latin typeface="Lato"/>
              </a:rPr>
              <a:t>Damit</a:t>
            </a:r>
            <a:endParaRPr b="0" lang="en-PH" sz="2100" spc="-1" strike="noStrike">
              <a:solidFill>
                <a:srgbClr val="000000"/>
              </a:solidFill>
              <a:latin typeface="Lato"/>
              <a:ea typeface="PingFang SC"/>
            </a:endParaRPr>
          </a:p>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rPr>
              <a:t>Katulad ng pagkain, ang damit ay isa ring pangunahing pangangailangan ng tao. Kaya nga pagkasilang ay binabalot na ng balabal o kumot ang bata. Dahil ito ay nagbibigay-proteksiyon sa sobrang lamig o init sa katawan ng bata.</a:t>
            </a:r>
            <a:endParaRPr b="0" lang="en-PH" sz="1800" spc="-1" strike="noStrike">
              <a:solidFill>
                <a:srgbClr val="000000"/>
              </a:solidFill>
              <a:latin typeface="Lato"/>
              <a:ea typeface="PingFang SC"/>
            </a:endParaRPr>
          </a:p>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rPr>
              <a:t>Habang lumalaki, nag-iiba-iba ang damit na sinusuot ng bata/tao.</a:t>
            </a:r>
            <a:endParaRPr b="0" lang="en-PH" sz="1800" spc="-1" strike="noStrike">
              <a:solidFill>
                <a:srgbClr val="000000"/>
              </a:solidFill>
              <a:latin typeface="Lato"/>
              <a:ea typeface="PingFang SC"/>
            </a:endParaRPr>
          </a:p>
        </p:txBody>
      </p:sp>
      <p:pic>
        <p:nvPicPr>
          <p:cNvPr id="151" name="" descr=""/>
          <p:cNvPicPr/>
          <p:nvPr/>
        </p:nvPicPr>
        <p:blipFill>
          <a:blip r:embed="rId1"/>
          <a:stretch/>
        </p:blipFill>
        <p:spPr>
          <a:xfrm>
            <a:off x="9334080" y="1692000"/>
            <a:ext cx="2113920" cy="2160000"/>
          </a:xfrm>
          <a:prstGeom prst="rect">
            <a:avLst/>
          </a:prstGeom>
          <a:ln w="0">
            <a:noFill/>
          </a:ln>
        </p:spPr>
      </p:pic>
      <p:pic>
        <p:nvPicPr>
          <p:cNvPr id="152" name="" descr=""/>
          <p:cNvPicPr/>
          <p:nvPr/>
        </p:nvPicPr>
        <p:blipFill>
          <a:blip r:embed="rId2"/>
          <a:srcRect l="0" t="0" r="0" b="6574"/>
          <a:stretch/>
        </p:blipFill>
        <p:spPr>
          <a:xfrm>
            <a:off x="1991160" y="3557520"/>
            <a:ext cx="7188840" cy="256212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Rectangle 11"/>
          <p:cNvSpPr/>
          <p:nvPr/>
        </p:nvSpPr>
        <p:spPr>
          <a:xfrm>
            <a:off x="-113040" y="532080"/>
            <a:ext cx="53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4" name="Rectangle 12"/>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Pangangailangan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5" name=""/>
          <p:cNvSpPr txBox="1"/>
          <p:nvPr/>
        </p:nvSpPr>
        <p:spPr>
          <a:xfrm>
            <a:off x="900000" y="1505160"/>
            <a:ext cx="10080000" cy="4074840"/>
          </a:xfrm>
          <a:prstGeom prst="rect">
            <a:avLst/>
          </a:prstGeom>
          <a:noFill/>
          <a:ln w="0">
            <a:noFill/>
          </a:ln>
        </p:spPr>
        <p:txBody>
          <a:bodyPr lIns="90000" rIns="90000" tIns="45000" bIns="45000" anchor="t">
            <a:noAutofit/>
          </a:bodyPr>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rPr>
              <a:t>May mga damit na sinusuot tuwing taglamig o tag-init lamang. Iba rin ang sinusuot kapag papasok sa paaralan o kaya ay papasok sa trabaho. Iba't iba ang uri ng damit pero iisa ang gamit.</a:t>
            </a:r>
            <a:endParaRPr b="0" lang="en-PH" sz="1800" spc="-1" strike="noStrike">
              <a:solidFill>
                <a:srgbClr val="000000"/>
              </a:solidFill>
              <a:latin typeface="Lato"/>
              <a:ea typeface="PingFang SC"/>
            </a:endParaRPr>
          </a:p>
        </p:txBody>
      </p:sp>
      <p:pic>
        <p:nvPicPr>
          <p:cNvPr id="156" name="" descr=""/>
          <p:cNvPicPr/>
          <p:nvPr/>
        </p:nvPicPr>
        <p:blipFill>
          <a:blip r:embed="rId1"/>
          <a:stretch/>
        </p:blipFill>
        <p:spPr>
          <a:xfrm>
            <a:off x="2016000" y="2232000"/>
            <a:ext cx="7629120" cy="35010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Rectangle 13"/>
          <p:cNvSpPr/>
          <p:nvPr/>
        </p:nvSpPr>
        <p:spPr>
          <a:xfrm>
            <a:off x="-113040" y="532080"/>
            <a:ext cx="53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8" name="Rectangle 14"/>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Pangangailangan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9" name=""/>
          <p:cNvSpPr txBox="1"/>
          <p:nvPr/>
        </p:nvSpPr>
        <p:spPr>
          <a:xfrm>
            <a:off x="900000" y="1505160"/>
            <a:ext cx="10080000" cy="4074840"/>
          </a:xfrm>
          <a:prstGeom prst="rect">
            <a:avLst/>
          </a:prstGeom>
          <a:noFill/>
          <a:ln w="0">
            <a:noFill/>
          </a:ln>
        </p:spPr>
        <p:txBody>
          <a:bodyPr lIns="90000" rIns="90000" tIns="45000" bIns="45000" anchor="t">
            <a:noAutofit/>
          </a:bodyPr>
          <a:p>
            <a:pPr algn="just">
              <a:lnSpc>
                <a:spcPct val="100000"/>
              </a:lnSpc>
              <a:spcBef>
                <a:spcPts val="1134"/>
              </a:spcBef>
              <a:spcAft>
                <a:spcPts val="1134"/>
              </a:spcAft>
            </a:pPr>
            <a:r>
              <a:rPr b="1" i="1" lang="en-PH" sz="2100" spc="-1" strike="noStrike">
                <a:solidFill>
                  <a:srgbClr val="000000"/>
                </a:solidFill>
                <a:latin typeface="Lato"/>
              </a:rPr>
              <a:t>Bahay</a:t>
            </a:r>
            <a:endParaRPr b="0" lang="en-PH" sz="2100" spc="-1" strike="noStrike">
              <a:solidFill>
                <a:srgbClr val="000000"/>
              </a:solidFill>
              <a:latin typeface="Lato"/>
              <a:ea typeface="PingFang SC"/>
            </a:endParaRPr>
          </a:p>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rPr>
              <a:t>Ang bahay ay pangunahing pangangailangan din. Ito ay ang nagbibigay ng seguridad sa tao kasama ang buong pamilya. Kapag nasa bahay, may pakiramdam na ligtas ang mga tao roon.</a:t>
            </a:r>
            <a:endParaRPr b="0" lang="en-PH" sz="1800" spc="-1" strike="noStrike">
              <a:solidFill>
                <a:srgbClr val="000000"/>
              </a:solidFill>
              <a:latin typeface="Lato"/>
              <a:ea typeface="PingFang SC"/>
            </a:endParaRPr>
          </a:p>
        </p:txBody>
      </p:sp>
      <p:pic>
        <p:nvPicPr>
          <p:cNvPr id="160" name="" descr=""/>
          <p:cNvPicPr/>
          <p:nvPr/>
        </p:nvPicPr>
        <p:blipFill>
          <a:blip r:embed="rId1"/>
          <a:stretch/>
        </p:blipFill>
        <p:spPr>
          <a:xfrm>
            <a:off x="4304880" y="2739240"/>
            <a:ext cx="6495120" cy="3200760"/>
          </a:xfrm>
          <a:prstGeom prst="rect">
            <a:avLst/>
          </a:prstGeom>
          <a:ln w="0">
            <a:noFill/>
          </a:ln>
        </p:spPr>
      </p:pic>
      <p:sp>
        <p:nvSpPr>
          <p:cNvPr id="161" name=""/>
          <p:cNvSpPr txBox="1"/>
          <p:nvPr/>
        </p:nvSpPr>
        <p:spPr>
          <a:xfrm>
            <a:off x="951480" y="2670120"/>
            <a:ext cx="4073400" cy="2284920"/>
          </a:xfrm>
          <a:prstGeom prst="rect">
            <a:avLst/>
          </a:prstGeom>
          <a:noFill/>
          <a:ln w="0">
            <a:noFill/>
          </a:ln>
        </p:spPr>
        <p:txBody>
          <a:bodyPr lIns="90000" rIns="90000" tIns="45000" bIns="45000" anchor="t">
            <a:noAutofit/>
          </a:bodyPr>
          <a:p>
            <a:endParaRPr b="0" lang="en-PH" sz="1800" spc="-1" strike="noStrike">
              <a:solidFill>
                <a:srgbClr val="000000"/>
              </a:solidFill>
              <a:latin typeface="Arial"/>
            </a:endParaRPr>
          </a:p>
          <a:p>
            <a:pPr marL="216000" indent="-216000">
              <a:buClr>
                <a:srgbClr val="000000"/>
              </a:buClr>
              <a:buSzPct val="45000"/>
              <a:buFont typeface="Wingdings" charset="2"/>
              <a:buChar char=""/>
            </a:pPr>
            <a:r>
              <a:rPr b="0" lang="en-PH" sz="1800" spc="-1" strike="noStrike">
                <a:solidFill>
                  <a:srgbClr val="000000"/>
                </a:solidFill>
                <a:latin typeface="Lato"/>
                <a:ea typeface="PingFang SC"/>
              </a:rPr>
              <a:t>Iba’t iba ang laki ng bahay. May maliit at malaking bahay. Iba’t iba rin ang uri ng bahay. May </a:t>
            </a:r>
            <a:r>
              <a:rPr b="0" i="1" lang="en-PH" sz="1800" spc="-1" strike="noStrike">
                <a:solidFill>
                  <a:srgbClr val="000000"/>
                </a:solidFill>
                <a:latin typeface="Lato"/>
                <a:ea typeface="PingFang SC"/>
              </a:rPr>
              <a:t>bungalow</a:t>
            </a:r>
            <a:r>
              <a:rPr b="0" lang="en-PH" sz="1800" spc="-1" strike="noStrike">
                <a:solidFill>
                  <a:srgbClr val="000000"/>
                </a:solidFill>
                <a:latin typeface="Lato"/>
                <a:ea typeface="PingFang SC"/>
              </a:rPr>
              <a:t>, </a:t>
            </a:r>
            <a:r>
              <a:rPr b="0" i="1" lang="en-PH" sz="1800" spc="-1" strike="noStrike">
                <a:solidFill>
                  <a:srgbClr val="000000"/>
                </a:solidFill>
                <a:latin typeface="Lato"/>
                <a:ea typeface="PingFang SC"/>
              </a:rPr>
              <a:t>apartment</a:t>
            </a:r>
            <a:r>
              <a:rPr b="0" lang="en-PH" sz="1800" spc="-1" strike="noStrike">
                <a:solidFill>
                  <a:srgbClr val="000000"/>
                </a:solidFill>
                <a:latin typeface="Lato"/>
                <a:ea typeface="PingFang SC"/>
              </a:rPr>
              <a:t>, </a:t>
            </a:r>
            <a:r>
              <a:rPr b="0" i="1" lang="en-PH" sz="1800" spc="-1" strike="noStrike">
                <a:solidFill>
                  <a:srgbClr val="000000"/>
                </a:solidFill>
                <a:latin typeface="Lato"/>
                <a:ea typeface="PingFang SC"/>
              </a:rPr>
              <a:t>townhouse</a:t>
            </a:r>
            <a:r>
              <a:rPr b="0" lang="en-PH" sz="1800" spc="-1" strike="noStrike">
                <a:solidFill>
                  <a:srgbClr val="000000"/>
                </a:solidFill>
                <a:latin typeface="Lato"/>
                <a:ea typeface="PingFang SC"/>
              </a:rPr>
              <a:t>, </a:t>
            </a:r>
            <a:r>
              <a:rPr b="0" i="1" lang="en-PH" sz="1800" spc="-1" strike="noStrike">
                <a:solidFill>
                  <a:srgbClr val="000000"/>
                </a:solidFill>
                <a:latin typeface="Lato"/>
                <a:ea typeface="PingFang SC"/>
              </a:rPr>
              <a:t>condominium</a:t>
            </a:r>
            <a:r>
              <a:rPr b="0" lang="en-PH" sz="1800" spc="-1" strike="noStrike">
                <a:solidFill>
                  <a:srgbClr val="000000"/>
                </a:solidFill>
                <a:latin typeface="Lato"/>
                <a:ea typeface="PingFang SC"/>
              </a:rPr>
              <a:t>, bahay-kubo, </a:t>
            </a:r>
            <a:r>
              <a:rPr b="0" i="1" lang="en-PH" sz="1800" spc="-1" strike="noStrike">
                <a:solidFill>
                  <a:srgbClr val="000000"/>
                </a:solidFill>
                <a:latin typeface="Lato"/>
                <a:ea typeface="PingFang SC"/>
              </a:rPr>
              <a:t>boathouse</a:t>
            </a:r>
            <a:r>
              <a:rPr b="0" lang="en-PH" sz="1800" spc="-1" strike="noStrike">
                <a:solidFill>
                  <a:srgbClr val="000000"/>
                </a:solidFill>
                <a:latin typeface="Lato"/>
                <a:ea typeface="PingFang SC"/>
              </a:rPr>
              <a:t>, at iba pa.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Rectangle 16"/>
          <p:cNvSpPr/>
          <p:nvPr/>
        </p:nvSpPr>
        <p:spPr>
          <a:xfrm>
            <a:off x="-113040" y="532080"/>
            <a:ext cx="407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3" name="Rectangle 17"/>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Kagustuhan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4" name=""/>
          <p:cNvSpPr txBox="1"/>
          <p:nvPr/>
        </p:nvSpPr>
        <p:spPr>
          <a:xfrm>
            <a:off x="900000" y="1505160"/>
            <a:ext cx="10080000" cy="4074840"/>
          </a:xfrm>
          <a:prstGeom prst="rect">
            <a:avLst/>
          </a:prstGeom>
          <a:noFill/>
          <a:ln w="0">
            <a:noFill/>
          </a:ln>
        </p:spPr>
        <p:txBody>
          <a:bodyPr lIns="90000" rIns="90000" tIns="45000" bIns="45000" anchor="t">
            <a:noAutofit/>
          </a:bodyPr>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rPr>
              <a:t>Ang kagustuhan ay paghahangad ng mga bagay na higit pa sa mga pangunahing pangangailangan. Kahit wala nito, ang tao ay mabubuhay. Gusto lamang ito ng tao sapagkat ito ay maaaring magbigay ng kasiyahan, kaginhawaan, kaunlaran, at karangalan.</a:t>
            </a:r>
            <a:endParaRPr b="0" lang="en-PH" sz="1800" spc="-1" strike="noStrike">
              <a:solidFill>
                <a:srgbClr val="000000"/>
              </a:solidFill>
              <a:latin typeface="Lato"/>
              <a:ea typeface="PingFang SC"/>
            </a:endParaRPr>
          </a:p>
        </p:txBody>
      </p:sp>
      <p:pic>
        <p:nvPicPr>
          <p:cNvPr id="165" name="" descr=""/>
          <p:cNvPicPr/>
          <p:nvPr/>
        </p:nvPicPr>
        <p:blipFill>
          <a:blip r:embed="rId1"/>
          <a:stretch/>
        </p:blipFill>
        <p:spPr>
          <a:xfrm>
            <a:off x="2160000" y="2376000"/>
            <a:ext cx="7740000" cy="38250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Rectangle 18"/>
          <p:cNvSpPr/>
          <p:nvPr/>
        </p:nvSpPr>
        <p:spPr>
          <a:xfrm>
            <a:off x="-113040" y="532080"/>
            <a:ext cx="407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7" name="Rectangle 19"/>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Kagustuhan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8" name=""/>
          <p:cNvSpPr txBox="1"/>
          <p:nvPr/>
        </p:nvSpPr>
        <p:spPr>
          <a:xfrm>
            <a:off x="900000" y="1505160"/>
            <a:ext cx="10080000" cy="4074840"/>
          </a:xfrm>
          <a:prstGeom prst="rect">
            <a:avLst/>
          </a:prstGeom>
          <a:noFill/>
          <a:ln w="0">
            <a:noFill/>
          </a:ln>
        </p:spPr>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PingFang SC"/>
              </a:rPr>
              <a:t>Kapag ang gusto ng tao ay madalas makuha o makamit, ito ay nagiging paborito niya. Nagiging paborito ang isang bagay kapag ito ay ayon sa panlasa ng tao o kaya ay may katangian ito na nagustuhan ng isang tao. Ang paborito ay hindi lamang sa bagay ginagamit. May paboritong ginagawa rin ang tao o kaya ay may paborito rin siyang tao, maaaring kapatid o isang kaibigan. May paborito ring pasyalan o lugar ang tao.</a:t>
            </a:r>
            <a:endParaRPr b="0" lang="en-PH" sz="18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2013</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2023-08-02T14:33:46Z</dcterms:modified>
  <cp:revision>210</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