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6160" cy="67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3040" cy="2723040"/>
          </a:xfrm>
          <a:prstGeom prst="rect">
            <a:avLst/>
          </a:prstGeom>
          <a:ln w="0">
            <a:noFill/>
          </a:ln>
        </p:spPr>
      </p:pic>
      <p:sp>
        <p:nvSpPr>
          <p:cNvPr id="2" name="Rectangle 5"/>
          <p:cNvSpPr/>
          <p:nvPr/>
        </p:nvSpPr>
        <p:spPr>
          <a:xfrm>
            <a:off x="3487320" y="1475280"/>
            <a:ext cx="8628480" cy="37864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8480" cy="3081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6160" cy="559080"/>
          </a:xfrm>
          <a:prstGeom prst="rect">
            <a:avLst/>
          </a:prstGeom>
          <a:ln w="0">
            <a:noFill/>
          </a:ln>
        </p:spPr>
      </p:pic>
      <p:sp>
        <p:nvSpPr>
          <p:cNvPr id="43" name="Rectangle 7"/>
          <p:cNvSpPr/>
          <p:nvPr/>
        </p:nvSpPr>
        <p:spPr>
          <a:xfrm>
            <a:off x="10868760" y="0"/>
            <a:ext cx="894600" cy="894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8680" cy="958680"/>
          </a:xfrm>
          <a:prstGeom prst="rect">
            <a:avLst/>
          </a:prstGeom>
          <a:ln w="0">
            <a:noFill/>
          </a:ln>
        </p:spPr>
      </p:pic>
      <p:sp>
        <p:nvSpPr>
          <p:cNvPr id="45" name="TextBox 9"/>
          <p:cNvSpPr/>
          <p:nvPr/>
        </p:nvSpPr>
        <p:spPr>
          <a:xfrm>
            <a:off x="185400" y="6362280"/>
            <a:ext cx="4615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39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16160" cy="559080"/>
          </a:xfrm>
          <a:prstGeom prst="rect">
            <a:avLst/>
          </a:prstGeom>
          <a:ln w="0">
            <a:noFill/>
          </a:ln>
        </p:spPr>
      </p:pic>
      <p:sp>
        <p:nvSpPr>
          <p:cNvPr id="86" name="Rectangle 7"/>
          <p:cNvSpPr/>
          <p:nvPr/>
        </p:nvSpPr>
        <p:spPr>
          <a:xfrm>
            <a:off x="10868760" y="0"/>
            <a:ext cx="894600" cy="894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58680" cy="958680"/>
          </a:xfrm>
          <a:prstGeom prst="rect">
            <a:avLst/>
          </a:prstGeom>
          <a:ln w="0">
            <a:noFill/>
          </a:ln>
        </p:spPr>
      </p:pic>
      <p:sp>
        <p:nvSpPr>
          <p:cNvPr id="88" name="TextBox 9"/>
          <p:cNvSpPr/>
          <p:nvPr/>
        </p:nvSpPr>
        <p:spPr>
          <a:xfrm>
            <a:off x="185400" y="6362280"/>
            <a:ext cx="4615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39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New REX Education Mission Logo V.png" descr="New REX Education Mission Logo V.png"/>
          <p:cNvPicPr/>
          <p:nvPr/>
        </p:nvPicPr>
        <p:blipFill>
          <a:blip r:embed="rId2"/>
          <a:stretch/>
        </p:blipFill>
        <p:spPr>
          <a:xfrm>
            <a:off x="2755800" y="1508760"/>
            <a:ext cx="6540480" cy="3308760"/>
          </a:xfrm>
          <a:prstGeom prst="rect">
            <a:avLst/>
          </a:prstGeom>
          <a:ln w="12700">
            <a:noFill/>
          </a:ln>
        </p:spPr>
      </p:pic>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3996000" y="2773080"/>
            <a:ext cx="7550280" cy="13086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US" sz="4000" spc="-1" strike="noStrike">
                <a:solidFill>
                  <a:srgbClr val="ffffff"/>
                </a:solidFill>
                <a:latin typeface="Lato"/>
                <a:ea typeface="AppleSystemUIFont"/>
              </a:rPr>
              <a:t>Mga Katangiang Pisikal at Heograpiko ng NCR</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p:nvPr/>
        </p:nvSpPr>
        <p:spPr>
          <a:xfrm>
            <a:off x="720360" y="2124000"/>
            <a:ext cx="5399280" cy="2915640"/>
          </a:xfrm>
          <a:prstGeom prst="rect">
            <a:avLst/>
          </a:prstGeom>
          <a:noFill/>
          <a:ln w="0">
            <a:noFill/>
          </a:ln>
        </p:spPr>
        <p:style>
          <a:lnRef idx="0"/>
          <a:fillRef idx="0"/>
          <a:effectRef idx="0"/>
          <a:fontRef idx="minor"/>
        </p:style>
        <p:txBody>
          <a:bodyPr lIns="0" rIns="0" tIns="0" bIns="0" anchor="t">
            <a:normAutofit/>
          </a:bodyPr>
          <a:p>
            <a:pPr algn="just">
              <a:lnSpc>
                <a:spcPct val="150000"/>
              </a:lnSpc>
              <a:buNone/>
            </a:pPr>
            <a:r>
              <a:rPr b="0" lang="en-PH" sz="1800" spc="-1" strike="noStrike">
                <a:latin typeface="Lato"/>
              </a:rPr>
              <a:t>Suriin ang Ilog Pasig sa mapang nasa kanan. Nagsisimula ito sa Lawa ng Laguna at dumadaloy ang tubig nito patungo sa Look Maynila. Dinaraanan nito ang mga lungsod ng Mandaluyong, Makati, Taguig, at Pasig.</a:t>
            </a:r>
            <a:endParaRPr b="0" lang="en-PH" sz="1800" spc="-1" strike="noStrike">
              <a:latin typeface="Arial"/>
            </a:endParaRPr>
          </a:p>
        </p:txBody>
      </p:sp>
      <p:pic>
        <p:nvPicPr>
          <p:cNvPr id="198" name="" descr=""/>
          <p:cNvPicPr/>
          <p:nvPr/>
        </p:nvPicPr>
        <p:blipFill>
          <a:blip r:embed="rId1"/>
          <a:stretch/>
        </p:blipFill>
        <p:spPr>
          <a:xfrm>
            <a:off x="6652440" y="1440000"/>
            <a:ext cx="4651200" cy="42490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
          <p:cNvSpPr/>
          <p:nvPr/>
        </p:nvSpPr>
        <p:spPr>
          <a:xfrm>
            <a:off x="720360" y="360000"/>
            <a:ext cx="6479280" cy="122364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1800" spc="-1" strike="noStrike">
                <a:latin typeface="Lato"/>
              </a:rPr>
              <a:t>Mga Katubigang Daluyan (Tributaries) ng Ilog Pasig</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rPr>
              <a:t>Gamit ang mapa sa naunang pahina, tukuyin natin ang lokasyon ng sumusunod na mga katubigang daluyan ng Ilog Pasig.</a:t>
            </a:r>
            <a:endParaRPr b="0" lang="en-PH" sz="1800" spc="-1" strike="noStrike">
              <a:latin typeface="Arial"/>
            </a:endParaRPr>
          </a:p>
        </p:txBody>
      </p:sp>
      <p:sp>
        <p:nvSpPr>
          <p:cNvPr id="200" name=""/>
          <p:cNvSpPr/>
          <p:nvPr/>
        </p:nvSpPr>
        <p:spPr>
          <a:xfrm>
            <a:off x="720000" y="1584000"/>
            <a:ext cx="6479640" cy="47516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850"/>
              </a:spcBef>
              <a:spcAft>
                <a:spcPts val="850"/>
              </a:spcAft>
              <a:buNone/>
            </a:pPr>
            <a:r>
              <a:rPr b="1" lang="en-PH" sz="1800" spc="-1" strike="noStrike">
                <a:latin typeface="Lato"/>
              </a:rPr>
              <a:t>1. Ilog Taguig</a:t>
            </a:r>
            <a:r>
              <a:rPr b="0" lang="en-PH" sz="1800" spc="-1" strike="noStrike">
                <a:latin typeface="Lato"/>
              </a:rPr>
              <a:t> – Ito ay nasa pagitan ng bayan ng Pateros at Lungsod Makati.</a:t>
            </a:r>
            <a:endParaRPr b="0" lang="en-PH" sz="1800" spc="-1" strike="noStrike">
              <a:latin typeface="Arial"/>
            </a:endParaRPr>
          </a:p>
          <a:p>
            <a:pPr algn="just">
              <a:lnSpc>
                <a:spcPct val="100000"/>
              </a:lnSpc>
              <a:spcBef>
                <a:spcPts val="850"/>
              </a:spcBef>
              <a:spcAft>
                <a:spcPts val="850"/>
              </a:spcAft>
              <a:buNone/>
            </a:pPr>
            <a:r>
              <a:rPr b="1" lang="en-PH" sz="1800" spc="-1" strike="noStrike">
                <a:latin typeface="Lato"/>
              </a:rPr>
              <a:t>2. Ilog Pateros</a:t>
            </a:r>
            <a:r>
              <a:rPr b="0" lang="en-PH" sz="1800" spc="-1" strike="noStrike">
                <a:latin typeface="Lato"/>
              </a:rPr>
              <a:t> – Ito ang nag-uugnay sa Ilog Marikina at Napindan Channel.</a:t>
            </a:r>
            <a:endParaRPr b="0" lang="en-PH" sz="1800" spc="-1" strike="noStrike">
              <a:latin typeface="Arial"/>
            </a:endParaRPr>
          </a:p>
          <a:p>
            <a:pPr algn="just">
              <a:lnSpc>
                <a:spcPct val="100000"/>
              </a:lnSpc>
              <a:spcBef>
                <a:spcPts val="850"/>
              </a:spcBef>
              <a:spcAft>
                <a:spcPts val="850"/>
              </a:spcAft>
              <a:buNone/>
            </a:pPr>
            <a:r>
              <a:rPr b="1" lang="en-PH" sz="1800" spc="-1" strike="noStrike">
                <a:latin typeface="Lato"/>
              </a:rPr>
              <a:t>3. Ilog Marikina</a:t>
            </a:r>
            <a:r>
              <a:rPr b="0" lang="en-PH" sz="1800" spc="-1" strike="noStrike">
                <a:latin typeface="Lato"/>
              </a:rPr>
              <a:t> – Isa ito sa mga malaking daluyan ng tubig sa NCR. Ito ay dumadaloy sa Ilog Pasig mula sa bundok ng lalawigan ng Rizal at bahagi ito ng Lambak Marikina.</a:t>
            </a:r>
            <a:endParaRPr b="0" lang="en-PH" sz="1800" spc="-1" strike="noStrike">
              <a:latin typeface="Arial"/>
            </a:endParaRPr>
          </a:p>
          <a:p>
            <a:pPr algn="just">
              <a:lnSpc>
                <a:spcPct val="100000"/>
              </a:lnSpc>
              <a:spcBef>
                <a:spcPts val="850"/>
              </a:spcBef>
              <a:spcAft>
                <a:spcPts val="850"/>
              </a:spcAft>
              <a:buNone/>
            </a:pPr>
            <a:r>
              <a:rPr b="1" lang="en-PH" sz="1800" spc="-1" strike="noStrike">
                <a:latin typeface="Lato"/>
              </a:rPr>
              <a:t>4. Ilog San Juan</a:t>
            </a:r>
            <a:r>
              <a:rPr b="0" lang="en-PH" sz="1800" spc="-1" strike="noStrike">
                <a:latin typeface="Lato"/>
              </a:rPr>
              <a:t> – Dumadaloy ito sa talampas ng Lungsod Quezon na kung saan dumadaloy rin ang sapa patungo sa Diliman creek.</a:t>
            </a:r>
            <a:endParaRPr b="0" lang="en-PH" sz="1800" spc="-1" strike="noStrike">
              <a:latin typeface="Arial"/>
            </a:endParaRPr>
          </a:p>
          <a:p>
            <a:pPr algn="just">
              <a:lnSpc>
                <a:spcPct val="100000"/>
              </a:lnSpc>
              <a:spcBef>
                <a:spcPts val="850"/>
              </a:spcBef>
              <a:spcAft>
                <a:spcPts val="850"/>
              </a:spcAft>
              <a:buNone/>
            </a:pPr>
            <a:r>
              <a:rPr b="0" lang="en-PH" sz="1800" spc="-1" strike="noStrike">
                <a:latin typeface="Lato"/>
              </a:rPr>
              <a:t>5. Maraming sanga-sangang estero (kanal) sa buong rehiyon kung saan pinag-uugnay ang ilan sa mga ito ng Ilog Tullahan na nasa hilaga at Ilog Parañaque na nasa kanluran.</a:t>
            </a:r>
            <a:endParaRPr b="0" lang="en-PH" sz="1800" spc="-1" strike="noStrike">
              <a:latin typeface="Arial"/>
            </a:endParaRPr>
          </a:p>
        </p:txBody>
      </p:sp>
      <p:pic>
        <p:nvPicPr>
          <p:cNvPr id="201" name="" descr=""/>
          <p:cNvPicPr/>
          <p:nvPr/>
        </p:nvPicPr>
        <p:blipFill>
          <a:blip r:embed="rId1"/>
          <a:stretch/>
        </p:blipFill>
        <p:spPr>
          <a:xfrm>
            <a:off x="7679160" y="333000"/>
            <a:ext cx="2023560" cy="1452600"/>
          </a:xfrm>
          <a:prstGeom prst="rect">
            <a:avLst/>
          </a:prstGeom>
          <a:ln w="0">
            <a:noFill/>
          </a:ln>
        </p:spPr>
      </p:pic>
      <p:pic>
        <p:nvPicPr>
          <p:cNvPr id="202" name="" descr=""/>
          <p:cNvPicPr/>
          <p:nvPr/>
        </p:nvPicPr>
        <p:blipFill>
          <a:blip r:embed="rId2"/>
          <a:stretch/>
        </p:blipFill>
        <p:spPr>
          <a:xfrm>
            <a:off x="9730800" y="1789560"/>
            <a:ext cx="2004840" cy="1450080"/>
          </a:xfrm>
          <a:prstGeom prst="rect">
            <a:avLst/>
          </a:prstGeom>
          <a:ln w="0">
            <a:noFill/>
          </a:ln>
        </p:spPr>
      </p:pic>
      <p:pic>
        <p:nvPicPr>
          <p:cNvPr id="203" name="" descr=""/>
          <p:cNvPicPr/>
          <p:nvPr/>
        </p:nvPicPr>
        <p:blipFill>
          <a:blip r:embed="rId3"/>
          <a:stretch/>
        </p:blipFill>
        <p:spPr>
          <a:xfrm>
            <a:off x="7704000" y="3261960"/>
            <a:ext cx="2004840" cy="1453680"/>
          </a:xfrm>
          <a:prstGeom prst="rect">
            <a:avLst/>
          </a:prstGeom>
          <a:ln w="0">
            <a:noFill/>
          </a:ln>
        </p:spPr>
      </p:pic>
      <p:pic>
        <p:nvPicPr>
          <p:cNvPr id="204" name="" descr=""/>
          <p:cNvPicPr/>
          <p:nvPr/>
        </p:nvPicPr>
        <p:blipFill>
          <a:blip r:embed="rId4"/>
          <a:stretch/>
        </p:blipFill>
        <p:spPr>
          <a:xfrm>
            <a:off x="9720000" y="4756680"/>
            <a:ext cx="2004840" cy="14349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 descr=""/>
          <p:cNvPicPr/>
          <p:nvPr/>
        </p:nvPicPr>
        <p:blipFill>
          <a:blip r:embed="rId1"/>
          <a:srcRect l="3605" t="0" r="3538" b="1900"/>
          <a:stretch/>
        </p:blipFill>
        <p:spPr>
          <a:xfrm>
            <a:off x="3810240" y="653760"/>
            <a:ext cx="7019280" cy="5501520"/>
          </a:xfrm>
          <a:prstGeom prst="rect">
            <a:avLst/>
          </a:prstGeom>
          <a:ln w="0">
            <a:noFill/>
          </a:ln>
        </p:spPr>
      </p:pic>
      <p:sp>
        <p:nvSpPr>
          <p:cNvPr id="169" name="PlaceHolder 1"/>
          <p:cNvSpPr>
            <a:spLocks noGrp="1"/>
          </p:cNvSpPr>
          <p:nvPr>
            <p:ph type="title"/>
          </p:nvPr>
        </p:nvSpPr>
        <p:spPr>
          <a:xfrm>
            <a:off x="177480" y="153720"/>
            <a:ext cx="5546160" cy="503280"/>
          </a:xfrm>
          <a:prstGeom prst="rect">
            <a:avLst/>
          </a:prstGeom>
          <a:solidFill>
            <a:srgbClr val="333333"/>
          </a:solidFill>
          <a:ln w="76320">
            <a:solidFill>
              <a:srgbClr val="55308d"/>
            </a:solidFill>
            <a:round/>
          </a:ln>
        </p:spPr>
        <p:txBody>
          <a:bodyPr lIns="38160" rIns="38160" tIns="38160" bIns="38160" anchor="ctr">
            <a:noAutofit/>
          </a:bodyPr>
          <a:p>
            <a:pPr algn="ctr">
              <a:lnSpc>
                <a:spcPct val="100000"/>
              </a:lnSpc>
              <a:buNone/>
            </a:pPr>
            <a:r>
              <a:rPr b="1" lang="en-PH" sz="2800" spc="-1" strike="noStrike">
                <a:solidFill>
                  <a:srgbClr val="8dff00"/>
                </a:solidFill>
                <a:latin typeface="Lato"/>
              </a:rPr>
              <a:t>Katangian ng Metro Manila</a:t>
            </a:r>
            <a:endParaRPr b="0" lang="en-PH" sz="2800" spc="-1" strike="noStrike">
              <a:latin typeface="Arial"/>
            </a:endParaRPr>
          </a:p>
        </p:txBody>
      </p:sp>
      <p:sp>
        <p:nvSpPr>
          <p:cNvPr id="170" name=""/>
          <p:cNvSpPr/>
          <p:nvPr/>
        </p:nvSpPr>
        <p:spPr>
          <a:xfrm>
            <a:off x="180000" y="1440000"/>
            <a:ext cx="3779640" cy="1621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Lato"/>
              </a:rPr>
              <a:t>Malawak ang kabuoang kalupaan ng Metro Manila o NCR. Binubuo ito ng mga pook na residensiyal, industriyal, institusyonal, at agrikultural.</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
          <p:cNvSpPr/>
          <p:nvPr/>
        </p:nvSpPr>
        <p:spPr>
          <a:xfrm>
            <a:off x="180000" y="180000"/>
            <a:ext cx="10439640" cy="53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Lato"/>
              </a:rPr>
              <a:t>Inilalarawan ng tsart sa ibaba ang mga pisikal na katangian ng ilang lungsod sa Metro Manila.</a:t>
            </a:r>
            <a:endParaRPr b="0" lang="en-PH" sz="2000" spc="-1" strike="noStrike">
              <a:latin typeface="Arial"/>
            </a:endParaRPr>
          </a:p>
        </p:txBody>
      </p:sp>
      <p:pic>
        <p:nvPicPr>
          <p:cNvPr id="172" name="" descr=""/>
          <p:cNvPicPr/>
          <p:nvPr/>
        </p:nvPicPr>
        <p:blipFill>
          <a:blip r:embed="rId1"/>
          <a:stretch/>
        </p:blipFill>
        <p:spPr>
          <a:xfrm>
            <a:off x="1917000" y="1179000"/>
            <a:ext cx="8357400" cy="4499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180000" y="180000"/>
            <a:ext cx="10439640" cy="53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Lato"/>
              </a:rPr>
              <a:t>Inilalarawan ng tsart sa ibaba ang mga pisikal na katangian ng ilang lungsod sa Metro Manila.</a:t>
            </a:r>
            <a:endParaRPr b="0" lang="en-PH" sz="2000" spc="-1" strike="noStrike">
              <a:latin typeface="Arial"/>
            </a:endParaRPr>
          </a:p>
        </p:txBody>
      </p:sp>
      <p:pic>
        <p:nvPicPr>
          <p:cNvPr id="174" name="" descr=""/>
          <p:cNvPicPr/>
          <p:nvPr/>
        </p:nvPicPr>
        <p:blipFill>
          <a:blip r:embed="rId1"/>
          <a:stretch/>
        </p:blipFill>
        <p:spPr>
          <a:xfrm>
            <a:off x="1919880" y="1188000"/>
            <a:ext cx="8351640" cy="4481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180000" y="792000"/>
            <a:ext cx="1061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2000" spc="-1" strike="noStrike">
                <a:latin typeface="Lato"/>
              </a:rPr>
              <a:t>Natutuhan mong mababa ang kalupaan ng NCR at dahil sa katangiang ito, may panganib itong kinakaharap sa ngayon. Basahin sa ibaba ang sumusunod na mga balita ukol dito.</a:t>
            </a:r>
            <a:endParaRPr b="0" lang="en-PH" sz="2000" spc="-1" strike="noStrike">
              <a:latin typeface="Arial"/>
            </a:endParaRPr>
          </a:p>
        </p:txBody>
      </p:sp>
      <p:sp>
        <p:nvSpPr>
          <p:cNvPr id="176" name=""/>
          <p:cNvSpPr/>
          <p:nvPr/>
        </p:nvSpPr>
        <p:spPr>
          <a:xfrm>
            <a:off x="177840" y="180000"/>
            <a:ext cx="7741800" cy="539640"/>
          </a:xfrm>
          <a:prstGeom prst="rect">
            <a:avLst/>
          </a:prstGeom>
          <a:solidFill>
            <a:srgbClr val="333333"/>
          </a:solidFill>
          <a:ln w="76320">
            <a:solidFill>
              <a:srgbClr val="55308d"/>
            </a:solidFill>
            <a:round/>
          </a:ln>
        </p:spPr>
        <p:style>
          <a:lnRef idx="0"/>
          <a:fillRef idx="0"/>
          <a:effectRef idx="0"/>
          <a:fontRef idx="minor"/>
        </p:style>
        <p:txBody>
          <a:bodyPr lIns="38160" rIns="38160" tIns="38160" bIns="38160" anchor="ctr">
            <a:noAutofit/>
          </a:bodyPr>
          <a:p>
            <a:pPr algn="ctr">
              <a:lnSpc>
                <a:spcPct val="100000"/>
              </a:lnSpc>
              <a:buNone/>
            </a:pPr>
            <a:r>
              <a:rPr b="1" lang="en-PH" sz="2800" spc="-1" strike="noStrike">
                <a:solidFill>
                  <a:srgbClr val="8dff00"/>
                </a:solidFill>
                <a:latin typeface="Lato"/>
              </a:rPr>
              <a:t>Isyu at Suliranin sa Kalupaan ng Metro Manila</a:t>
            </a:r>
            <a:endParaRPr b="0" lang="en-PH" sz="2800" spc="-1" strike="noStrike">
              <a:latin typeface="Arial"/>
            </a:endParaRPr>
          </a:p>
        </p:txBody>
      </p:sp>
      <p:pic>
        <p:nvPicPr>
          <p:cNvPr id="177" name="" descr=""/>
          <p:cNvPicPr/>
          <p:nvPr/>
        </p:nvPicPr>
        <p:blipFill>
          <a:blip r:embed="rId1"/>
          <a:stretch/>
        </p:blipFill>
        <p:spPr>
          <a:xfrm>
            <a:off x="2167560" y="1578960"/>
            <a:ext cx="3909240" cy="2404080"/>
          </a:xfrm>
          <a:prstGeom prst="rect">
            <a:avLst/>
          </a:prstGeom>
          <a:ln w="0">
            <a:noFill/>
          </a:ln>
        </p:spPr>
      </p:pic>
      <p:sp>
        <p:nvSpPr>
          <p:cNvPr id="178" name=""/>
          <p:cNvSpPr/>
          <p:nvPr/>
        </p:nvSpPr>
        <p:spPr>
          <a:xfrm>
            <a:off x="6288120" y="1620000"/>
            <a:ext cx="3599640" cy="2339640"/>
          </a:xfrm>
          <a:prstGeom prst="rect">
            <a:avLst/>
          </a:prstGeom>
          <a:solidFill>
            <a:srgbClr val="ffffff"/>
          </a:solidFill>
          <a:ln w="76320">
            <a:solidFill>
              <a:srgbClr val="ff4000"/>
            </a:solidFill>
            <a:round/>
          </a:ln>
        </p:spPr>
        <p:style>
          <a:lnRef idx="0"/>
          <a:fillRef idx="0"/>
          <a:effectRef idx="0"/>
          <a:fontRef idx="minor"/>
        </p:style>
        <p:txBody>
          <a:bodyPr lIns="128160" rIns="128160" tIns="83160" bIns="83160" anchor="ctr">
            <a:noAutofit/>
          </a:bodyPr>
          <a:p>
            <a:pPr algn="ctr">
              <a:lnSpc>
                <a:spcPct val="100000"/>
              </a:lnSpc>
              <a:buNone/>
            </a:pPr>
            <a:r>
              <a:rPr b="1" lang="en-PH" sz="1800" spc="-1" strike="noStrike">
                <a:solidFill>
                  <a:srgbClr val="000000"/>
                </a:solidFill>
                <a:latin typeface="Lato"/>
                <a:ea typeface="DejaVu Sans"/>
              </a:rPr>
              <a:t>Balitang GMA, Marso 12, 2013</a:t>
            </a:r>
            <a:endParaRPr b="0" lang="en-PH" sz="1800" spc="-1" strike="noStrike">
              <a:latin typeface="Arial"/>
            </a:endParaRPr>
          </a:p>
          <a:p>
            <a:pPr algn="ctr">
              <a:lnSpc>
                <a:spcPct val="100000"/>
              </a:lnSpc>
              <a:buNone/>
            </a:pP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Mabilis ang paglubog ng Metro Manila bunga ng pagdami ng populasyon. Isang pagbabanta ito ng isang Pilipinong geologist sa problemang ito.</a:t>
            </a:r>
            <a:endParaRPr b="0" lang="en-PH" sz="1800" spc="-1" strike="noStrike">
              <a:latin typeface="Arial"/>
            </a:endParaRPr>
          </a:p>
        </p:txBody>
      </p:sp>
      <p:sp>
        <p:nvSpPr>
          <p:cNvPr id="179" name=""/>
          <p:cNvSpPr/>
          <p:nvPr/>
        </p:nvSpPr>
        <p:spPr>
          <a:xfrm>
            <a:off x="2412000" y="4176000"/>
            <a:ext cx="3383640" cy="1799640"/>
          </a:xfrm>
          <a:prstGeom prst="rect">
            <a:avLst/>
          </a:prstGeom>
          <a:solidFill>
            <a:srgbClr val="ffffff"/>
          </a:solidFill>
          <a:ln w="76320">
            <a:solidFill>
              <a:srgbClr val="ff4000"/>
            </a:solidFill>
            <a:round/>
          </a:ln>
        </p:spPr>
        <p:style>
          <a:lnRef idx="0"/>
          <a:fillRef idx="0"/>
          <a:effectRef idx="0"/>
          <a:fontRef idx="minor"/>
        </p:style>
        <p:txBody>
          <a:bodyPr lIns="128160" rIns="128160" tIns="83160" bIns="83160" anchor="ctr">
            <a:noAutofit/>
          </a:bodyPr>
          <a:p>
            <a:pPr algn="ctr">
              <a:lnSpc>
                <a:spcPct val="100000"/>
              </a:lnSpc>
              <a:buNone/>
            </a:pPr>
            <a:r>
              <a:rPr b="1" lang="en-PH" sz="1800" spc="-1" strike="noStrike">
                <a:solidFill>
                  <a:srgbClr val="000000"/>
                </a:solidFill>
                <a:latin typeface="Lato"/>
                <a:ea typeface="DejaVu Sans"/>
              </a:rPr>
              <a:t>Balitang Online</a:t>
            </a:r>
            <a:endParaRPr b="0" lang="en-PH" sz="1800" spc="-1" strike="noStrike">
              <a:latin typeface="Arial"/>
            </a:endParaRPr>
          </a:p>
          <a:p>
            <a:pPr algn="ctr">
              <a:lnSpc>
                <a:spcPct val="100000"/>
              </a:lnSpc>
              <a:buNone/>
            </a:pP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Lumulubog ang Pilipinas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Mga 90 bahagdan ng Metro</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Manila at 20 iba pang</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lalawigan ay madalas bahain.</a:t>
            </a:r>
            <a:endParaRPr b="0" lang="en-PH" sz="1800" spc="-1" strike="noStrike">
              <a:latin typeface="Arial"/>
            </a:endParaRPr>
          </a:p>
        </p:txBody>
      </p:sp>
      <p:sp>
        <p:nvSpPr>
          <p:cNvPr id="180" name=""/>
          <p:cNvSpPr/>
          <p:nvPr/>
        </p:nvSpPr>
        <p:spPr>
          <a:xfrm>
            <a:off x="6048000" y="4140000"/>
            <a:ext cx="4175640" cy="1735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latin typeface="Lato"/>
              </a:rPr>
              <a:t>Nakangangamba ang mga nasabing</a:t>
            </a:r>
            <a:endParaRPr b="0" lang="en-PH" sz="1800" spc="-1" strike="noStrike">
              <a:latin typeface="Arial"/>
            </a:endParaRPr>
          </a:p>
          <a:p>
            <a:pPr algn="ctr">
              <a:lnSpc>
                <a:spcPct val="100000"/>
              </a:lnSpc>
              <a:buNone/>
            </a:pPr>
            <a:r>
              <a:rPr b="0" lang="en-PH" sz="1800" spc="-1" strike="noStrike">
                <a:latin typeface="Lato"/>
              </a:rPr>
              <a:t>balita, hindi ba? Ngunit hindi lamang ang pagdami ng populasyon ang dahilan ng paglubog ng NCR. Ang iba pang dahilan ay tinalakay ng sumusunod na mga balita.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 descr=""/>
          <p:cNvPicPr/>
          <p:nvPr/>
        </p:nvPicPr>
        <p:blipFill>
          <a:blip r:embed="rId1"/>
          <a:stretch/>
        </p:blipFill>
        <p:spPr>
          <a:xfrm>
            <a:off x="2711160" y="304560"/>
            <a:ext cx="6769080" cy="57448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
          <p:cNvSpPr/>
          <p:nvPr/>
        </p:nvSpPr>
        <p:spPr>
          <a:xfrm>
            <a:off x="180000" y="72360"/>
            <a:ext cx="10619640" cy="912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Magkakaiba ang matatagpuang karatig na lungsod at lugar sa bawat lungsod o munisipalidad. Isa iyong mahalagang katangian ng rehiyon. Bahagi rin ng katangiang heograpiko ang hangganan ng bawat lungsod at munisipalidad gamit ang apat na pangunahing direksiyon.</a:t>
            </a:r>
            <a:endParaRPr b="0" lang="en-PH" sz="1800" spc="-1" strike="noStrike">
              <a:latin typeface="Arial"/>
            </a:endParaRPr>
          </a:p>
        </p:txBody>
      </p:sp>
      <p:sp>
        <p:nvSpPr>
          <p:cNvPr id="183" name=""/>
          <p:cNvSpPr/>
          <p:nvPr/>
        </p:nvSpPr>
        <p:spPr>
          <a:xfrm>
            <a:off x="3240000" y="972000"/>
            <a:ext cx="8639640" cy="2558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Anyong Katubigan sa Kalakhang Maynila</a:t>
            </a:r>
            <a:br/>
            <a:br/>
            <a:r>
              <a:rPr b="0" lang="en-PH" sz="1800" spc="-1" strike="noStrike">
                <a:latin typeface="Lato"/>
              </a:rPr>
              <a:t>Matatagpuan sa NCR ang katubigang Ilog Pasig, Lawa ng Laguna, at Look Maynila. Napaliligiran ang buong rehiyon ng mga katubigan na ito. Bahagi rin nito ng 30 mga sanga-sangang ilog sa kabuoang lawak ng kalupaan.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rPr>
              <a:t>Kung susuriing muli ang mapa ng NCR na nasa kanan, makikita mo na nasa kanlurang bahagi nito ang Look Maynila at ang silangang bahagi naman nito ay ang Lawa ng Laguna.</a:t>
            </a:r>
            <a:endParaRPr b="0" lang="en-PH" sz="1800" spc="-1" strike="noStrike">
              <a:latin typeface="Arial"/>
            </a:endParaRPr>
          </a:p>
        </p:txBody>
      </p:sp>
      <p:pic>
        <p:nvPicPr>
          <p:cNvPr id="184" name="" descr=""/>
          <p:cNvPicPr/>
          <p:nvPr/>
        </p:nvPicPr>
        <p:blipFill>
          <a:blip r:embed="rId1"/>
          <a:stretch/>
        </p:blipFill>
        <p:spPr>
          <a:xfrm>
            <a:off x="396000" y="1026360"/>
            <a:ext cx="2699640" cy="4856760"/>
          </a:xfrm>
          <a:prstGeom prst="rect">
            <a:avLst/>
          </a:prstGeom>
          <a:ln w="0">
            <a:noFill/>
          </a:ln>
        </p:spPr>
      </p:pic>
      <p:sp>
        <p:nvSpPr>
          <p:cNvPr id="185" name=""/>
          <p:cNvSpPr/>
          <p:nvPr/>
        </p:nvSpPr>
        <p:spPr>
          <a:xfrm>
            <a:off x="3240000" y="4752000"/>
            <a:ext cx="1259640" cy="1079640"/>
          </a:xfrm>
          <a:prstGeom prst="rect">
            <a:avLst/>
          </a:prstGeom>
          <a:solidFill>
            <a:srgbClr val="ffffff"/>
          </a:solidFill>
          <a:ln w="76320">
            <a:solidFill>
              <a:srgbClr val="ff4000"/>
            </a:solidFill>
            <a:round/>
          </a:ln>
        </p:spPr>
        <p:style>
          <a:lnRef idx="0"/>
          <a:fillRef idx="0"/>
          <a:effectRef idx="0"/>
          <a:fontRef idx="minor"/>
        </p:style>
        <p:txBody>
          <a:bodyPr lIns="128160" rIns="128160" tIns="83160" bIns="83160" anchor="ctr">
            <a:noAutofit/>
          </a:bodyPr>
          <a:p>
            <a:pPr algn="just">
              <a:lnSpc>
                <a:spcPct val="100000"/>
              </a:lnSpc>
              <a:buNone/>
            </a:pPr>
            <a:r>
              <a:rPr b="1" lang="en-PH" sz="1300" spc="-1" strike="noStrike">
                <a:solidFill>
                  <a:srgbClr val="000000"/>
                </a:solidFill>
                <a:latin typeface="Lato"/>
                <a:ea typeface="DejaVu Sans"/>
              </a:rPr>
              <a:t>Panuntunan: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H – Hilaga</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K – Kanluran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S – Silangan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T – Timog</a:t>
            </a:r>
            <a:endParaRPr b="0" lang="en-PH" sz="1300" spc="-1" strike="noStrike">
              <a:latin typeface="Arial"/>
            </a:endParaRPr>
          </a:p>
        </p:txBody>
      </p:sp>
      <p:sp>
        <p:nvSpPr>
          <p:cNvPr id="186" name=""/>
          <p:cNvSpPr/>
          <p:nvPr/>
        </p:nvSpPr>
        <p:spPr>
          <a:xfrm>
            <a:off x="3240000" y="3492360"/>
            <a:ext cx="8639640" cy="647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PH" sz="1800" spc="-1" strike="noStrike">
                <a:latin typeface="Lato"/>
              </a:rPr>
              <a:t>Look Maynila</a:t>
            </a:r>
            <a:endParaRPr b="0" lang="en-PH" sz="1800" spc="-1" strike="noStrike">
              <a:latin typeface="Arial"/>
            </a:endParaRPr>
          </a:p>
          <a:p>
            <a:pPr algn="just">
              <a:lnSpc>
                <a:spcPct val="100000"/>
              </a:lnSpc>
              <a:buNone/>
            </a:pPr>
            <a:r>
              <a:rPr b="0" lang="en-PH" sz="1800" spc="-1" strike="noStrike">
                <a:latin typeface="Lato"/>
              </a:rPr>
              <a:t>Subukang magtungo sa Roxas Boulevard. Makikita mo roon ang Look Maynila.</a:t>
            </a:r>
            <a:endParaRPr b="0" lang="en-PH" sz="1800" spc="-1" strike="noStrike">
              <a:latin typeface="Arial"/>
            </a:endParaRPr>
          </a:p>
        </p:txBody>
      </p:sp>
      <p:sp>
        <p:nvSpPr>
          <p:cNvPr id="187" name=""/>
          <p:cNvSpPr/>
          <p:nvPr/>
        </p:nvSpPr>
        <p:spPr>
          <a:xfrm>
            <a:off x="3240000" y="3996720"/>
            <a:ext cx="863964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rPr>
              <a:t>Ang Look Maynila ay isa sa mga mahalagang daungang-dagat sa Lungsod Maynila.</a:t>
            </a:r>
            <a:endParaRPr b="0" lang="en-PH" sz="1800" spc="-1" strike="noStrike">
              <a:latin typeface="Arial"/>
            </a:endParaRPr>
          </a:p>
        </p:txBody>
      </p:sp>
      <p:sp>
        <p:nvSpPr>
          <p:cNvPr id="188" name=""/>
          <p:cNvSpPr/>
          <p:nvPr/>
        </p:nvSpPr>
        <p:spPr>
          <a:xfrm>
            <a:off x="4680000" y="4249080"/>
            <a:ext cx="7199640" cy="1870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Malaki ang tulong nito sa pagpapabilis at pagpapaunlad ng komersiyo at negosyo sa lugar at sa buong Pilipinas. Mababaw ang look na ito ngunit itinuturing ito na isa sa mga pinakamagandang likas o natural na daungan sa Timog-silangang Asya. Panahanan din ito ng mga isda at iba pang uri ng pagkaing dagat. Magandang panoorin dito ang bukang-liwayway at takipsilim.</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
          <p:cNvSpPr/>
          <p:nvPr/>
        </p:nvSpPr>
        <p:spPr>
          <a:xfrm>
            <a:off x="3240000" y="972000"/>
            <a:ext cx="8639640" cy="334764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pPr>
            <a:r>
              <a:rPr b="1" lang="en-PH" sz="1800" spc="-1" strike="noStrike">
                <a:latin typeface="Lato"/>
              </a:rPr>
              <a:t>Lawa ng Laguna</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1" lang="en-PH" sz="1800" spc="-1" strike="noStrike">
                <a:latin typeface="Lato"/>
              </a:rPr>
              <a:t>	</a:t>
            </a:r>
            <a:r>
              <a:rPr b="0" lang="en-PH" sz="1800" spc="-1" strike="noStrike">
                <a:latin typeface="Lato"/>
              </a:rPr>
              <a:t>Ito ang pinakamalaking look o lawa sa Pilipinas. Matatagpuan ito sa silangang bahagi ng Metro Manila. Nasa pagitan ito ng mga lalawigan ng Laguna (timog) at Rizal (hilaga). Isa ito sa mga pangunahing pinagmumulan ng mga yamang dagat ng bansa. Dumadaloy ang tubig nito sa Look Maynila sa tulong ng Ilog Pasig.</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latin typeface="Lato"/>
              </a:rPr>
              <a:t>	</a:t>
            </a:r>
            <a:r>
              <a:rPr b="0" lang="en-PH" sz="1800" spc="-1" strike="noStrike">
                <a:latin typeface="Lato"/>
              </a:rPr>
              <a:t>Ito ang nag-uugnay sa mga karatig na lungsod at bayan ng Pateros sa Metro Manila.</a:t>
            </a:r>
            <a:endParaRPr b="0" lang="en-PH" sz="1800" spc="-1" strike="noStrike">
              <a:latin typeface="Arial"/>
            </a:endParaRPr>
          </a:p>
        </p:txBody>
      </p:sp>
      <p:pic>
        <p:nvPicPr>
          <p:cNvPr id="190" name="" descr=""/>
          <p:cNvPicPr/>
          <p:nvPr/>
        </p:nvPicPr>
        <p:blipFill>
          <a:blip r:embed="rId1"/>
          <a:stretch/>
        </p:blipFill>
        <p:spPr>
          <a:xfrm>
            <a:off x="396000" y="1026360"/>
            <a:ext cx="2699640" cy="4856760"/>
          </a:xfrm>
          <a:prstGeom prst="rect">
            <a:avLst/>
          </a:prstGeom>
          <a:ln w="0">
            <a:noFill/>
          </a:ln>
        </p:spPr>
      </p:pic>
      <p:sp>
        <p:nvSpPr>
          <p:cNvPr id="191" name=""/>
          <p:cNvSpPr/>
          <p:nvPr/>
        </p:nvSpPr>
        <p:spPr>
          <a:xfrm>
            <a:off x="3240000" y="4788000"/>
            <a:ext cx="1259640" cy="1079640"/>
          </a:xfrm>
          <a:prstGeom prst="rect">
            <a:avLst/>
          </a:prstGeom>
          <a:solidFill>
            <a:srgbClr val="ffffff"/>
          </a:solidFill>
          <a:ln w="76320">
            <a:solidFill>
              <a:srgbClr val="ff4000"/>
            </a:solidFill>
            <a:round/>
          </a:ln>
        </p:spPr>
        <p:style>
          <a:lnRef idx="0"/>
          <a:fillRef idx="0"/>
          <a:effectRef idx="0"/>
          <a:fontRef idx="minor"/>
        </p:style>
        <p:txBody>
          <a:bodyPr lIns="128160" rIns="128160" tIns="83160" bIns="83160" anchor="ctr">
            <a:noAutofit/>
          </a:bodyPr>
          <a:p>
            <a:pPr algn="just">
              <a:lnSpc>
                <a:spcPct val="100000"/>
              </a:lnSpc>
              <a:buNone/>
            </a:pPr>
            <a:r>
              <a:rPr b="1" lang="en-PH" sz="1300" spc="-1" strike="noStrike">
                <a:solidFill>
                  <a:srgbClr val="000000"/>
                </a:solidFill>
                <a:latin typeface="Lato"/>
                <a:ea typeface="DejaVu Sans"/>
              </a:rPr>
              <a:t>Panuntunan: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H – Hilaga</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K – Kanluran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S – Silangan</a:t>
            </a:r>
            <a:endParaRPr b="0" lang="en-PH" sz="1300" spc="-1" strike="noStrike">
              <a:latin typeface="Arial"/>
            </a:endParaRPr>
          </a:p>
          <a:p>
            <a:pPr algn="just">
              <a:lnSpc>
                <a:spcPct val="100000"/>
              </a:lnSpc>
              <a:buNone/>
            </a:pPr>
            <a:r>
              <a:rPr b="0" lang="en-PH" sz="1300" spc="-1" strike="noStrike">
                <a:solidFill>
                  <a:srgbClr val="000000"/>
                </a:solidFill>
                <a:latin typeface="Lato"/>
                <a:ea typeface="DejaVu Sans"/>
              </a:rPr>
              <a:t>T – Timog</a:t>
            </a:r>
            <a:endParaRPr b="0" lang="en-PH" sz="13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p:nvPr>
        </p:nvSpPr>
        <p:spPr>
          <a:xfrm>
            <a:off x="180000" y="72000"/>
            <a:ext cx="11699640" cy="3599640"/>
          </a:xfrm>
          <a:prstGeom prst="rect">
            <a:avLst/>
          </a:prstGeom>
          <a:noFill/>
          <a:ln w="0">
            <a:noFill/>
          </a:ln>
        </p:spPr>
        <p:txBody>
          <a:bodyPr lIns="0" rIns="0" tIns="0" bIns="0" anchor="t">
            <a:normAutofit/>
          </a:bodyPr>
          <a:p>
            <a:pPr algn="just">
              <a:lnSpc>
                <a:spcPct val="100000"/>
              </a:lnSpc>
              <a:buNone/>
            </a:pPr>
            <a:r>
              <a:rPr b="1" lang="en-PH" sz="1800" spc="-1" strike="noStrike">
                <a:latin typeface="Lato"/>
              </a:rPr>
              <a:t>Mga Ilog sa Metro Manila</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rPr>
              <a:t>Ilog Pasig</a:t>
            </a:r>
            <a:endParaRPr b="0" lang="en-PH" sz="1800" spc="-1" strike="noStrike">
              <a:latin typeface="Arial"/>
            </a:endParaRPr>
          </a:p>
          <a:p>
            <a:pPr marL="432000" indent="-324000" algn="just">
              <a:lnSpc>
                <a:spcPct val="100000"/>
              </a:lnSpc>
              <a:buClr>
                <a:srgbClr val="000000"/>
              </a:buClr>
              <a:buSzPct val="45000"/>
              <a:buFont typeface="Wingdings" charset="2"/>
              <a:buChar char=""/>
            </a:pPr>
            <a:r>
              <a:rPr b="0" lang="en-PH" sz="1800" spc="-1" strike="noStrike">
                <a:latin typeface="Lato"/>
              </a:rPr>
              <a:t>Nagbabago ang lebel ng tubig sa ilog na ito tuwing tagtuyot at tag-ulan. Ang lebel ng tubig sa Lawa ng Laguna ay ayon sa lebel ng kati ng tubig o tide. Kung mataas ang lebel ng tubig sa Lawa ng Laguna, magiging sanhi ito sa pagtaas ng tubig sa Ilog Pasig patungo sa Look Maynila.</a:t>
            </a:r>
            <a:endParaRPr b="0" lang="en-PH" sz="1800" spc="-1" strike="noStrike">
              <a:latin typeface="Arial"/>
            </a:endParaRPr>
          </a:p>
          <a:p>
            <a:pPr marL="432000" indent="-324000" algn="just">
              <a:lnSpc>
                <a:spcPct val="100000"/>
              </a:lnSpc>
              <a:buClr>
                <a:srgbClr val="000000"/>
              </a:buClr>
              <a:buSzPct val="45000"/>
              <a:buFont typeface="Wingdings" charset="2"/>
              <a:buChar char=""/>
            </a:pPr>
            <a:r>
              <a:rPr b="0" lang="en-PH" sz="1800" spc="-1" strike="noStrike">
                <a:latin typeface="Lato"/>
              </a:rPr>
              <a:t>Iniuugnay ng Ilog Pasig ang mga karatig na lungsod at bayan ng Pateros sa Metro Manila. Noong panahon ng Espanyol, ito ay isang mahalagang daluyan ng transportasyon sa Maynila. Ngunit sa pagdaan ng panahon, ito ay naging marumi at napuno ng mga basura. Dahil dito, nabuo ang proyektong Pasig River Rehabilitation Commission (PRRC) upang ayusin at sagipin mula sa patuloy na pagkasira ang Ilog Pasig upang ang mga mamamayan at ang mga pribadong samahan ay mapakinabangan itong muli. Bahagi rin nito ang mga proyektong Clean and Green Foundation at Piso para sa Pasig.</a:t>
            </a:r>
            <a:endParaRPr b="0" lang="en-PH" sz="1800" spc="-1" strike="noStrike">
              <a:latin typeface="Arial"/>
            </a:endParaRPr>
          </a:p>
        </p:txBody>
      </p:sp>
      <p:pic>
        <p:nvPicPr>
          <p:cNvPr id="193" name="" descr=""/>
          <p:cNvPicPr/>
          <p:nvPr/>
        </p:nvPicPr>
        <p:blipFill>
          <a:blip r:embed="rId1"/>
          <a:stretch/>
        </p:blipFill>
        <p:spPr>
          <a:xfrm>
            <a:off x="2415240" y="3453840"/>
            <a:ext cx="3409560" cy="2305800"/>
          </a:xfrm>
          <a:prstGeom prst="rect">
            <a:avLst/>
          </a:prstGeom>
          <a:ln w="0">
            <a:noFill/>
          </a:ln>
        </p:spPr>
      </p:pic>
      <p:sp>
        <p:nvSpPr>
          <p:cNvPr id="194" name=""/>
          <p:cNvSpPr/>
          <p:nvPr/>
        </p:nvSpPr>
        <p:spPr>
          <a:xfrm>
            <a:off x="3480840" y="5760000"/>
            <a:ext cx="1234800" cy="302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400" spc="-1" strike="noStrike">
                <a:latin typeface="Lato"/>
              </a:rPr>
              <a:t>Old Ilog Pasig</a:t>
            </a:r>
            <a:endParaRPr b="0" lang="en-PH" sz="1400" spc="-1" strike="noStrike">
              <a:latin typeface="Arial"/>
            </a:endParaRPr>
          </a:p>
        </p:txBody>
      </p:sp>
      <p:pic>
        <p:nvPicPr>
          <p:cNvPr id="195" name="" descr=""/>
          <p:cNvPicPr/>
          <p:nvPr/>
        </p:nvPicPr>
        <p:blipFill>
          <a:blip r:embed="rId2"/>
          <a:stretch/>
        </p:blipFill>
        <p:spPr>
          <a:xfrm>
            <a:off x="6372000" y="3456000"/>
            <a:ext cx="3448800" cy="2303640"/>
          </a:xfrm>
          <a:prstGeom prst="rect">
            <a:avLst/>
          </a:prstGeom>
          <a:ln w="0">
            <a:noFill/>
          </a:ln>
        </p:spPr>
      </p:pic>
      <p:sp>
        <p:nvSpPr>
          <p:cNvPr id="196" name=""/>
          <p:cNvSpPr/>
          <p:nvPr/>
        </p:nvSpPr>
        <p:spPr>
          <a:xfrm>
            <a:off x="7117200" y="5760000"/>
            <a:ext cx="1971000" cy="302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400" spc="-1" strike="noStrike">
                <a:latin typeface="Lato"/>
              </a:rPr>
              <a:t>Rehabilitated Ilog Pasig</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14438</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2023-08-04T15:39:58Z</dcterms:modified>
  <cp:revision>5606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