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7.png" ContentType="image/png"/>
  <Override PartName="/ppt/media/image9.png" ContentType="image/png"/>
  <Override PartName="/ppt/media/image10.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0.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9160" cy="684504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6040" cy="2786040"/>
          </a:xfrm>
          <a:prstGeom prst="rect">
            <a:avLst/>
          </a:prstGeom>
          <a:ln w="0">
            <a:noFill/>
          </a:ln>
        </p:spPr>
      </p:pic>
      <p:sp>
        <p:nvSpPr>
          <p:cNvPr id="2" name="Rectangle 5"/>
          <p:cNvSpPr/>
          <p:nvPr/>
        </p:nvSpPr>
        <p:spPr>
          <a:xfrm>
            <a:off x="3487320" y="1475280"/>
            <a:ext cx="8691480" cy="384948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480" cy="37116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9160" cy="622080"/>
          </a:xfrm>
          <a:prstGeom prst="rect">
            <a:avLst/>
          </a:prstGeom>
          <a:ln w="0">
            <a:noFill/>
          </a:ln>
        </p:spPr>
      </p:pic>
      <p:sp>
        <p:nvSpPr>
          <p:cNvPr id="43" name="Rectangle 7"/>
          <p:cNvSpPr/>
          <p:nvPr/>
        </p:nvSpPr>
        <p:spPr>
          <a:xfrm>
            <a:off x="10868760" y="0"/>
            <a:ext cx="957600" cy="95760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680" cy="1021680"/>
          </a:xfrm>
          <a:prstGeom prst="rect">
            <a:avLst/>
          </a:prstGeom>
          <a:ln w="0">
            <a:noFill/>
          </a:ln>
        </p:spPr>
      </p:pic>
      <p:sp>
        <p:nvSpPr>
          <p:cNvPr id="45" name="TextBox 9"/>
          <p:cNvSpPr/>
          <p:nvPr/>
        </p:nvSpPr>
        <p:spPr>
          <a:xfrm>
            <a:off x="185400" y="6362280"/>
            <a:ext cx="4678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480" cy="337176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068000" y="2701080"/>
            <a:ext cx="773892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Needs of Animals to Live and Grow</a:t>
            </a:r>
            <a:endParaRPr b="0" lang="en-PH" sz="3600" spc="-1" strike="noStrike">
              <a:latin typeface="Lato"/>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10260000" y="5746320"/>
            <a:ext cx="176760" cy="342360"/>
          </a:xfrm>
          <a:prstGeom prst="rect">
            <a:avLst/>
          </a:prstGeom>
          <a:noFill/>
          <a:ln w="0">
            <a:noFill/>
          </a:ln>
        </p:spPr>
        <p:style>
          <a:lnRef idx="0"/>
          <a:fillRef idx="0"/>
          <a:effectRef idx="0"/>
          <a:fontRef idx="minor"/>
        </p:style>
      </p:sp>
      <p:sp>
        <p:nvSpPr>
          <p:cNvPr id="126" name=""/>
          <p:cNvSpPr/>
          <p:nvPr/>
        </p:nvSpPr>
        <p:spPr>
          <a:xfrm>
            <a:off x="0" y="540000"/>
            <a:ext cx="2520000" cy="324000"/>
          </a:xfrm>
          <a:prstGeom prst="rect">
            <a:avLst/>
          </a:prstGeom>
          <a:gradFill rotWithShape="0">
            <a:gsLst>
              <a:gs pos="0">
                <a:srgbClr val="ffb66c">
                  <a:alpha val="0"/>
                </a:srgbClr>
              </a:gs>
              <a:gs pos="100000">
                <a:srgbClr val="ffb66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Needs of Animals</a:t>
            </a:r>
            <a:endParaRPr b="0" lang="en-PH" sz="1800" spc="-1" strike="noStrike">
              <a:latin typeface="AppleSystemUIFont"/>
              <a:ea typeface="AppleSystemUIFont"/>
            </a:endParaRPr>
          </a:p>
        </p:txBody>
      </p:sp>
      <p:sp>
        <p:nvSpPr>
          <p:cNvPr id="127" name=""/>
          <p:cNvSpPr/>
          <p:nvPr/>
        </p:nvSpPr>
        <p:spPr>
          <a:xfrm>
            <a:off x="540000" y="1224000"/>
            <a:ext cx="7020000" cy="126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buNone/>
            </a:pPr>
            <a:r>
              <a:rPr b="1" lang="en-PH" sz="1800" spc="-1" strike="noStrike">
                <a:latin typeface="Lato"/>
              </a:rPr>
              <a:t>A. Food</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Animals need food in order to live. Animals eat different kinds of food. They need food to sustain them.</a:t>
            </a:r>
            <a:endParaRPr b="0" lang="en-PH" sz="1800" spc="-1" strike="noStrike">
              <a:latin typeface="Lato"/>
              <a:ea typeface="AppleSystemUIFont"/>
            </a:endParaRPr>
          </a:p>
        </p:txBody>
      </p:sp>
      <p:pic>
        <p:nvPicPr>
          <p:cNvPr id="128" name="" descr=""/>
          <p:cNvPicPr/>
          <p:nvPr/>
        </p:nvPicPr>
        <p:blipFill>
          <a:blip r:embed="rId1"/>
          <a:stretch/>
        </p:blipFill>
        <p:spPr>
          <a:xfrm>
            <a:off x="7920000" y="1080000"/>
            <a:ext cx="3600000" cy="1613880"/>
          </a:xfrm>
          <a:prstGeom prst="rect">
            <a:avLst/>
          </a:prstGeom>
          <a:ln w="19080">
            <a:solidFill>
              <a:srgbClr val="000000"/>
            </a:solidFill>
            <a:round/>
          </a:ln>
        </p:spPr>
      </p:pic>
      <p:pic>
        <p:nvPicPr>
          <p:cNvPr id="129" name="" descr=""/>
          <p:cNvPicPr/>
          <p:nvPr/>
        </p:nvPicPr>
        <p:blipFill>
          <a:blip r:embed="rId2"/>
          <a:stretch/>
        </p:blipFill>
        <p:spPr>
          <a:xfrm>
            <a:off x="7920000" y="2808000"/>
            <a:ext cx="3600000" cy="1613880"/>
          </a:xfrm>
          <a:prstGeom prst="rect">
            <a:avLst/>
          </a:prstGeom>
          <a:ln w="19080">
            <a:solidFill>
              <a:srgbClr val="000000"/>
            </a:solidFill>
            <a:round/>
          </a:ln>
        </p:spPr>
      </p:pic>
      <p:pic>
        <p:nvPicPr>
          <p:cNvPr id="130" name="" descr=""/>
          <p:cNvPicPr/>
          <p:nvPr/>
        </p:nvPicPr>
        <p:blipFill>
          <a:blip r:embed="rId3"/>
          <a:stretch/>
        </p:blipFill>
        <p:spPr>
          <a:xfrm>
            <a:off x="7920000" y="4529880"/>
            <a:ext cx="3600000" cy="1612080"/>
          </a:xfrm>
          <a:prstGeom prst="rect">
            <a:avLst/>
          </a:prstGeom>
          <a:ln w="19080">
            <a:solidFill>
              <a:srgbClr val="000000"/>
            </a:solidFill>
            <a:round/>
          </a:ln>
        </p:spPr>
      </p:pic>
      <p:sp>
        <p:nvSpPr>
          <p:cNvPr id="131" name=""/>
          <p:cNvSpPr/>
          <p:nvPr/>
        </p:nvSpPr>
        <p:spPr>
          <a:xfrm>
            <a:off x="540000" y="2844000"/>
            <a:ext cx="7020000" cy="144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buNone/>
            </a:pPr>
            <a:r>
              <a:rPr b="1" lang="en-PH" sz="1800" spc="-1" strike="noStrike">
                <a:latin typeface="Lato"/>
                <a:ea typeface="AppleSystemUIFont"/>
              </a:rPr>
              <a:t>B. Water</a:t>
            </a:r>
            <a:endParaRPr b="0" lang="en-PH" sz="1800" spc="-1" strike="noStrike">
              <a:latin typeface="AppleSystemUIFont"/>
              <a:ea typeface="AppleSystemUIFont"/>
            </a:endParaRPr>
          </a:p>
          <a:p>
            <a:pPr algn="just">
              <a:buNone/>
            </a:pPr>
            <a:endParaRPr b="0" lang="en-PH" sz="1800" spc="-1" strike="noStrike">
              <a:latin typeface="AppleSystemUIFont"/>
              <a:ea typeface="AppleSystemUIFont"/>
            </a:endParaRPr>
          </a:p>
          <a:p>
            <a:pPr algn="just">
              <a:buNone/>
            </a:pPr>
            <a:r>
              <a:rPr b="0" lang="en-PH" sz="1800" spc="-1" strike="noStrike">
                <a:latin typeface="Lato"/>
                <a:ea typeface="AppleSystemUIFont"/>
              </a:rPr>
              <a:t>	</a:t>
            </a:r>
            <a:r>
              <a:rPr b="0" lang="en-PH" sz="1800" spc="-1" strike="noStrike">
                <a:latin typeface="Lato"/>
                <a:ea typeface="AppleSystemUIFont"/>
              </a:rPr>
              <a:t>Animals drink water. They are refreshed when they drink water. Animals need water in order for their bodies to function well.</a:t>
            </a:r>
            <a:endParaRPr b="0" lang="en-PH" sz="1800" spc="-1" strike="noStrike">
              <a:latin typeface="AppleSystemUIFont"/>
              <a:ea typeface="AppleSystemUIFont"/>
            </a:endParaRPr>
          </a:p>
        </p:txBody>
      </p:sp>
      <p:sp>
        <p:nvSpPr>
          <p:cNvPr id="132" name=""/>
          <p:cNvSpPr/>
          <p:nvPr/>
        </p:nvSpPr>
        <p:spPr>
          <a:xfrm>
            <a:off x="540000" y="4572000"/>
            <a:ext cx="7020000" cy="1548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buNone/>
            </a:pPr>
            <a:r>
              <a:rPr b="1" lang="en-PH" sz="1800" spc="-1" strike="noStrike">
                <a:latin typeface="Lato"/>
                <a:ea typeface="AppleSystemUIFont"/>
              </a:rPr>
              <a:t>C. Air and Sunlight</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ea typeface="AppleSystemUIFont"/>
              </a:rPr>
              <a:t>	</a:t>
            </a:r>
            <a:r>
              <a:rPr b="0" lang="en-PH" sz="1800" spc="-1" strike="noStrike">
                <a:latin typeface="Lato"/>
                <a:ea typeface="AppleSystemUIFont"/>
              </a:rPr>
              <a:t>Goats and other animals do not live inside a house. They live in open spaces. They need sunshine and air to grow and stay healthy.</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
          <p:cNvSpPr/>
          <p:nvPr/>
        </p:nvSpPr>
        <p:spPr>
          <a:xfrm>
            <a:off x="0" y="720000"/>
            <a:ext cx="4680000" cy="360000"/>
          </a:xfrm>
          <a:prstGeom prst="rect">
            <a:avLst/>
          </a:prstGeom>
          <a:gradFill rotWithShape="0">
            <a:gsLst>
              <a:gs pos="0">
                <a:srgbClr val="ffb66c">
                  <a:alpha val="0"/>
                </a:srgbClr>
              </a:gs>
              <a:gs pos="100000">
                <a:srgbClr val="ffb66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Ways to Show Concern for Animals</a:t>
            </a:r>
            <a:endParaRPr b="1" lang="en-PH" sz="1800" spc="-1" strike="noStrike">
              <a:latin typeface="Lato"/>
              <a:ea typeface="AppleSystemUIFont"/>
            </a:endParaRPr>
          </a:p>
        </p:txBody>
      </p:sp>
      <p:sp>
        <p:nvSpPr>
          <p:cNvPr id="134" name=""/>
          <p:cNvSpPr txBox="1"/>
          <p:nvPr/>
        </p:nvSpPr>
        <p:spPr>
          <a:xfrm>
            <a:off x="720000" y="1260000"/>
            <a:ext cx="5400000" cy="474840"/>
          </a:xfrm>
          <a:prstGeom prst="rect">
            <a:avLst/>
          </a:prstGeom>
          <a:noFill/>
          <a:ln w="0">
            <a:noFill/>
          </a:ln>
        </p:spPr>
        <p:txBody>
          <a:bodyPr lIns="90000" rIns="90000" tIns="45000" bIns="45000" anchor="t">
            <a:noAutofit/>
          </a:bodyPr>
          <a:p>
            <a:r>
              <a:rPr b="0" lang="en-PH" sz="1800" spc="-1" strike="noStrike">
                <a:latin typeface="Lato"/>
                <a:ea typeface="AppleSystemUIFont"/>
              </a:rPr>
              <a:t>Here are some ways to show concern for animals:</a:t>
            </a:r>
            <a:endParaRPr b="0" lang="en-PH" sz="1800" spc="-1" strike="noStrike">
              <a:latin typeface="Lato"/>
              <a:ea typeface="AppleSystemUIFont"/>
            </a:endParaRPr>
          </a:p>
        </p:txBody>
      </p:sp>
      <p:pic>
        <p:nvPicPr>
          <p:cNvPr id="135" name="" descr=""/>
          <p:cNvPicPr/>
          <p:nvPr/>
        </p:nvPicPr>
        <p:blipFill>
          <a:blip r:embed="rId1"/>
          <a:stretch/>
        </p:blipFill>
        <p:spPr>
          <a:xfrm>
            <a:off x="7884000" y="1296000"/>
            <a:ext cx="3780000" cy="2251080"/>
          </a:xfrm>
          <a:prstGeom prst="rect">
            <a:avLst/>
          </a:prstGeom>
          <a:ln w="19080">
            <a:solidFill>
              <a:srgbClr val="000000"/>
            </a:solidFill>
            <a:round/>
          </a:ln>
        </p:spPr>
      </p:pic>
      <p:pic>
        <p:nvPicPr>
          <p:cNvPr id="136" name="" descr=""/>
          <p:cNvPicPr/>
          <p:nvPr/>
        </p:nvPicPr>
        <p:blipFill>
          <a:blip r:embed="rId2"/>
          <a:stretch/>
        </p:blipFill>
        <p:spPr>
          <a:xfrm>
            <a:off x="7896240" y="3780000"/>
            <a:ext cx="3803760" cy="2251080"/>
          </a:xfrm>
          <a:prstGeom prst="rect">
            <a:avLst/>
          </a:prstGeom>
          <a:ln w="19080">
            <a:solidFill>
              <a:srgbClr val="000000"/>
            </a:solidFill>
            <a:round/>
          </a:ln>
        </p:spPr>
      </p:pic>
      <p:sp>
        <p:nvSpPr>
          <p:cNvPr id="137" name=""/>
          <p:cNvSpPr/>
          <p:nvPr/>
        </p:nvSpPr>
        <p:spPr>
          <a:xfrm>
            <a:off x="720000" y="1800000"/>
            <a:ext cx="5760000" cy="144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15000"/>
              </a:lnSpc>
              <a:buNone/>
            </a:pPr>
            <a:r>
              <a:rPr b="0" lang="en-PH" sz="1800" spc="-1" strike="noStrike">
                <a:latin typeface="Lato"/>
                <a:ea typeface="AppleSystemUIFont"/>
              </a:rPr>
              <a:t>• </a:t>
            </a:r>
            <a:r>
              <a:rPr b="0" lang="en-PH" sz="1800" spc="-1" strike="noStrike">
                <a:latin typeface="Lato"/>
                <a:ea typeface="AppleSystemUIFont"/>
              </a:rPr>
              <a:t>Give your pets enough food to eat and water to drink.</a:t>
            </a:r>
            <a:endParaRPr b="0" lang="en-PH" sz="1800" spc="-1" strike="noStrike">
              <a:latin typeface="Lato"/>
              <a:ea typeface="AppleSystemUIFont"/>
            </a:endParaRPr>
          </a:p>
          <a:p>
            <a:pPr algn="just">
              <a:lnSpc>
                <a:spcPct val="115000"/>
              </a:lnSpc>
              <a:buNone/>
            </a:pPr>
            <a:r>
              <a:rPr b="0" lang="en-PH" sz="1800" spc="-1" strike="noStrike">
                <a:latin typeface="Lato"/>
                <a:ea typeface="AppleSystemUIFont"/>
              </a:rPr>
              <a:t>• </a:t>
            </a:r>
            <a:r>
              <a:rPr b="0" lang="en-PH" sz="1800" spc="-1" strike="noStrike">
                <a:latin typeface="Lato"/>
                <a:ea typeface="AppleSystemUIFont"/>
              </a:rPr>
              <a:t>Provide a clean place for your animals.</a:t>
            </a:r>
            <a:endParaRPr b="0" lang="en-PH" sz="1800" spc="-1" strike="noStrike">
              <a:latin typeface="Lato"/>
              <a:ea typeface="AppleSystemUIFont"/>
            </a:endParaRPr>
          </a:p>
          <a:p>
            <a:pPr algn="just">
              <a:lnSpc>
                <a:spcPct val="115000"/>
              </a:lnSpc>
              <a:buNone/>
            </a:pPr>
            <a:r>
              <a:rPr b="0" lang="en-PH" sz="1800" spc="-1" strike="noStrike">
                <a:latin typeface="Lato"/>
                <a:ea typeface="AppleSystemUIFont"/>
              </a:rPr>
              <a:t>• </a:t>
            </a:r>
            <a:r>
              <a:rPr b="0" lang="en-PH" sz="1800" spc="-1" strike="noStrike">
                <a:latin typeface="Lato"/>
                <a:ea typeface="AppleSystemUIFont"/>
              </a:rPr>
              <a:t>When you play with your pets, do not hurt them.</a:t>
            </a:r>
            <a:endParaRPr b="0" lang="en-PH" sz="1800" spc="-1" strike="noStrike">
              <a:latin typeface="Lato"/>
              <a:ea typeface="AppleSystemUIFont"/>
            </a:endParaRPr>
          </a:p>
          <a:p>
            <a:pPr algn="just">
              <a:lnSpc>
                <a:spcPct val="115000"/>
              </a:lnSpc>
              <a:buNone/>
            </a:pPr>
            <a:r>
              <a:rPr b="0" lang="en-PH" sz="1800" spc="-1" strike="noStrike">
                <a:latin typeface="Lato"/>
                <a:ea typeface="AppleSystemUIFont"/>
              </a:rPr>
              <a:t>• </a:t>
            </a:r>
            <a:r>
              <a:rPr b="0" lang="en-PH" sz="1800" spc="-1" strike="noStrike">
                <a:latin typeface="Lato"/>
                <a:ea typeface="AppleSystemUIFont"/>
              </a:rPr>
              <a:t>Help protect animals.</a:t>
            </a:r>
            <a:endParaRPr b="0" lang="en-PH" sz="1800" spc="-1" strike="noStrike">
              <a:latin typeface="Lato"/>
              <a:ea typeface="AppleSystemUIFont"/>
            </a:endParaRPr>
          </a:p>
        </p:txBody>
      </p:sp>
      <p:sp>
        <p:nvSpPr>
          <p:cNvPr id="138" name=""/>
          <p:cNvSpPr/>
          <p:nvPr/>
        </p:nvSpPr>
        <p:spPr>
          <a:xfrm>
            <a:off x="360000" y="3960000"/>
            <a:ext cx="7200000" cy="144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Harmful ways of fishing and hunting will lessen the number of animals on earth. Animals that live in water will be killed if fishers do not stop using dynamite in fishing. Animals in the jungle will all die if hunters do not follow the hunting laws.</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
          <p:cNvSpPr/>
          <p:nvPr/>
        </p:nvSpPr>
        <p:spPr>
          <a:xfrm>
            <a:off x="10260000" y="5746320"/>
            <a:ext cx="176760" cy="342360"/>
          </a:xfrm>
          <a:prstGeom prst="rect">
            <a:avLst/>
          </a:prstGeom>
          <a:noFill/>
          <a:ln w="0">
            <a:noFill/>
          </a:ln>
        </p:spPr>
        <p:style>
          <a:lnRef idx="0"/>
          <a:fillRef idx="0"/>
          <a:effectRef idx="0"/>
          <a:fontRef idx="minor"/>
        </p:style>
      </p:sp>
      <p:sp>
        <p:nvSpPr>
          <p:cNvPr id="140" name=""/>
          <p:cNvSpPr/>
          <p:nvPr/>
        </p:nvSpPr>
        <p:spPr>
          <a:xfrm>
            <a:off x="0" y="1476000"/>
            <a:ext cx="3060000" cy="360000"/>
          </a:xfrm>
          <a:prstGeom prst="rect">
            <a:avLst/>
          </a:prstGeom>
          <a:gradFill rotWithShape="0">
            <a:gsLst>
              <a:gs pos="0">
                <a:srgbClr val="ffb66c">
                  <a:alpha val="0"/>
                </a:srgbClr>
              </a:gs>
              <a:gs pos="100000">
                <a:srgbClr val="ffb66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How Animals Help Us</a:t>
            </a:r>
            <a:endParaRPr b="0" lang="en-PH" sz="1800" spc="-1" strike="noStrike">
              <a:latin typeface="AppleSystemUIFont"/>
              <a:ea typeface="AppleSystemUIFont"/>
            </a:endParaRPr>
          </a:p>
        </p:txBody>
      </p:sp>
      <p:sp>
        <p:nvSpPr>
          <p:cNvPr id="141" name=""/>
          <p:cNvSpPr txBox="1"/>
          <p:nvPr/>
        </p:nvSpPr>
        <p:spPr>
          <a:xfrm>
            <a:off x="865440" y="2051280"/>
            <a:ext cx="9754560" cy="396720"/>
          </a:xfrm>
          <a:prstGeom prst="rect">
            <a:avLst/>
          </a:prstGeom>
          <a:noFill/>
          <a:ln w="0">
            <a:noFill/>
          </a:ln>
        </p:spPr>
        <p:txBody>
          <a:bodyPr lIns="90000" rIns="90000" tIns="45000" bIns="45000" anchor="t">
            <a:noAutofit/>
          </a:bodyPr>
          <a:p>
            <a:r>
              <a:rPr b="0" lang="en-PH" sz="1800" spc="-1" strike="noStrike">
                <a:latin typeface="Lato"/>
                <a:ea typeface="AppleSystemUIFont"/>
              </a:rPr>
              <a:t>Animals help us in different ways. That is why we should show our love and concern for them.</a:t>
            </a:r>
            <a:endParaRPr b="0" lang="en-PH" sz="1800" spc="-1" strike="noStrike">
              <a:latin typeface="Lato"/>
              <a:ea typeface="AppleSystemUIFont"/>
            </a:endParaRPr>
          </a:p>
        </p:txBody>
      </p:sp>
      <p:sp>
        <p:nvSpPr>
          <p:cNvPr id="142" name=""/>
          <p:cNvSpPr txBox="1"/>
          <p:nvPr/>
        </p:nvSpPr>
        <p:spPr>
          <a:xfrm>
            <a:off x="885240" y="2555280"/>
            <a:ext cx="2354760" cy="396720"/>
          </a:xfrm>
          <a:prstGeom prst="rect">
            <a:avLst/>
          </a:prstGeom>
          <a:noFill/>
          <a:ln w="0">
            <a:noFill/>
          </a:ln>
        </p:spPr>
        <p:txBody>
          <a:bodyPr lIns="90000" rIns="90000" tIns="45000" bIns="45000" anchor="t">
            <a:noAutofit/>
          </a:bodyPr>
          <a:p>
            <a:r>
              <a:rPr b="0" lang="en-PH" sz="1800" spc="-1" strike="noStrike">
                <a:latin typeface="Lato"/>
                <a:ea typeface="AppleSystemUIFont"/>
              </a:rPr>
              <a:t>Animals give us food.</a:t>
            </a:r>
            <a:endParaRPr b="0" lang="en-PH" sz="1800" spc="-1" strike="noStrike">
              <a:latin typeface="Lato"/>
              <a:ea typeface="AppleSystemUIFont"/>
            </a:endParaRPr>
          </a:p>
        </p:txBody>
      </p:sp>
      <p:pic>
        <p:nvPicPr>
          <p:cNvPr id="143" name="" descr=""/>
          <p:cNvPicPr/>
          <p:nvPr/>
        </p:nvPicPr>
        <p:blipFill>
          <a:blip r:embed="rId1"/>
          <a:stretch/>
        </p:blipFill>
        <p:spPr>
          <a:xfrm>
            <a:off x="540000" y="3204000"/>
            <a:ext cx="2568960" cy="2196000"/>
          </a:xfrm>
          <a:prstGeom prst="rect">
            <a:avLst/>
          </a:prstGeom>
          <a:ln w="19080">
            <a:solidFill>
              <a:srgbClr val="000000"/>
            </a:solidFill>
            <a:round/>
          </a:ln>
        </p:spPr>
      </p:pic>
      <p:pic>
        <p:nvPicPr>
          <p:cNvPr id="144" name="" descr=""/>
          <p:cNvPicPr/>
          <p:nvPr/>
        </p:nvPicPr>
        <p:blipFill>
          <a:blip r:embed="rId2"/>
          <a:stretch/>
        </p:blipFill>
        <p:spPr>
          <a:xfrm>
            <a:off x="3420000" y="3204000"/>
            <a:ext cx="2568960" cy="2196000"/>
          </a:xfrm>
          <a:prstGeom prst="rect">
            <a:avLst/>
          </a:prstGeom>
          <a:ln w="19080">
            <a:solidFill>
              <a:srgbClr val="000000"/>
            </a:solidFill>
            <a:round/>
          </a:ln>
        </p:spPr>
      </p:pic>
      <p:pic>
        <p:nvPicPr>
          <p:cNvPr id="145" name="" descr=""/>
          <p:cNvPicPr/>
          <p:nvPr/>
        </p:nvPicPr>
        <p:blipFill>
          <a:blip r:embed="rId3"/>
          <a:stretch/>
        </p:blipFill>
        <p:spPr>
          <a:xfrm>
            <a:off x="6251040" y="3204000"/>
            <a:ext cx="2568960" cy="2196000"/>
          </a:xfrm>
          <a:prstGeom prst="rect">
            <a:avLst/>
          </a:prstGeom>
          <a:ln w="0">
            <a:noFill/>
          </a:ln>
        </p:spPr>
      </p:pic>
      <p:pic>
        <p:nvPicPr>
          <p:cNvPr id="146" name="" descr=""/>
          <p:cNvPicPr/>
          <p:nvPr/>
        </p:nvPicPr>
        <p:blipFill>
          <a:blip r:embed="rId4"/>
          <a:stretch/>
        </p:blipFill>
        <p:spPr>
          <a:xfrm>
            <a:off x="9131040" y="3204000"/>
            <a:ext cx="2568960" cy="2196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
          <p:cNvSpPr/>
          <p:nvPr/>
        </p:nvSpPr>
        <p:spPr>
          <a:xfrm>
            <a:off x="10260000" y="5746320"/>
            <a:ext cx="176760" cy="342360"/>
          </a:xfrm>
          <a:prstGeom prst="rect">
            <a:avLst/>
          </a:prstGeom>
          <a:noFill/>
          <a:ln w="0">
            <a:noFill/>
          </a:ln>
        </p:spPr>
        <p:style>
          <a:lnRef idx="0"/>
          <a:fillRef idx="0"/>
          <a:effectRef idx="0"/>
          <a:fontRef idx="minor"/>
        </p:style>
      </p:sp>
      <p:pic>
        <p:nvPicPr>
          <p:cNvPr id="148" name="" descr=""/>
          <p:cNvPicPr/>
          <p:nvPr/>
        </p:nvPicPr>
        <p:blipFill>
          <a:blip r:embed="rId1"/>
          <a:stretch/>
        </p:blipFill>
        <p:spPr>
          <a:xfrm>
            <a:off x="7740000" y="1260000"/>
            <a:ext cx="3960000" cy="4710960"/>
          </a:xfrm>
          <a:prstGeom prst="rect">
            <a:avLst/>
          </a:prstGeom>
          <a:ln w="19080">
            <a:solidFill>
              <a:srgbClr val="000000"/>
            </a:solidFill>
            <a:round/>
          </a:ln>
        </p:spPr>
      </p:pic>
      <p:sp>
        <p:nvSpPr>
          <p:cNvPr id="149" name=""/>
          <p:cNvSpPr/>
          <p:nvPr/>
        </p:nvSpPr>
        <p:spPr>
          <a:xfrm>
            <a:off x="360000" y="2700000"/>
            <a:ext cx="7200000" cy="108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Some animals are trained to do a particular work. A dog is usually trained to guard a place. It barks when a stranger comes near. It may even attack the stranger.</a:t>
            </a:r>
            <a:endParaRPr b="0" lang="en-PH" sz="1800" spc="-1" strike="noStrike">
              <a:latin typeface="Lato"/>
              <a:ea typeface="AppleSystemUIFont"/>
            </a:endParaRPr>
          </a:p>
        </p:txBody>
      </p:sp>
      <p:sp>
        <p:nvSpPr>
          <p:cNvPr id="150" name=""/>
          <p:cNvSpPr/>
          <p:nvPr/>
        </p:nvSpPr>
        <p:spPr>
          <a:xfrm>
            <a:off x="360000" y="4140000"/>
            <a:ext cx="7200000" cy="72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A dog may also be used by a police officer to track people. Some dogs are trained to smell prohibited drugs.</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
          <p:cNvSpPr/>
          <p:nvPr/>
        </p:nvSpPr>
        <p:spPr>
          <a:xfrm>
            <a:off x="10260000" y="5746320"/>
            <a:ext cx="176760" cy="342360"/>
          </a:xfrm>
          <a:prstGeom prst="rect">
            <a:avLst/>
          </a:prstGeom>
          <a:noFill/>
          <a:ln w="0">
            <a:noFill/>
          </a:ln>
        </p:spPr>
        <p:style>
          <a:lnRef idx="0"/>
          <a:fillRef idx="0"/>
          <a:effectRef idx="0"/>
          <a:fontRef idx="minor"/>
        </p:style>
      </p:sp>
      <p:sp>
        <p:nvSpPr>
          <p:cNvPr id="152" name=""/>
          <p:cNvSpPr/>
          <p:nvPr/>
        </p:nvSpPr>
        <p:spPr>
          <a:xfrm>
            <a:off x="1055880" y="1260000"/>
            <a:ext cx="10080000" cy="90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buNone/>
            </a:pPr>
            <a:r>
              <a:rPr b="0" lang="en-PH" sz="1800" spc="-1" strike="noStrike">
                <a:latin typeface="Lato"/>
                <a:ea typeface="AppleSystemUIFont"/>
              </a:rPr>
              <a:t>	</a:t>
            </a:r>
            <a:r>
              <a:rPr b="0" lang="en-PH" sz="1800" spc="-1" strike="noStrike">
                <a:latin typeface="Lato"/>
                <a:ea typeface="AppleSystemUIFont"/>
              </a:rPr>
              <a:t>Other animals like the owl and the cat help people, too. The cat catches rat in the house. Owls eat rats that destroy plants.</a:t>
            </a:r>
            <a:endParaRPr b="0" lang="en-PH" sz="1800" spc="-1" strike="noStrike">
              <a:latin typeface="AppleSystemUIFont"/>
              <a:ea typeface="AppleSystemUIFont"/>
            </a:endParaRPr>
          </a:p>
        </p:txBody>
      </p:sp>
      <p:pic>
        <p:nvPicPr>
          <p:cNvPr id="153" name="" descr=""/>
          <p:cNvPicPr/>
          <p:nvPr/>
        </p:nvPicPr>
        <p:blipFill>
          <a:blip r:embed="rId1"/>
          <a:stretch/>
        </p:blipFill>
        <p:spPr>
          <a:xfrm>
            <a:off x="942480" y="2338920"/>
            <a:ext cx="4997520" cy="3601080"/>
          </a:xfrm>
          <a:prstGeom prst="rect">
            <a:avLst/>
          </a:prstGeom>
          <a:ln w="19080">
            <a:solidFill>
              <a:srgbClr val="000000"/>
            </a:solidFill>
            <a:round/>
          </a:ln>
        </p:spPr>
      </p:pic>
      <p:pic>
        <p:nvPicPr>
          <p:cNvPr id="154" name="" descr=""/>
          <p:cNvPicPr/>
          <p:nvPr/>
        </p:nvPicPr>
        <p:blipFill>
          <a:blip r:embed="rId2"/>
          <a:stretch/>
        </p:blipFill>
        <p:spPr>
          <a:xfrm>
            <a:off x="6300000" y="2338920"/>
            <a:ext cx="4997520" cy="360108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
          <p:cNvSpPr/>
          <p:nvPr/>
        </p:nvSpPr>
        <p:spPr>
          <a:xfrm>
            <a:off x="10260000" y="5746320"/>
            <a:ext cx="176760" cy="342360"/>
          </a:xfrm>
          <a:prstGeom prst="rect">
            <a:avLst/>
          </a:prstGeom>
          <a:noFill/>
          <a:ln w="0">
            <a:noFill/>
          </a:ln>
        </p:spPr>
        <p:style>
          <a:lnRef idx="0"/>
          <a:fillRef idx="0"/>
          <a:effectRef idx="0"/>
          <a:fontRef idx="minor"/>
        </p:style>
      </p:sp>
      <p:sp>
        <p:nvSpPr>
          <p:cNvPr id="156" name=""/>
          <p:cNvSpPr/>
          <p:nvPr/>
        </p:nvSpPr>
        <p:spPr>
          <a:xfrm>
            <a:off x="684000" y="1260000"/>
            <a:ext cx="10824120" cy="90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buNone/>
            </a:pPr>
            <a:r>
              <a:rPr b="0" lang="en-PH" sz="1800" spc="-1" strike="noStrike">
                <a:latin typeface="Lato"/>
                <a:ea typeface="AppleSystemUIFont"/>
              </a:rPr>
              <a:t>	</a:t>
            </a:r>
            <a:r>
              <a:rPr b="0" lang="en-PH" sz="1800" spc="-1" strike="noStrike">
                <a:latin typeface="Lato"/>
                <a:ea typeface="AppleSystemUIFont"/>
              </a:rPr>
              <a:t>Even small animals like the earthworms are useful. They help make the soil fertile. Other animals such as spiders help people. They eat insect pests that harm the plants or even other animals. They eat harmful insects like mosquitoes inside the house.</a:t>
            </a:r>
            <a:endParaRPr b="0" lang="en-PH" sz="1800" spc="-1" strike="noStrike">
              <a:latin typeface="Lato"/>
              <a:ea typeface="AppleSystemUIFont"/>
            </a:endParaRPr>
          </a:p>
        </p:txBody>
      </p:sp>
      <p:pic>
        <p:nvPicPr>
          <p:cNvPr id="157" name="" descr=""/>
          <p:cNvPicPr/>
          <p:nvPr/>
        </p:nvPicPr>
        <p:blipFill>
          <a:blip r:embed="rId1"/>
          <a:stretch/>
        </p:blipFill>
        <p:spPr>
          <a:xfrm>
            <a:off x="936000" y="2307960"/>
            <a:ext cx="5040000" cy="3632040"/>
          </a:xfrm>
          <a:prstGeom prst="rect">
            <a:avLst/>
          </a:prstGeom>
          <a:ln w="19080">
            <a:solidFill>
              <a:srgbClr val="000000"/>
            </a:solidFill>
            <a:round/>
          </a:ln>
        </p:spPr>
      </p:pic>
      <p:pic>
        <p:nvPicPr>
          <p:cNvPr id="158" name="" descr=""/>
          <p:cNvPicPr/>
          <p:nvPr/>
        </p:nvPicPr>
        <p:blipFill>
          <a:blip r:embed="rId2"/>
          <a:stretch/>
        </p:blipFill>
        <p:spPr>
          <a:xfrm>
            <a:off x="6156000" y="2304000"/>
            <a:ext cx="5063760" cy="364896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
          <p:cNvSpPr/>
          <p:nvPr/>
        </p:nvSpPr>
        <p:spPr>
          <a:xfrm>
            <a:off x="10260000" y="5746320"/>
            <a:ext cx="176760" cy="342360"/>
          </a:xfrm>
          <a:prstGeom prst="rect">
            <a:avLst/>
          </a:prstGeom>
          <a:noFill/>
          <a:ln w="0">
            <a:noFill/>
          </a:ln>
        </p:spPr>
        <p:style>
          <a:lnRef idx="0"/>
          <a:fillRef idx="0"/>
          <a:effectRef idx="0"/>
          <a:fontRef idx="minor"/>
        </p:style>
      </p:sp>
      <p:sp>
        <p:nvSpPr>
          <p:cNvPr id="160" name=""/>
          <p:cNvSpPr/>
          <p:nvPr/>
        </p:nvSpPr>
        <p:spPr>
          <a:xfrm>
            <a:off x="0" y="1152000"/>
            <a:ext cx="5400000" cy="540000"/>
          </a:xfrm>
          <a:prstGeom prst="rect">
            <a:avLst/>
          </a:prstGeom>
          <a:gradFill rotWithShape="0">
            <a:gsLst>
              <a:gs pos="0">
                <a:srgbClr val="ffb66c">
                  <a:alpha val="0"/>
                </a:srgbClr>
              </a:gs>
              <a:gs pos="100000">
                <a:srgbClr val="ffb66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Protecting Oneself from Harmful Animals</a:t>
            </a:r>
            <a:endParaRPr b="0" lang="en-PH" sz="1800" spc="-1" strike="noStrike">
              <a:latin typeface="Lato"/>
              <a:ea typeface="AppleSystemUIFont"/>
            </a:endParaRPr>
          </a:p>
        </p:txBody>
      </p:sp>
      <p:sp>
        <p:nvSpPr>
          <p:cNvPr id="161" name=""/>
          <p:cNvSpPr/>
          <p:nvPr/>
        </p:nvSpPr>
        <p:spPr>
          <a:xfrm>
            <a:off x="875880" y="2124000"/>
            <a:ext cx="10440000" cy="90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buNone/>
            </a:pPr>
            <a:r>
              <a:rPr b="0" lang="en-PH" sz="1800" spc="-1" strike="noStrike">
                <a:latin typeface="Lato"/>
                <a:ea typeface="AppleSystemUIFont"/>
              </a:rPr>
              <a:t>	</a:t>
            </a:r>
            <a:r>
              <a:rPr b="0" lang="en-PH" sz="1800" spc="-1" strike="noStrike">
                <a:latin typeface="Lato"/>
                <a:ea typeface="AppleSystemUIFont"/>
              </a:rPr>
              <a:t>Some animals are harmful. They attack and bite people when someone mocks or hurts them. Animal bites can make you sick and you may die because of them.</a:t>
            </a:r>
            <a:endParaRPr b="0" lang="en-PH" sz="1800" spc="-1" strike="noStrike">
              <a:latin typeface="AppleSystemUIFont"/>
              <a:ea typeface="AppleSystemUIFont"/>
            </a:endParaRPr>
          </a:p>
        </p:txBody>
      </p:sp>
      <p:sp>
        <p:nvSpPr>
          <p:cNvPr id="162" name=""/>
          <p:cNvSpPr/>
          <p:nvPr/>
        </p:nvSpPr>
        <p:spPr>
          <a:xfrm>
            <a:off x="875880" y="3276000"/>
            <a:ext cx="10440000" cy="90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buNone/>
            </a:pPr>
            <a:r>
              <a:rPr b="0" lang="en-PH" sz="1800" spc="-1" strike="noStrike">
                <a:latin typeface="Lato"/>
                <a:ea typeface="AppleSystemUIFont"/>
              </a:rPr>
              <a:t>	</a:t>
            </a:r>
            <a:r>
              <a:rPr b="0" lang="en-PH" sz="1800" spc="-1" strike="noStrike">
                <a:latin typeface="Lato"/>
                <a:ea typeface="AppleSystemUIFont"/>
              </a:rPr>
              <a:t>Unvaccinated dogs may have rabies. When a dog bites you, the dog’s rabies can spread all over your body and cause death. Have your pet dog vaccinated against rabies so it cannot harm people.</a:t>
            </a:r>
            <a:endParaRPr b="0" lang="en-PH" sz="1800" spc="-1" strike="noStrike">
              <a:latin typeface="Lato"/>
              <a:ea typeface="AppleSystemUIFont"/>
            </a:endParaRPr>
          </a:p>
        </p:txBody>
      </p:sp>
      <p:sp>
        <p:nvSpPr>
          <p:cNvPr id="163" name=""/>
          <p:cNvSpPr/>
          <p:nvPr/>
        </p:nvSpPr>
        <p:spPr>
          <a:xfrm>
            <a:off x="875880" y="4428000"/>
            <a:ext cx="10440000" cy="90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buNone/>
            </a:pPr>
            <a:r>
              <a:rPr b="0" lang="en-PH" sz="1800" spc="-1" strike="noStrike">
                <a:latin typeface="Lato"/>
                <a:ea typeface="AppleSystemUIFont"/>
              </a:rPr>
              <a:t>	</a:t>
            </a:r>
            <a:r>
              <a:rPr b="0" lang="en-PH" sz="1800" spc="-1" strike="noStrike">
                <a:latin typeface="Lato"/>
                <a:ea typeface="AppleSystemUIFont"/>
              </a:rPr>
              <a:t>Mosquitoes can cause dengue and malaria. A person with dengue has very high fever. He/She vomits and rashes come out of his/her skin. Blood can also come out from his/ her ears and nose.</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
          <p:cNvSpPr/>
          <p:nvPr/>
        </p:nvSpPr>
        <p:spPr>
          <a:xfrm>
            <a:off x="10260000" y="5746320"/>
            <a:ext cx="176760" cy="342360"/>
          </a:xfrm>
          <a:prstGeom prst="rect">
            <a:avLst/>
          </a:prstGeom>
          <a:noFill/>
          <a:ln w="0">
            <a:noFill/>
          </a:ln>
        </p:spPr>
        <p:style>
          <a:lnRef idx="0"/>
          <a:fillRef idx="0"/>
          <a:effectRef idx="0"/>
          <a:fontRef idx="minor"/>
        </p:style>
      </p:sp>
      <p:sp>
        <p:nvSpPr>
          <p:cNvPr id="165" name=""/>
          <p:cNvSpPr txBox="1"/>
          <p:nvPr/>
        </p:nvSpPr>
        <p:spPr>
          <a:xfrm>
            <a:off x="180000" y="2520000"/>
            <a:ext cx="7723800" cy="474840"/>
          </a:xfrm>
          <a:prstGeom prst="rect">
            <a:avLst/>
          </a:prstGeom>
          <a:noFill/>
          <a:ln w="0">
            <a:noFill/>
          </a:ln>
        </p:spPr>
        <p:txBody>
          <a:bodyPr lIns="90000" rIns="90000" tIns="45000" bIns="45000" anchor="t">
            <a:noAutofit/>
          </a:bodyPr>
          <a:p>
            <a:r>
              <a:rPr b="0" lang="en-PH" sz="1800" spc="-1" strike="noStrike">
                <a:latin typeface="Lato"/>
                <a:ea typeface="AppleSystemUIFont"/>
              </a:rPr>
              <a:t>Here are some things you can do to protect yourself from harmful animals:</a:t>
            </a:r>
            <a:endParaRPr b="0" lang="en-PH" sz="1800" spc="-1" strike="noStrike">
              <a:latin typeface="Lato"/>
              <a:ea typeface="AppleSystemUIFont"/>
            </a:endParaRPr>
          </a:p>
        </p:txBody>
      </p:sp>
      <p:sp>
        <p:nvSpPr>
          <p:cNvPr id="166" name=""/>
          <p:cNvSpPr/>
          <p:nvPr/>
        </p:nvSpPr>
        <p:spPr>
          <a:xfrm>
            <a:off x="515880" y="3060000"/>
            <a:ext cx="11160000" cy="198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t">
            <a:noAutofit/>
          </a:bodyPr>
          <a:p>
            <a:pPr marL="216000" indent="-216000" algn="just">
              <a:lnSpc>
                <a:spcPct val="115000"/>
              </a:lnSpc>
              <a:buClr>
                <a:srgbClr val="000000"/>
              </a:buClr>
              <a:buFont typeface="StarSymbol"/>
              <a:buAutoNum type="arabicPeriod"/>
            </a:pPr>
            <a:r>
              <a:rPr b="0" lang="en-PH" sz="1800" spc="-1" strike="noStrike">
                <a:latin typeface="Lato"/>
                <a:ea typeface="AppleSystemUIFont"/>
              </a:rPr>
              <a:t>Do not disturb animals. Do not touch or tinker with animal shelters like beehives and anthills. Do not touch newborn puppies, you can hurt them. The mother dog can also hurt you as a means of protecting her puppies.</a:t>
            </a:r>
            <a:endParaRPr b="0" lang="en-PH" sz="1800" spc="-1" strike="noStrike">
              <a:latin typeface="Lato"/>
              <a:ea typeface="AppleSystemUIFont"/>
            </a:endParaRPr>
          </a:p>
          <a:p>
            <a:pPr algn="just">
              <a:lnSpc>
                <a:spcPct val="115000"/>
              </a:lnSpc>
              <a:buNone/>
            </a:pPr>
            <a:r>
              <a:rPr b="0" lang="en-PH" sz="1800" spc="-1" strike="noStrike">
                <a:latin typeface="Lato"/>
                <a:ea typeface="AppleSystemUIFont"/>
              </a:rPr>
              <a:t>2. Avoid going to places with tall and thick grass as grass snakes may be present there.</a:t>
            </a:r>
            <a:endParaRPr b="0" lang="en-PH" sz="1800" spc="-1" strike="noStrike">
              <a:latin typeface="Lato"/>
              <a:ea typeface="AppleSystemUIFont"/>
            </a:endParaRPr>
          </a:p>
          <a:p>
            <a:pPr algn="just">
              <a:lnSpc>
                <a:spcPct val="115000"/>
              </a:lnSpc>
              <a:buNone/>
            </a:pPr>
            <a:r>
              <a:rPr b="0" lang="en-PH" sz="1800" spc="-1" strike="noStrike">
                <a:latin typeface="Lato"/>
                <a:ea typeface="AppleSystemUIFont"/>
              </a:rPr>
              <a:t>3. Always keep your surroundings clean. Cockroaches, flies, and rats breed in dirty places.</a:t>
            </a:r>
            <a:endParaRPr b="0" lang="en-PH" sz="1800" spc="-1" strike="noStrike">
              <a:latin typeface="Lato"/>
              <a:ea typeface="AppleSystemUIFont"/>
            </a:endParaRPr>
          </a:p>
        </p:txBody>
      </p:sp>
      <p:sp>
        <p:nvSpPr>
          <p:cNvPr id="167" name=""/>
          <p:cNvSpPr/>
          <p:nvPr/>
        </p:nvSpPr>
        <p:spPr>
          <a:xfrm>
            <a:off x="875880" y="1440000"/>
            <a:ext cx="10440000" cy="90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Some animals such as ﬂies, rats, and cockroaches carry germs that can cause diarrhea, typhoid fever, and cholera.</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763</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2023-08-14T10:12:31Z</dcterms:modified>
  <cp:revision>105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