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4.png" ContentType="image/png"/>
  <Override PartName="/ppt/media/image10.png" ContentType="image/png"/>
  <Override PartName="/ppt/media/image9.png" ContentType="image/png"/>
  <Override PartName="/ppt/media/image5.png" ContentType="image/png"/>
  <Override PartName="/ppt/media/image7.png" ContentType="image/png"/>
  <Override PartName="/ppt/media/image12.png" ContentType="image/png"/>
  <Override PartName="/ppt/media/image8.png" ContentType="image/png"/>
  <Override PartName="/ppt/media/image13.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8440" cy="68443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5320" cy="2785320"/>
          </a:xfrm>
          <a:prstGeom prst="rect">
            <a:avLst/>
          </a:prstGeom>
          <a:ln w="0">
            <a:noFill/>
          </a:ln>
        </p:spPr>
      </p:pic>
      <p:sp>
        <p:nvSpPr>
          <p:cNvPr id="2" name="Rectangle 5"/>
          <p:cNvSpPr/>
          <p:nvPr/>
        </p:nvSpPr>
        <p:spPr>
          <a:xfrm>
            <a:off x="3487320" y="1475280"/>
            <a:ext cx="8690760" cy="38487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0760" cy="3704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8440" cy="621360"/>
          </a:xfrm>
          <a:prstGeom prst="rect">
            <a:avLst/>
          </a:prstGeom>
          <a:ln w="0">
            <a:noFill/>
          </a:ln>
        </p:spPr>
      </p:pic>
      <p:sp>
        <p:nvSpPr>
          <p:cNvPr id="43" name="Rectangle 7"/>
          <p:cNvSpPr/>
          <p:nvPr/>
        </p:nvSpPr>
        <p:spPr>
          <a:xfrm>
            <a:off x="10868760" y="0"/>
            <a:ext cx="956880" cy="9568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0960" cy="1020960"/>
          </a:xfrm>
          <a:prstGeom prst="rect">
            <a:avLst/>
          </a:prstGeom>
          <a:ln w="0">
            <a:noFill/>
          </a:ln>
        </p:spPr>
      </p:pic>
      <p:sp>
        <p:nvSpPr>
          <p:cNvPr id="45" name="TextBox 9"/>
          <p:cNvSpPr/>
          <p:nvPr/>
        </p:nvSpPr>
        <p:spPr>
          <a:xfrm>
            <a:off x="185400" y="6362280"/>
            <a:ext cx="4678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9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2760" cy="33710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140000" y="2844000"/>
            <a:ext cx="773820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PingFang SC"/>
              </a:rPr>
              <a:t>Physical Change and Chemical Change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20000" y="360000"/>
            <a:ext cx="9168840" cy="708840"/>
          </a:xfrm>
          <a:prstGeom prst="rect">
            <a:avLst/>
          </a:prstGeom>
          <a:noFill/>
          <a:ln w="0">
            <a:noFill/>
          </a:ln>
        </p:spPr>
        <p:style>
          <a:lnRef idx="0"/>
          <a:fillRef idx="0"/>
          <a:effectRef idx="0"/>
          <a:fontRef idx="minor"/>
        </p:style>
      </p:sp>
      <p:sp>
        <p:nvSpPr>
          <p:cNvPr id="126" name=""/>
          <p:cNvSpPr/>
          <p:nvPr/>
        </p:nvSpPr>
        <p:spPr>
          <a:xfrm>
            <a:off x="7560000" y="5400000"/>
            <a:ext cx="2875320" cy="341640"/>
          </a:xfrm>
          <a:prstGeom prst="rect">
            <a:avLst/>
          </a:prstGeom>
          <a:noFill/>
          <a:ln w="0">
            <a:noFill/>
          </a:ln>
        </p:spPr>
        <p:style>
          <a:lnRef idx="0"/>
          <a:fillRef idx="0"/>
          <a:effectRef idx="0"/>
          <a:fontRef idx="minor"/>
        </p:style>
      </p:sp>
      <p:sp>
        <p:nvSpPr>
          <p:cNvPr id="127" name=""/>
          <p:cNvSpPr/>
          <p:nvPr/>
        </p:nvSpPr>
        <p:spPr>
          <a:xfrm>
            <a:off x="10260000" y="5746320"/>
            <a:ext cx="176040" cy="341640"/>
          </a:xfrm>
          <a:prstGeom prst="rect">
            <a:avLst/>
          </a:prstGeom>
          <a:noFill/>
          <a:ln w="0">
            <a:noFill/>
          </a:ln>
        </p:spPr>
        <p:style>
          <a:lnRef idx="0"/>
          <a:fillRef idx="0"/>
          <a:effectRef idx="0"/>
          <a:fontRef idx="minor"/>
        </p:style>
      </p:sp>
      <p:pic>
        <p:nvPicPr>
          <p:cNvPr id="128" name="" descr=""/>
          <p:cNvPicPr/>
          <p:nvPr/>
        </p:nvPicPr>
        <p:blipFill>
          <a:blip r:embed="rId1"/>
          <a:stretch/>
        </p:blipFill>
        <p:spPr>
          <a:xfrm>
            <a:off x="6660000" y="3600000"/>
            <a:ext cx="3351240" cy="1804320"/>
          </a:xfrm>
          <a:prstGeom prst="rect">
            <a:avLst/>
          </a:prstGeom>
          <a:ln w="0">
            <a:noFill/>
          </a:ln>
        </p:spPr>
      </p:pic>
      <p:sp>
        <p:nvSpPr>
          <p:cNvPr id="129" name=""/>
          <p:cNvSpPr/>
          <p:nvPr/>
        </p:nvSpPr>
        <p:spPr>
          <a:xfrm>
            <a:off x="1440000" y="1069560"/>
            <a:ext cx="8999280" cy="4509720"/>
          </a:xfrm>
          <a:custGeom>
            <a:avLst/>
            <a:gdLst/>
            <a:ahLst/>
            <a:rect l="l" t="t" r="r" b="b"/>
            <a:pathLst>
              <a:path w="25002" h="12531">
                <a:moveTo>
                  <a:pt x="2088" y="0"/>
                </a:moveTo>
                <a:lnTo>
                  <a:pt x="2088" y="0"/>
                </a:lnTo>
                <a:cubicBezTo>
                  <a:pt x="1722" y="0"/>
                  <a:pt x="1362" y="96"/>
                  <a:pt x="1044" y="280"/>
                </a:cubicBezTo>
                <a:cubicBezTo>
                  <a:pt x="727" y="463"/>
                  <a:pt x="463" y="727"/>
                  <a:pt x="280" y="1044"/>
                </a:cubicBezTo>
                <a:cubicBezTo>
                  <a:pt x="96" y="1362"/>
                  <a:pt x="0" y="1722"/>
                  <a:pt x="0" y="2088"/>
                </a:cubicBezTo>
                <a:lnTo>
                  <a:pt x="0" y="10441"/>
                </a:lnTo>
                <a:lnTo>
                  <a:pt x="0" y="10442"/>
                </a:lnTo>
                <a:cubicBezTo>
                  <a:pt x="0" y="10808"/>
                  <a:pt x="96" y="11168"/>
                  <a:pt x="280" y="11486"/>
                </a:cubicBezTo>
                <a:cubicBezTo>
                  <a:pt x="463" y="11803"/>
                  <a:pt x="727" y="12067"/>
                  <a:pt x="1044" y="12250"/>
                </a:cubicBezTo>
                <a:cubicBezTo>
                  <a:pt x="1362" y="12434"/>
                  <a:pt x="1722" y="12530"/>
                  <a:pt x="2088" y="12530"/>
                </a:cubicBezTo>
                <a:lnTo>
                  <a:pt x="22912" y="12530"/>
                </a:lnTo>
                <a:lnTo>
                  <a:pt x="22913" y="12530"/>
                </a:lnTo>
                <a:cubicBezTo>
                  <a:pt x="23279" y="12530"/>
                  <a:pt x="23639" y="12434"/>
                  <a:pt x="23957" y="12250"/>
                </a:cubicBezTo>
                <a:cubicBezTo>
                  <a:pt x="24274" y="12067"/>
                  <a:pt x="24538" y="11803"/>
                  <a:pt x="24721" y="11486"/>
                </a:cubicBezTo>
                <a:cubicBezTo>
                  <a:pt x="24905" y="11168"/>
                  <a:pt x="25001" y="10808"/>
                  <a:pt x="25001" y="10442"/>
                </a:cubicBezTo>
                <a:lnTo>
                  <a:pt x="25001" y="2088"/>
                </a:lnTo>
                <a:lnTo>
                  <a:pt x="25001" y="2088"/>
                </a:lnTo>
                <a:lnTo>
                  <a:pt x="25001" y="2088"/>
                </a:lnTo>
                <a:cubicBezTo>
                  <a:pt x="25001" y="1722"/>
                  <a:pt x="24905" y="1362"/>
                  <a:pt x="24721" y="1044"/>
                </a:cubicBezTo>
                <a:cubicBezTo>
                  <a:pt x="24538" y="727"/>
                  <a:pt x="24274" y="463"/>
                  <a:pt x="23957" y="280"/>
                </a:cubicBezTo>
                <a:cubicBezTo>
                  <a:pt x="23639" y="96"/>
                  <a:pt x="23279" y="0"/>
                  <a:pt x="22913" y="0"/>
                </a:cubicBezTo>
                <a:lnTo>
                  <a:pt x="2088" y="0"/>
                </a:lnTo>
              </a:path>
            </a:pathLst>
          </a:custGeom>
          <a:solidFill>
            <a:srgbClr val="729fcf">
              <a:alpha val="23000"/>
            </a:srgbClr>
          </a:solidFill>
          <a:ln w="0">
            <a:solidFill>
              <a:srgbClr val="3465a4"/>
            </a:solidFill>
          </a:ln>
        </p:spPr>
        <p:style>
          <a:lnRef idx="0"/>
          <a:fillRef idx="0"/>
          <a:effectRef idx="0"/>
          <a:fontRef idx="minor"/>
        </p:style>
        <p:txBody>
          <a:bodyPr lIns="90000" rIns="90000" tIns="45000" bIns="45000" anchor="t">
            <a:noAutofit/>
          </a:bodyPr>
          <a:p>
            <a:pPr algn="just">
              <a:lnSpc>
                <a:spcPct val="200000"/>
              </a:lnSpc>
              <a:buNone/>
            </a:pPr>
            <a:r>
              <a:rPr b="1" lang="en-PH" sz="2200" spc="-1" strike="noStrike">
                <a:solidFill>
                  <a:srgbClr val="000000"/>
                </a:solidFill>
                <a:latin typeface="Lato"/>
                <a:ea typeface="DejaVu Sans"/>
              </a:rPr>
              <a:t>Physical Change</a:t>
            </a:r>
            <a:endParaRPr b="0" lang="en-PH" sz="2200" spc="-1" strike="noStrike">
              <a:latin typeface="Arial"/>
            </a:endParaRPr>
          </a:p>
          <a:p>
            <a:pPr algn="just">
              <a:lnSpc>
                <a:spcPct val="200000"/>
              </a:lnSpc>
              <a:buNone/>
            </a:pPr>
            <a:r>
              <a:rPr b="0" lang="en-PH" sz="1800" spc="-1" strike="noStrike">
                <a:solidFill>
                  <a:srgbClr val="000000"/>
                </a:solidFill>
                <a:latin typeface="Lato"/>
                <a:ea typeface="€Î›âþ"/>
              </a:rPr>
              <a:t>	</a:t>
            </a:r>
            <a:r>
              <a:rPr b="0" lang="en-PH" sz="1800" spc="-1" strike="noStrike">
                <a:solidFill>
                  <a:srgbClr val="000000"/>
                </a:solidFill>
                <a:latin typeface="Lato"/>
                <a:ea typeface="€Î›âþ"/>
              </a:rPr>
              <a:t>A paper folded into a different form is still paper. Clay shaped into a pot is still clay. A piece of cloth cut into small pieces is still the same cloth. A metal painted with different color is still a metal. The ice cubes left in the bowl for several minutes that had melted into liquid water is still water.</a:t>
            </a:r>
            <a:endParaRPr b="0" lang="en-PH" sz="1800" spc="-1" strike="noStrike">
              <a:latin typeface="Arial"/>
            </a:endParaRPr>
          </a:p>
          <a:p>
            <a:pPr algn="just">
              <a:lnSpc>
                <a:spcPct val="200000"/>
              </a:lnSpc>
              <a:buNone/>
            </a:pPr>
            <a:r>
              <a:rPr b="0" lang="en-PH" sz="1800" spc="-1" strike="noStrike">
                <a:solidFill>
                  <a:srgbClr val="000000"/>
                </a:solidFill>
                <a:latin typeface="Lato"/>
                <a:ea typeface="€Î›âþ"/>
              </a:rPr>
              <a:t>Below are other examples of physical change.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720000" y="360000"/>
            <a:ext cx="9168840" cy="708840"/>
          </a:xfrm>
          <a:prstGeom prst="rect">
            <a:avLst/>
          </a:prstGeom>
          <a:noFill/>
          <a:ln w="0">
            <a:noFill/>
          </a:ln>
        </p:spPr>
        <p:style>
          <a:lnRef idx="0"/>
          <a:fillRef idx="0"/>
          <a:effectRef idx="0"/>
          <a:fontRef idx="minor"/>
        </p:style>
      </p:sp>
      <p:sp>
        <p:nvSpPr>
          <p:cNvPr id="131" name=""/>
          <p:cNvSpPr/>
          <p:nvPr/>
        </p:nvSpPr>
        <p:spPr>
          <a:xfrm>
            <a:off x="7560000" y="5400000"/>
            <a:ext cx="2875320" cy="341640"/>
          </a:xfrm>
          <a:prstGeom prst="rect">
            <a:avLst/>
          </a:prstGeom>
          <a:noFill/>
          <a:ln w="0">
            <a:noFill/>
          </a:ln>
        </p:spPr>
        <p:style>
          <a:lnRef idx="0"/>
          <a:fillRef idx="0"/>
          <a:effectRef idx="0"/>
          <a:fontRef idx="minor"/>
        </p:style>
      </p:sp>
      <p:sp>
        <p:nvSpPr>
          <p:cNvPr id="132" name=""/>
          <p:cNvSpPr/>
          <p:nvPr/>
        </p:nvSpPr>
        <p:spPr>
          <a:xfrm>
            <a:off x="10260000" y="5746320"/>
            <a:ext cx="176040" cy="341640"/>
          </a:xfrm>
          <a:prstGeom prst="rect">
            <a:avLst/>
          </a:prstGeom>
          <a:noFill/>
          <a:ln w="0">
            <a:noFill/>
          </a:ln>
        </p:spPr>
        <p:style>
          <a:lnRef idx="0"/>
          <a:fillRef idx="0"/>
          <a:effectRef idx="0"/>
          <a:fontRef idx="minor"/>
        </p:style>
      </p:sp>
      <p:pic>
        <p:nvPicPr>
          <p:cNvPr id="133" name="" descr=""/>
          <p:cNvPicPr/>
          <p:nvPr/>
        </p:nvPicPr>
        <p:blipFill>
          <a:blip r:embed="rId1"/>
          <a:stretch/>
        </p:blipFill>
        <p:spPr>
          <a:xfrm>
            <a:off x="792000" y="1008000"/>
            <a:ext cx="2699280" cy="4752000"/>
          </a:xfrm>
          <a:prstGeom prst="rect">
            <a:avLst/>
          </a:prstGeom>
          <a:ln w="0">
            <a:noFill/>
          </a:ln>
        </p:spPr>
      </p:pic>
      <p:pic>
        <p:nvPicPr>
          <p:cNvPr id="134" name="" descr=""/>
          <p:cNvPicPr/>
          <p:nvPr/>
        </p:nvPicPr>
        <p:blipFill>
          <a:blip r:embed="rId2"/>
          <a:stretch/>
        </p:blipFill>
        <p:spPr>
          <a:xfrm>
            <a:off x="3492000" y="1008000"/>
            <a:ext cx="2699280" cy="4752000"/>
          </a:xfrm>
          <a:prstGeom prst="rect">
            <a:avLst/>
          </a:prstGeom>
          <a:ln w="0">
            <a:noFill/>
          </a:ln>
        </p:spPr>
      </p:pic>
      <p:pic>
        <p:nvPicPr>
          <p:cNvPr id="135" name="" descr=""/>
          <p:cNvPicPr/>
          <p:nvPr/>
        </p:nvPicPr>
        <p:blipFill>
          <a:blip r:embed="rId3"/>
          <a:stretch/>
        </p:blipFill>
        <p:spPr>
          <a:xfrm>
            <a:off x="6192000" y="1008000"/>
            <a:ext cx="2879280" cy="4733640"/>
          </a:xfrm>
          <a:prstGeom prst="rect">
            <a:avLst/>
          </a:prstGeom>
          <a:ln w="0">
            <a:noFill/>
          </a:ln>
        </p:spPr>
      </p:pic>
      <p:pic>
        <p:nvPicPr>
          <p:cNvPr id="136" name="" descr=""/>
          <p:cNvPicPr/>
          <p:nvPr/>
        </p:nvPicPr>
        <p:blipFill>
          <a:blip r:embed="rId4"/>
          <a:stretch/>
        </p:blipFill>
        <p:spPr>
          <a:xfrm>
            <a:off x="9046080" y="1044000"/>
            <a:ext cx="2473200" cy="4738320"/>
          </a:xfrm>
          <a:prstGeom prst="rect">
            <a:avLst/>
          </a:prstGeom>
          <a:ln w="0">
            <a:noFill/>
          </a:ln>
        </p:spPr>
      </p:pic>
      <p:sp>
        <p:nvSpPr>
          <p:cNvPr id="137" name=""/>
          <p:cNvSpPr txBox="1"/>
          <p:nvPr/>
        </p:nvSpPr>
        <p:spPr>
          <a:xfrm>
            <a:off x="1692000" y="5788080"/>
            <a:ext cx="9000000" cy="639000"/>
          </a:xfrm>
          <a:prstGeom prst="rect">
            <a:avLst/>
          </a:prstGeom>
          <a:noFill/>
          <a:ln w="0">
            <a:noFill/>
          </a:ln>
        </p:spPr>
        <p:txBody>
          <a:bodyPr lIns="90000" rIns="90000" tIns="45000" bIns="45000" anchor="t">
            <a:noAutofit/>
          </a:bodyPr>
          <a:p>
            <a:r>
              <a:rPr b="1" lang="en-PH" sz="1800" spc="-1" strike="noStrike">
                <a:latin typeface="Lato"/>
                <a:ea typeface=""/>
              </a:rPr>
              <a:t>Examples of physical change: crushing can, breaking a bottle, and grating cheese</a:t>
            </a:r>
            <a:endParaRPr b="1" lang="en-PH" sz="1800" spc="-1" strike="noStrike">
              <a:latin typeface="Lato"/>
              <a:ea typeface=""/>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8" name="" descr=""/>
          <p:cNvPicPr/>
          <p:nvPr/>
        </p:nvPicPr>
        <p:blipFill>
          <a:blip r:embed="rId1"/>
          <a:stretch/>
        </p:blipFill>
        <p:spPr>
          <a:xfrm>
            <a:off x="900000" y="4306320"/>
            <a:ext cx="2699280" cy="1452960"/>
          </a:xfrm>
          <a:prstGeom prst="rect">
            <a:avLst/>
          </a:prstGeom>
          <a:ln w="0">
            <a:noFill/>
          </a:ln>
        </p:spPr>
      </p:pic>
      <p:pic>
        <p:nvPicPr>
          <p:cNvPr id="139" name="" descr=""/>
          <p:cNvPicPr/>
          <p:nvPr/>
        </p:nvPicPr>
        <p:blipFill>
          <a:blip r:embed="rId2"/>
          <a:stretch/>
        </p:blipFill>
        <p:spPr>
          <a:xfrm>
            <a:off x="7560000" y="3343680"/>
            <a:ext cx="3059280" cy="2055600"/>
          </a:xfrm>
          <a:prstGeom prst="rect">
            <a:avLst/>
          </a:prstGeom>
          <a:ln w="0">
            <a:noFill/>
          </a:ln>
        </p:spPr>
      </p:pic>
      <p:sp>
        <p:nvSpPr>
          <p:cNvPr id="140" name=""/>
          <p:cNvSpPr/>
          <p:nvPr/>
        </p:nvSpPr>
        <p:spPr>
          <a:xfrm>
            <a:off x="1440000" y="1080000"/>
            <a:ext cx="8279280" cy="4139280"/>
          </a:xfrm>
          <a:custGeom>
            <a:avLst/>
            <a:gdLst/>
            <a:ahLst/>
            <a:rect l="l" t="t" r="r" b="b"/>
            <a:pathLst>
              <a:path w="23002" h="11502">
                <a:moveTo>
                  <a:pt x="1916" y="0"/>
                </a:moveTo>
                <a:lnTo>
                  <a:pt x="1917" y="0"/>
                </a:lnTo>
                <a:cubicBezTo>
                  <a:pt x="1580" y="0"/>
                  <a:pt x="1250" y="89"/>
                  <a:pt x="958" y="257"/>
                </a:cubicBezTo>
                <a:cubicBezTo>
                  <a:pt x="667" y="425"/>
                  <a:pt x="425" y="667"/>
                  <a:pt x="257" y="958"/>
                </a:cubicBezTo>
                <a:cubicBezTo>
                  <a:pt x="89" y="1250"/>
                  <a:pt x="0" y="1580"/>
                  <a:pt x="0" y="1917"/>
                </a:cubicBezTo>
                <a:lnTo>
                  <a:pt x="0" y="9584"/>
                </a:lnTo>
                <a:lnTo>
                  <a:pt x="0" y="9584"/>
                </a:lnTo>
                <a:cubicBezTo>
                  <a:pt x="0" y="9921"/>
                  <a:pt x="89" y="10251"/>
                  <a:pt x="257" y="10543"/>
                </a:cubicBezTo>
                <a:cubicBezTo>
                  <a:pt x="425" y="10834"/>
                  <a:pt x="667" y="11076"/>
                  <a:pt x="958" y="11244"/>
                </a:cubicBezTo>
                <a:cubicBezTo>
                  <a:pt x="1250" y="11412"/>
                  <a:pt x="1580" y="11501"/>
                  <a:pt x="1917" y="11501"/>
                </a:cubicBezTo>
                <a:lnTo>
                  <a:pt x="21084" y="11501"/>
                </a:lnTo>
                <a:lnTo>
                  <a:pt x="21084" y="11501"/>
                </a:lnTo>
                <a:cubicBezTo>
                  <a:pt x="21421" y="11501"/>
                  <a:pt x="21751" y="11412"/>
                  <a:pt x="22043" y="11244"/>
                </a:cubicBezTo>
                <a:cubicBezTo>
                  <a:pt x="22334" y="11076"/>
                  <a:pt x="22576" y="10834"/>
                  <a:pt x="22744" y="10543"/>
                </a:cubicBezTo>
                <a:cubicBezTo>
                  <a:pt x="22912" y="10251"/>
                  <a:pt x="23001" y="9921"/>
                  <a:pt x="23001" y="9584"/>
                </a:cubicBezTo>
                <a:lnTo>
                  <a:pt x="23000" y="1916"/>
                </a:lnTo>
                <a:lnTo>
                  <a:pt x="23001" y="1917"/>
                </a:lnTo>
                <a:lnTo>
                  <a:pt x="23001" y="1917"/>
                </a:lnTo>
                <a:cubicBezTo>
                  <a:pt x="23001" y="1580"/>
                  <a:pt x="22912" y="1250"/>
                  <a:pt x="22744" y="958"/>
                </a:cubicBezTo>
                <a:cubicBezTo>
                  <a:pt x="22576" y="667"/>
                  <a:pt x="22334" y="425"/>
                  <a:pt x="22043" y="257"/>
                </a:cubicBezTo>
                <a:cubicBezTo>
                  <a:pt x="21751" y="89"/>
                  <a:pt x="21421" y="0"/>
                  <a:pt x="21084" y="0"/>
                </a:cubicBezTo>
                <a:lnTo>
                  <a:pt x="1916" y="0"/>
                </a:lnTo>
              </a:path>
            </a:pathLst>
          </a:custGeom>
          <a:solidFill>
            <a:srgbClr val="729fcf">
              <a:alpha val="22000"/>
            </a:srgbClr>
          </a:solidFill>
          <a:ln w="0">
            <a:solidFill>
              <a:srgbClr val="3465a4"/>
            </a:solid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DejaVu Sans"/>
              </a:rPr>
              <a:t>A </a:t>
            </a:r>
            <a:r>
              <a:rPr b="1" lang="en-PH" sz="1800" spc="-1" strike="noStrike">
                <a:solidFill>
                  <a:srgbClr val="000000"/>
                </a:solidFill>
                <a:latin typeface="Lato"/>
                <a:ea typeface="DejaVu Sans"/>
              </a:rPr>
              <a:t>physical change</a:t>
            </a:r>
            <a:r>
              <a:rPr b="0" lang="en-PH" sz="1800" spc="-1" strike="noStrike">
                <a:solidFill>
                  <a:srgbClr val="000000"/>
                </a:solidFill>
                <a:latin typeface="Lato"/>
                <a:ea typeface="DejaVu Sans"/>
              </a:rPr>
              <a:t> </a:t>
            </a:r>
            <a:r>
              <a:rPr b="0" lang="en-PH" sz="1800" spc="-1" strike="noStrike">
                <a:solidFill>
                  <a:srgbClr val="000000"/>
                </a:solidFill>
                <a:latin typeface="Lato"/>
                <a:ea typeface="€Î›âþ"/>
              </a:rPr>
              <a:t>is a change in the physical properties of matter. It can be a change in size, shape, and form. A change in phase, like from one phase to another, is called </a:t>
            </a:r>
            <a:r>
              <a:rPr b="1" lang="en-PH" sz="1800" spc="-1" strike="noStrike">
                <a:solidFill>
                  <a:srgbClr val="000000"/>
                </a:solidFill>
                <a:latin typeface="Lato"/>
                <a:ea typeface="DejaVu Sans"/>
              </a:rPr>
              <a:t>phase change</a:t>
            </a:r>
            <a:r>
              <a:rPr b="0" lang="en-PH" sz="1800" spc="-1" strike="noStrike">
                <a:solidFill>
                  <a:srgbClr val="000000"/>
                </a:solidFill>
                <a:latin typeface="Lato"/>
                <a:ea typeface="€Î›âþ"/>
              </a:rPr>
              <a:t>, and it is also considered as a physical change. An example of this is the changing </a:t>
            </a:r>
            <a:r>
              <a:rPr b="0" lang="en-PH" sz="1800" spc="-1" strike="noStrike">
                <a:solidFill>
                  <a:srgbClr val="000000"/>
                </a:solidFill>
                <a:latin typeface="Lato"/>
                <a:ea typeface="DejaVu Sans"/>
              </a:rPr>
              <a:t>of ice cubes to water. </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This will be discussed in the next lesson.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900000" y="540000"/>
            <a:ext cx="10619280" cy="553140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1" lang="en-PH" sz="1800" spc="-1" strike="noStrike">
                <a:solidFill>
                  <a:srgbClr val="000000"/>
                </a:solidFill>
                <a:latin typeface="Lato"/>
                <a:ea typeface="DejaVu Sans"/>
              </a:rPr>
              <a:t>Chemical Change</a:t>
            </a:r>
            <a:endParaRPr b="0" lang="en-PH" sz="1800" spc="-1" strike="noStrike">
              <a:latin typeface="Arial"/>
              <a:ea typeface="PingFang SC"/>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properties or composition of matter can change. When substance breaks down </a:t>
            </a:r>
            <a:r>
              <a:rPr b="0" lang="en-PH" sz="1800" spc="-1" strike="noStrike">
                <a:solidFill>
                  <a:srgbClr val="000000"/>
                </a:solidFill>
                <a:latin typeface="Lato"/>
                <a:ea typeface="€Î›âþ"/>
              </a:rPr>
              <a:t>and loses its properties and a new substance is formed, we say that a chemical change has taken place.</a:t>
            </a:r>
            <a:endParaRPr b="0" lang="en-PH" sz="1800" spc="-1" strike="noStrike">
              <a:latin typeface="Arial"/>
              <a:ea typeface="PingFang SC"/>
            </a:endParaRPr>
          </a:p>
          <a:p>
            <a:pPr algn="just">
              <a:lnSpc>
                <a:spcPct val="150000"/>
              </a:lnSpc>
              <a:buNone/>
            </a:pPr>
            <a:r>
              <a:rPr b="0" lang="en-PH" sz="1800" spc="-1" strike="noStrike">
                <a:solidFill>
                  <a:srgbClr val="000000"/>
                </a:solidFill>
                <a:latin typeface="Lato"/>
                <a:ea typeface="€Î›âþ"/>
              </a:rPr>
              <a:t>	</a:t>
            </a:r>
            <a:r>
              <a:rPr b="0" lang="en-PH" sz="1800" spc="-1" strike="noStrike">
                <a:solidFill>
                  <a:srgbClr val="000000"/>
                </a:solidFill>
                <a:latin typeface="Lato"/>
                <a:ea typeface="€Î›âþ"/>
              </a:rPr>
              <a:t>Heat may be or may not be applied in order for chemical change to happen. Look at the burning wood in the picture. After the wood has been burned, does it still have the same  properties as the unburned wood?</a:t>
            </a:r>
            <a:endParaRPr b="0" lang="en-PH" sz="1800" spc="-1" strike="noStrike">
              <a:latin typeface="Arial"/>
              <a:ea typeface="PingFang SC"/>
            </a:endParaRPr>
          </a:p>
          <a:p>
            <a:pPr algn="just">
              <a:lnSpc>
                <a:spcPct val="150000"/>
              </a:lnSpc>
              <a:buNone/>
            </a:pPr>
            <a:r>
              <a:rPr b="0" lang="en-PH" sz="1800" spc="-1" strike="noStrike">
                <a:solidFill>
                  <a:srgbClr val="000000"/>
                </a:solidFill>
                <a:latin typeface="Lato"/>
                <a:ea typeface="€Î›âþ"/>
              </a:rPr>
              <a:t>	</a:t>
            </a:r>
            <a:r>
              <a:rPr b="0" lang="en-PH" sz="1800" spc="-1" strike="noStrike">
                <a:solidFill>
                  <a:srgbClr val="000000"/>
                </a:solidFill>
                <a:latin typeface="Lato"/>
                <a:ea typeface="€Î›âþ"/>
              </a:rPr>
              <a:t>When a piece of wood is burned, it loses its </a:t>
            </a:r>
            <a:endParaRPr b="0" lang="en-PH" sz="1800" spc="-1" strike="noStrike">
              <a:latin typeface="Arial"/>
              <a:ea typeface="PingFang SC"/>
            </a:endParaRPr>
          </a:p>
          <a:p>
            <a:pPr algn="just">
              <a:lnSpc>
                <a:spcPct val="150000"/>
              </a:lnSpc>
              <a:buNone/>
            </a:pPr>
            <a:r>
              <a:rPr b="0" lang="en-PH" sz="1800" spc="-1" strike="noStrike">
                <a:solidFill>
                  <a:srgbClr val="000000"/>
                </a:solidFill>
                <a:latin typeface="Lato"/>
                <a:ea typeface="€Î›âþ"/>
              </a:rPr>
              <a:t>characteristics because a new substance is formed. </a:t>
            </a:r>
            <a:endParaRPr b="0" lang="en-PH" sz="1800" spc="-1" strike="noStrike">
              <a:latin typeface="Arial"/>
              <a:ea typeface="PingFang SC"/>
            </a:endParaRPr>
          </a:p>
          <a:p>
            <a:pPr algn="just">
              <a:lnSpc>
                <a:spcPct val="150000"/>
              </a:lnSpc>
              <a:buNone/>
            </a:pPr>
            <a:r>
              <a:rPr b="0" lang="en-PH" sz="1800" spc="-1" strike="noStrike">
                <a:solidFill>
                  <a:srgbClr val="000000"/>
                </a:solidFill>
                <a:latin typeface="Lato"/>
                <a:ea typeface="€Î›âþ"/>
              </a:rPr>
              <a:t>Burning causes the pieces of wood to change into ashes.  </a:t>
            </a:r>
            <a:endParaRPr b="0" lang="en-PH" sz="1800" spc="-1" strike="noStrike">
              <a:latin typeface="Arial"/>
              <a:ea typeface="PingFang SC"/>
            </a:endParaRPr>
          </a:p>
          <a:p>
            <a:pPr algn="just">
              <a:lnSpc>
                <a:spcPct val="150000"/>
              </a:lnSpc>
              <a:buNone/>
            </a:pPr>
            <a:r>
              <a:rPr b="0" lang="en-PH" sz="1800" spc="-1" strike="noStrike">
                <a:solidFill>
                  <a:srgbClr val="000000"/>
                </a:solidFill>
                <a:latin typeface="Lato"/>
                <a:ea typeface="€Î›âþ"/>
              </a:rPr>
              <a:t>The molecules of the ashes are different from those of the </a:t>
            </a:r>
            <a:endParaRPr b="0" lang="en-PH" sz="1800" spc="-1" strike="noStrike">
              <a:latin typeface="Arial"/>
              <a:ea typeface="PingFang SC"/>
            </a:endParaRPr>
          </a:p>
          <a:p>
            <a:pPr algn="just">
              <a:lnSpc>
                <a:spcPct val="150000"/>
              </a:lnSpc>
              <a:buNone/>
            </a:pPr>
            <a:r>
              <a:rPr b="0" lang="en-PH" sz="1800" spc="-1" strike="noStrike">
                <a:solidFill>
                  <a:srgbClr val="000000"/>
                </a:solidFill>
                <a:latin typeface="Lato"/>
                <a:ea typeface="€Î›âþ"/>
              </a:rPr>
              <a:t>unburned wood. Examples of chemical changes are rusting </a:t>
            </a:r>
            <a:endParaRPr b="0" lang="en-PH" sz="1800" spc="-1" strike="noStrike">
              <a:latin typeface="Arial"/>
              <a:ea typeface="PingFang SC"/>
            </a:endParaRPr>
          </a:p>
          <a:p>
            <a:pPr algn="just">
              <a:lnSpc>
                <a:spcPct val="150000"/>
              </a:lnSpc>
              <a:buNone/>
            </a:pPr>
            <a:r>
              <a:rPr b="0" lang="en-PH" sz="1800" spc="-1" strike="noStrike">
                <a:solidFill>
                  <a:srgbClr val="000000"/>
                </a:solidFill>
                <a:latin typeface="Lato"/>
                <a:ea typeface="€Î›âþ"/>
              </a:rPr>
              <a:t>of iron, roasting a marshmallow, explosion of fireworks,</a:t>
            </a:r>
            <a:endParaRPr b="0" lang="en-PH" sz="1800" spc="-1" strike="noStrike">
              <a:latin typeface="Arial"/>
              <a:ea typeface="PingFang SC"/>
            </a:endParaRPr>
          </a:p>
          <a:p>
            <a:pPr algn="just">
              <a:lnSpc>
                <a:spcPct val="150000"/>
              </a:lnSpc>
              <a:buNone/>
            </a:pPr>
            <a:r>
              <a:rPr b="0" lang="en-PH" sz="1800" spc="-1" strike="noStrike">
                <a:solidFill>
                  <a:srgbClr val="000000"/>
                </a:solidFill>
                <a:latin typeface="Lato"/>
                <a:ea typeface="€Î›âþ"/>
              </a:rPr>
              <a:t>and rotting of food.</a:t>
            </a:r>
            <a:endParaRPr b="0" lang="en-PH" sz="1800" spc="-1" strike="noStrike">
              <a:latin typeface="Arial"/>
              <a:ea typeface="PingFang SC"/>
            </a:endParaRPr>
          </a:p>
        </p:txBody>
      </p:sp>
      <p:pic>
        <p:nvPicPr>
          <p:cNvPr id="142" name="" descr=""/>
          <p:cNvPicPr/>
          <p:nvPr/>
        </p:nvPicPr>
        <p:blipFill>
          <a:blip r:embed="rId1"/>
          <a:stretch/>
        </p:blipFill>
        <p:spPr>
          <a:xfrm>
            <a:off x="6840000" y="2894760"/>
            <a:ext cx="4679280" cy="2685240"/>
          </a:xfrm>
          <a:prstGeom prst="rect">
            <a:avLst/>
          </a:prstGeom>
          <a:ln w="0">
            <a:noFill/>
          </a:ln>
        </p:spPr>
      </p:pic>
      <p:sp>
        <p:nvSpPr>
          <p:cNvPr id="143" name=""/>
          <p:cNvSpPr txBox="1"/>
          <p:nvPr/>
        </p:nvSpPr>
        <p:spPr>
          <a:xfrm>
            <a:off x="8303040" y="5580000"/>
            <a:ext cx="2316960" cy="364680"/>
          </a:xfrm>
          <a:prstGeom prst="rect">
            <a:avLst/>
          </a:prstGeom>
          <a:noFill/>
          <a:ln w="0">
            <a:noFill/>
          </a:ln>
        </p:spPr>
        <p:txBody>
          <a:bodyPr lIns="90000" rIns="90000" tIns="45000" bIns="45000" anchor="t">
            <a:noAutofit/>
          </a:bodyPr>
          <a:p>
            <a:pPr algn="ctr">
              <a:buNone/>
            </a:pPr>
            <a:r>
              <a:rPr b="1" lang="en-PH" sz="1800" spc="-1" strike="noStrike">
                <a:latin typeface="Lato"/>
                <a:ea typeface=""/>
              </a:rPr>
              <a:t>Burning wood</a:t>
            </a:r>
            <a:endParaRPr b="1" lang="en-PH" sz="1800" spc="-1" strike="noStrike">
              <a:latin typeface="Lato"/>
              <a:ea typeface=""/>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828000" y="576000"/>
            <a:ext cx="9899280" cy="4859280"/>
          </a:xfrm>
          <a:custGeom>
            <a:avLst/>
            <a:gdLst/>
            <a:ahLst/>
            <a:rect l="l" t="t" r="r" b="b"/>
            <a:pathLst>
              <a:path w="26502" h="13502">
                <a:moveTo>
                  <a:pt x="2250" y="0"/>
                </a:moveTo>
                <a:lnTo>
                  <a:pt x="2250" y="0"/>
                </a:lnTo>
                <a:cubicBezTo>
                  <a:pt x="1855" y="0"/>
                  <a:pt x="1467" y="104"/>
                  <a:pt x="1125" y="301"/>
                </a:cubicBezTo>
                <a:cubicBezTo>
                  <a:pt x="783" y="499"/>
                  <a:pt x="499" y="783"/>
                  <a:pt x="301" y="1125"/>
                </a:cubicBezTo>
                <a:cubicBezTo>
                  <a:pt x="104" y="1467"/>
                  <a:pt x="0" y="1855"/>
                  <a:pt x="0" y="2250"/>
                </a:cubicBezTo>
                <a:lnTo>
                  <a:pt x="0" y="11250"/>
                </a:lnTo>
                <a:lnTo>
                  <a:pt x="0" y="11251"/>
                </a:lnTo>
                <a:cubicBezTo>
                  <a:pt x="0" y="11646"/>
                  <a:pt x="104" y="12034"/>
                  <a:pt x="301" y="12376"/>
                </a:cubicBezTo>
                <a:cubicBezTo>
                  <a:pt x="499" y="12718"/>
                  <a:pt x="783" y="13002"/>
                  <a:pt x="1125" y="13200"/>
                </a:cubicBezTo>
                <a:cubicBezTo>
                  <a:pt x="1467" y="13397"/>
                  <a:pt x="1855" y="13501"/>
                  <a:pt x="2250" y="13501"/>
                </a:cubicBezTo>
                <a:lnTo>
                  <a:pt x="24250" y="13501"/>
                </a:lnTo>
                <a:lnTo>
                  <a:pt x="24251" y="13501"/>
                </a:lnTo>
                <a:cubicBezTo>
                  <a:pt x="24646" y="13501"/>
                  <a:pt x="25034" y="13397"/>
                  <a:pt x="25376" y="13200"/>
                </a:cubicBezTo>
                <a:cubicBezTo>
                  <a:pt x="25718" y="13002"/>
                  <a:pt x="26002" y="12718"/>
                  <a:pt x="26200" y="12376"/>
                </a:cubicBezTo>
                <a:cubicBezTo>
                  <a:pt x="26397" y="12034"/>
                  <a:pt x="26501" y="11646"/>
                  <a:pt x="26501" y="11251"/>
                </a:cubicBezTo>
                <a:lnTo>
                  <a:pt x="26501" y="2250"/>
                </a:lnTo>
                <a:lnTo>
                  <a:pt x="26501" y="2250"/>
                </a:lnTo>
                <a:lnTo>
                  <a:pt x="26501" y="2250"/>
                </a:lnTo>
                <a:cubicBezTo>
                  <a:pt x="26501" y="1855"/>
                  <a:pt x="26397" y="1467"/>
                  <a:pt x="26200" y="1125"/>
                </a:cubicBezTo>
                <a:cubicBezTo>
                  <a:pt x="26002" y="783"/>
                  <a:pt x="25718" y="499"/>
                  <a:pt x="25376" y="301"/>
                </a:cubicBezTo>
                <a:cubicBezTo>
                  <a:pt x="25034" y="104"/>
                  <a:pt x="24646" y="0"/>
                  <a:pt x="24251" y="0"/>
                </a:cubicBezTo>
                <a:lnTo>
                  <a:pt x="2250" y="0"/>
                </a:lnTo>
              </a:path>
            </a:pathLst>
          </a:custGeom>
          <a:solidFill>
            <a:srgbClr val="729fcf">
              <a:alpha val="15000"/>
            </a:srgbClr>
          </a:solidFill>
          <a:ln w="0">
            <a:solidFill>
              <a:srgbClr val="3465a4"/>
            </a:solidFill>
          </a:ln>
        </p:spPr>
        <p:style>
          <a:lnRef idx="0"/>
          <a:fillRef idx="0"/>
          <a:effectRef idx="0"/>
          <a:fontRef idx="minor"/>
        </p:style>
        <p:txBody>
          <a:bodyPr lIns="90000" rIns="90000" tIns="45000" bIns="45000" anchor="ctr">
            <a:noAutofit/>
          </a:bodyPr>
          <a:p>
            <a:pP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Sometimes, both physical and chemical changes occur together. For example, when a person eats chocolate and then digests it, physical and chemical changes occur. When a person chews the chocolate and breaks it into smaller pieces, it is physical change. No new substances have been formed.</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Once acted upon by saliva and other digestive </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juices, the chocolate breaks down into other simpler </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substances which will be absorbed by the blood.  This is </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chemical change.</a:t>
            </a:r>
            <a:endParaRPr b="0" lang="en-PH" sz="1800" spc="-1" strike="noStrike">
              <a:latin typeface="Arial"/>
            </a:endParaRPr>
          </a:p>
        </p:txBody>
      </p:sp>
      <p:pic>
        <p:nvPicPr>
          <p:cNvPr id="145" name="" descr=""/>
          <p:cNvPicPr/>
          <p:nvPr/>
        </p:nvPicPr>
        <p:blipFill>
          <a:blip r:embed="rId1"/>
          <a:stretch/>
        </p:blipFill>
        <p:spPr>
          <a:xfrm>
            <a:off x="7236000" y="2916720"/>
            <a:ext cx="4104000" cy="2699280"/>
          </a:xfrm>
          <a:prstGeom prst="rect">
            <a:avLst/>
          </a:prstGeom>
          <a:ln w="0">
            <a:noFill/>
          </a:ln>
        </p:spPr>
      </p:pic>
      <p:sp>
        <p:nvSpPr>
          <p:cNvPr id="146" name=""/>
          <p:cNvSpPr txBox="1"/>
          <p:nvPr/>
        </p:nvSpPr>
        <p:spPr>
          <a:xfrm>
            <a:off x="7956000" y="5580000"/>
            <a:ext cx="3240000" cy="639000"/>
          </a:xfrm>
          <a:prstGeom prst="rect">
            <a:avLst/>
          </a:prstGeom>
          <a:noFill/>
          <a:ln w="0">
            <a:noFill/>
          </a:ln>
        </p:spPr>
        <p:txBody>
          <a:bodyPr lIns="90000" rIns="90000" tIns="45000" bIns="45000" anchor="t">
            <a:noAutofit/>
          </a:bodyPr>
          <a:p>
            <a:pPr algn="ctr">
              <a:buNone/>
            </a:pPr>
            <a:r>
              <a:rPr b="1" lang="en-PH" sz="1800" spc="-1" strike="noStrike">
                <a:latin typeface="Lato"/>
                <a:ea typeface=""/>
              </a:rPr>
              <a:t>A child eating chocolate</a:t>
            </a:r>
            <a:endParaRPr b="1" lang="en-PH" sz="1800" spc="-1" strike="noStrike">
              <a:latin typeface="Lato"/>
              <a:ea typeface=""/>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764</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2023-08-05T09:33:52Z</dcterms:modified>
  <cp:revision>107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