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25"/>
  </p:notesMasterIdLst>
  <p:sldIdLst>
    <p:sldId id="256" r:id="rId4"/>
    <p:sldId id="276"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26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0000"/>
    <a:srgbClr val="DE9000"/>
    <a:srgbClr val="F2CA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6"/>
    <p:restoredTop sz="93076"/>
  </p:normalViewPr>
  <p:slideViewPr>
    <p:cSldViewPr snapToGrid="0" snapToObjects="1">
      <p:cViewPr varScale="1">
        <p:scale>
          <a:sx n="122" d="100"/>
          <a:sy n="122" d="100"/>
        </p:scale>
        <p:origin x="7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237C5-8472-414C-82E6-99FE7E8DADF6}" type="datetimeFigureOut">
              <a:rPr lang="en-US" smtClean="0"/>
              <a:t>3/11/23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A1108-CEFC-5D4D-9EB2-416F2139CAAE}" type="slidenum">
              <a:rPr lang="en-US" smtClean="0"/>
              <a:t>‹#›</a:t>
            </a:fld>
            <a:endParaRPr lang="en-US"/>
          </a:p>
        </p:txBody>
      </p:sp>
    </p:spTree>
    <p:extLst>
      <p:ext uri="{BB962C8B-B14F-4D97-AF65-F5344CB8AC3E}">
        <p14:creationId xmlns:p14="http://schemas.microsoft.com/office/powerpoint/2010/main" val="293281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a:t>
            </a:fld>
            <a:endParaRPr lang="en-US"/>
          </a:p>
        </p:txBody>
      </p:sp>
    </p:spTree>
    <p:extLst>
      <p:ext uri="{BB962C8B-B14F-4D97-AF65-F5344CB8AC3E}">
        <p14:creationId xmlns:p14="http://schemas.microsoft.com/office/powerpoint/2010/main" val="171354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11</a:t>
            </a:fld>
            <a:endParaRPr lang="en-US"/>
          </a:p>
        </p:txBody>
      </p:sp>
    </p:spTree>
    <p:extLst>
      <p:ext uri="{BB962C8B-B14F-4D97-AF65-F5344CB8AC3E}">
        <p14:creationId xmlns:p14="http://schemas.microsoft.com/office/powerpoint/2010/main" val="1607956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12</a:t>
            </a:fld>
            <a:endParaRPr lang="en-US"/>
          </a:p>
        </p:txBody>
      </p:sp>
    </p:spTree>
    <p:extLst>
      <p:ext uri="{BB962C8B-B14F-4D97-AF65-F5344CB8AC3E}">
        <p14:creationId xmlns:p14="http://schemas.microsoft.com/office/powerpoint/2010/main" val="2799885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13</a:t>
            </a:fld>
            <a:endParaRPr lang="en-US"/>
          </a:p>
        </p:txBody>
      </p:sp>
    </p:spTree>
    <p:extLst>
      <p:ext uri="{BB962C8B-B14F-4D97-AF65-F5344CB8AC3E}">
        <p14:creationId xmlns:p14="http://schemas.microsoft.com/office/powerpoint/2010/main" val="2984200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14</a:t>
            </a:fld>
            <a:endParaRPr lang="en-US"/>
          </a:p>
        </p:txBody>
      </p:sp>
    </p:spTree>
    <p:extLst>
      <p:ext uri="{BB962C8B-B14F-4D97-AF65-F5344CB8AC3E}">
        <p14:creationId xmlns:p14="http://schemas.microsoft.com/office/powerpoint/2010/main" val="3215877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15</a:t>
            </a:fld>
            <a:endParaRPr lang="en-US"/>
          </a:p>
        </p:txBody>
      </p:sp>
    </p:spTree>
    <p:extLst>
      <p:ext uri="{BB962C8B-B14F-4D97-AF65-F5344CB8AC3E}">
        <p14:creationId xmlns:p14="http://schemas.microsoft.com/office/powerpoint/2010/main" val="1814340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16</a:t>
            </a:fld>
            <a:endParaRPr lang="en-US"/>
          </a:p>
        </p:txBody>
      </p:sp>
    </p:spTree>
    <p:extLst>
      <p:ext uri="{BB962C8B-B14F-4D97-AF65-F5344CB8AC3E}">
        <p14:creationId xmlns:p14="http://schemas.microsoft.com/office/powerpoint/2010/main" val="4152733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17</a:t>
            </a:fld>
            <a:endParaRPr lang="en-US"/>
          </a:p>
        </p:txBody>
      </p:sp>
    </p:spTree>
    <p:extLst>
      <p:ext uri="{BB962C8B-B14F-4D97-AF65-F5344CB8AC3E}">
        <p14:creationId xmlns:p14="http://schemas.microsoft.com/office/powerpoint/2010/main" val="2792716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18</a:t>
            </a:fld>
            <a:endParaRPr lang="en-US"/>
          </a:p>
        </p:txBody>
      </p:sp>
    </p:spTree>
    <p:extLst>
      <p:ext uri="{BB962C8B-B14F-4D97-AF65-F5344CB8AC3E}">
        <p14:creationId xmlns:p14="http://schemas.microsoft.com/office/powerpoint/2010/main" val="424542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19</a:t>
            </a:fld>
            <a:endParaRPr lang="en-US"/>
          </a:p>
        </p:txBody>
      </p:sp>
    </p:spTree>
    <p:extLst>
      <p:ext uri="{BB962C8B-B14F-4D97-AF65-F5344CB8AC3E}">
        <p14:creationId xmlns:p14="http://schemas.microsoft.com/office/powerpoint/2010/main" val="2014687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20</a:t>
            </a:fld>
            <a:endParaRPr lang="en-US"/>
          </a:p>
        </p:txBody>
      </p:sp>
    </p:spTree>
    <p:extLst>
      <p:ext uri="{BB962C8B-B14F-4D97-AF65-F5344CB8AC3E}">
        <p14:creationId xmlns:p14="http://schemas.microsoft.com/office/powerpoint/2010/main" val="2323075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3</a:t>
            </a:fld>
            <a:endParaRPr lang="en-US"/>
          </a:p>
        </p:txBody>
      </p:sp>
    </p:spTree>
    <p:extLst>
      <p:ext uri="{BB962C8B-B14F-4D97-AF65-F5344CB8AC3E}">
        <p14:creationId xmlns:p14="http://schemas.microsoft.com/office/powerpoint/2010/main" val="2258273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4</a:t>
            </a:fld>
            <a:endParaRPr lang="en-US"/>
          </a:p>
        </p:txBody>
      </p:sp>
    </p:spTree>
    <p:extLst>
      <p:ext uri="{BB962C8B-B14F-4D97-AF65-F5344CB8AC3E}">
        <p14:creationId xmlns:p14="http://schemas.microsoft.com/office/powerpoint/2010/main" val="1712488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5</a:t>
            </a:fld>
            <a:endParaRPr lang="en-US"/>
          </a:p>
        </p:txBody>
      </p:sp>
    </p:spTree>
    <p:extLst>
      <p:ext uri="{BB962C8B-B14F-4D97-AF65-F5344CB8AC3E}">
        <p14:creationId xmlns:p14="http://schemas.microsoft.com/office/powerpoint/2010/main" val="829191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6</a:t>
            </a:fld>
            <a:endParaRPr lang="en-US"/>
          </a:p>
        </p:txBody>
      </p:sp>
    </p:spTree>
    <p:extLst>
      <p:ext uri="{BB962C8B-B14F-4D97-AF65-F5344CB8AC3E}">
        <p14:creationId xmlns:p14="http://schemas.microsoft.com/office/powerpoint/2010/main" val="3567666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7</a:t>
            </a:fld>
            <a:endParaRPr lang="en-US"/>
          </a:p>
        </p:txBody>
      </p:sp>
    </p:spTree>
    <p:extLst>
      <p:ext uri="{BB962C8B-B14F-4D97-AF65-F5344CB8AC3E}">
        <p14:creationId xmlns:p14="http://schemas.microsoft.com/office/powerpoint/2010/main" val="1672644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8</a:t>
            </a:fld>
            <a:endParaRPr lang="en-US"/>
          </a:p>
        </p:txBody>
      </p:sp>
    </p:spTree>
    <p:extLst>
      <p:ext uri="{BB962C8B-B14F-4D97-AF65-F5344CB8AC3E}">
        <p14:creationId xmlns:p14="http://schemas.microsoft.com/office/powerpoint/2010/main" val="3046143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9</a:t>
            </a:fld>
            <a:endParaRPr lang="en-US"/>
          </a:p>
        </p:txBody>
      </p:sp>
    </p:spTree>
    <p:extLst>
      <p:ext uri="{BB962C8B-B14F-4D97-AF65-F5344CB8AC3E}">
        <p14:creationId xmlns:p14="http://schemas.microsoft.com/office/powerpoint/2010/main" val="161604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10</a:t>
            </a:fld>
            <a:endParaRPr lang="en-US"/>
          </a:p>
        </p:txBody>
      </p:sp>
    </p:spTree>
    <p:extLst>
      <p:ext uri="{BB962C8B-B14F-4D97-AF65-F5344CB8AC3E}">
        <p14:creationId xmlns:p14="http://schemas.microsoft.com/office/powerpoint/2010/main" val="1938173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899-220F-D644-A02F-3C0A591CFF5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E574E8-EBE5-204B-86B6-6542A84D0E8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035C4B-3BF6-C942-928A-00E8CAC2318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3/11/23</a:t>
            </a:fld>
            <a:endParaRPr lang="en-US"/>
          </a:p>
        </p:txBody>
      </p:sp>
      <p:sp>
        <p:nvSpPr>
          <p:cNvPr id="5" name="Footer Placeholder 4">
            <a:extLst>
              <a:ext uri="{FF2B5EF4-FFF2-40B4-BE49-F238E27FC236}">
                <a16:creationId xmlns:a16="http://schemas.microsoft.com/office/drawing/2014/main" id="{0CD82DB0-94EB-FA4B-8785-0BA6F3077C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155BF44-F5E9-1B4C-ABC8-7B0C3259658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91178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0C574-4E73-4847-AEC3-1CDB4B441E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C626C5-3958-544F-9308-0CC731F3E31F}"/>
              </a:ext>
            </a:extLst>
          </p:cNvPr>
          <p:cNvSpPr>
            <a:spLocks noGrp="1"/>
          </p:cNvSpPr>
          <p:nvPr>
            <p:ph type="body" orient="vert" idx="1"/>
          </p:nvPr>
        </p:nvSpPr>
        <p:spPr>
          <a:xfrm>
            <a:off x="838200" y="1825625"/>
            <a:ext cx="10515600" cy="415529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475274-C687-E14B-B662-3BEB2692540D}"/>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3/11/23</a:t>
            </a:fld>
            <a:endParaRPr lang="en-US"/>
          </a:p>
        </p:txBody>
      </p:sp>
      <p:sp>
        <p:nvSpPr>
          <p:cNvPr id="5" name="Footer Placeholder 4">
            <a:extLst>
              <a:ext uri="{FF2B5EF4-FFF2-40B4-BE49-F238E27FC236}">
                <a16:creationId xmlns:a16="http://schemas.microsoft.com/office/drawing/2014/main" id="{BACB72A6-7EC9-7F42-B79E-803697C8EB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309A86-952E-7348-92EA-A86F9974DD7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17475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003979-0BB7-8641-85BC-9A074EC7EFA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5B1912-0D0E-EF48-9242-54CE8B7E606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9FA51-D306-934B-9C55-282BA3959A18}"/>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3/11/23</a:t>
            </a:fld>
            <a:endParaRPr lang="en-US"/>
          </a:p>
        </p:txBody>
      </p:sp>
      <p:sp>
        <p:nvSpPr>
          <p:cNvPr id="5" name="Footer Placeholder 4">
            <a:extLst>
              <a:ext uri="{FF2B5EF4-FFF2-40B4-BE49-F238E27FC236}">
                <a16:creationId xmlns:a16="http://schemas.microsoft.com/office/drawing/2014/main" id="{6B2195C6-E1BF-A942-B64A-5B6485B59C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A6A32A8-9DA5-4B4D-BADE-EFA36ED471B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6643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D9E4-94FC-A747-B72A-F6E146CFE3F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5DF18B-DF3D-CE4E-8773-91A9659BF87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2EC475-8CBA-2C40-9457-9BADFD7B3297}"/>
              </a:ext>
            </a:extLst>
          </p:cNvPr>
          <p:cNvSpPr>
            <a:spLocks noGrp="1"/>
          </p:cNvSpPr>
          <p:nvPr>
            <p:ph type="dt" sz="half" idx="10"/>
          </p:nvPr>
        </p:nvSpPr>
        <p:spPr/>
        <p:txBody>
          <a:bodyPr/>
          <a:lstStyle/>
          <a:p>
            <a:fld id="{CEA78B72-6520-7C48-9EC9-C3366CDF2022}" type="datetimeFigureOut">
              <a:rPr lang="en-US" smtClean="0"/>
              <a:t>3/11/23</a:t>
            </a:fld>
            <a:endParaRPr lang="en-US"/>
          </a:p>
        </p:txBody>
      </p:sp>
      <p:sp>
        <p:nvSpPr>
          <p:cNvPr id="5" name="Footer Placeholder 4">
            <a:extLst>
              <a:ext uri="{FF2B5EF4-FFF2-40B4-BE49-F238E27FC236}">
                <a16:creationId xmlns:a16="http://schemas.microsoft.com/office/drawing/2014/main" id="{6330CC0A-3107-B74D-A5E7-B394E3AA1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766CC-3AE2-3E48-A047-AB39563BBF98}"/>
              </a:ext>
            </a:extLst>
          </p:cNvPr>
          <p:cNvSpPr>
            <a:spLocks noGrp="1"/>
          </p:cNvSpPr>
          <p:nvPr>
            <p:ph type="sldNum" sz="quarter" idx="12"/>
          </p:nvPr>
        </p:nvSpPr>
        <p:spPr/>
        <p:txBody>
          <a:bodyPr/>
          <a:lstStyle/>
          <a:p>
            <a:fld id="{A51EE7E8-58BE-694D-B916-CD3E98271B6F}" type="slidenum">
              <a:rPr lang="en-US" smtClean="0"/>
              <a:t>‹#›</a:t>
            </a:fld>
            <a:endParaRPr lang="en-US" dirty="0"/>
          </a:p>
        </p:txBody>
      </p:sp>
    </p:spTree>
    <p:extLst>
      <p:ext uri="{BB962C8B-B14F-4D97-AF65-F5344CB8AC3E}">
        <p14:creationId xmlns:p14="http://schemas.microsoft.com/office/powerpoint/2010/main" val="2468706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CF1D1-52DE-BA41-826D-76E2F682892E}"/>
              </a:ext>
            </a:extLst>
          </p:cNvPr>
          <p:cNvSpPr>
            <a:spLocks noGrp="1"/>
          </p:cNvSpPr>
          <p:nvPr>
            <p:ph type="title"/>
          </p:nvPr>
        </p:nvSpPr>
        <p:spPr>
          <a:xfrm>
            <a:off x="838200" y="365125"/>
            <a:ext cx="10515600" cy="1325563"/>
          </a:xfrm>
          <a:prstGeom prst="rect">
            <a:avLst/>
          </a:prstGeom>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8611B595-C087-BC49-9F02-F3B713EF24EE}"/>
              </a:ext>
            </a:extLst>
          </p:cNvPr>
          <p:cNvSpPr>
            <a:spLocks noGrp="1"/>
          </p:cNvSpPr>
          <p:nvPr>
            <p:ph idx="1"/>
          </p:nvPr>
        </p:nvSpPr>
        <p:spPr>
          <a:xfrm>
            <a:off x="838200" y="1825625"/>
            <a:ext cx="10515600" cy="4351338"/>
          </a:xfrm>
          <a:prstGeom prst="rect">
            <a:avLst/>
          </a:prstGeo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D1AA79-5FB7-9C4E-9F06-36B78400019A}"/>
              </a:ext>
            </a:extLst>
          </p:cNvPr>
          <p:cNvSpPr>
            <a:spLocks noGrp="1"/>
          </p:cNvSpPr>
          <p:nvPr>
            <p:ph type="dt" sz="half" idx="10"/>
          </p:nvPr>
        </p:nvSpPr>
        <p:spPr/>
        <p:txBody>
          <a:bodyPr/>
          <a:lstStyle/>
          <a:p>
            <a:fld id="{CEA78B72-6520-7C48-9EC9-C3366CDF2022}" type="datetimeFigureOut">
              <a:rPr lang="en-US" smtClean="0"/>
              <a:t>3/11/23</a:t>
            </a:fld>
            <a:endParaRPr lang="en-US"/>
          </a:p>
        </p:txBody>
      </p:sp>
      <p:sp>
        <p:nvSpPr>
          <p:cNvPr id="5" name="Footer Placeholder 4">
            <a:extLst>
              <a:ext uri="{FF2B5EF4-FFF2-40B4-BE49-F238E27FC236}">
                <a16:creationId xmlns:a16="http://schemas.microsoft.com/office/drawing/2014/main" id="{CCA3962C-74F2-F946-9029-A1A9EE1E4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9F7BF-1C4F-B54F-A381-7439F01CB0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410426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2FC8-5829-3145-9294-4520F0DA872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31DD0A-0D8C-284D-8E1F-AE055220E1C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CFC86D-FF8B-4143-9D1D-339A27A116BC}"/>
              </a:ext>
            </a:extLst>
          </p:cNvPr>
          <p:cNvSpPr>
            <a:spLocks noGrp="1"/>
          </p:cNvSpPr>
          <p:nvPr>
            <p:ph type="dt" sz="half" idx="10"/>
          </p:nvPr>
        </p:nvSpPr>
        <p:spPr/>
        <p:txBody>
          <a:bodyPr/>
          <a:lstStyle/>
          <a:p>
            <a:fld id="{CEA78B72-6520-7C48-9EC9-C3366CDF2022}" type="datetimeFigureOut">
              <a:rPr lang="en-US" smtClean="0"/>
              <a:t>3/11/23</a:t>
            </a:fld>
            <a:endParaRPr lang="en-US"/>
          </a:p>
        </p:txBody>
      </p:sp>
      <p:sp>
        <p:nvSpPr>
          <p:cNvPr id="5" name="Footer Placeholder 4">
            <a:extLst>
              <a:ext uri="{FF2B5EF4-FFF2-40B4-BE49-F238E27FC236}">
                <a16:creationId xmlns:a16="http://schemas.microsoft.com/office/drawing/2014/main" id="{4A613577-F423-754C-BACF-D4A5333D0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4629C-2E2E-0548-B7E5-3ECE01CA1168}"/>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30491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D996-6E92-8446-90BD-EA5D030075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0142BB0-90B1-2B4F-9338-4019C512444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91D7C2-21EB-0445-9208-5AC93D2375C0}"/>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559C60-DCAF-8F45-8964-640466F0B222}"/>
              </a:ext>
            </a:extLst>
          </p:cNvPr>
          <p:cNvSpPr>
            <a:spLocks noGrp="1"/>
          </p:cNvSpPr>
          <p:nvPr>
            <p:ph type="dt" sz="half" idx="10"/>
          </p:nvPr>
        </p:nvSpPr>
        <p:spPr/>
        <p:txBody>
          <a:bodyPr/>
          <a:lstStyle/>
          <a:p>
            <a:fld id="{CEA78B72-6520-7C48-9EC9-C3366CDF2022}" type="datetimeFigureOut">
              <a:rPr lang="en-US" smtClean="0"/>
              <a:t>3/11/23</a:t>
            </a:fld>
            <a:endParaRPr lang="en-US"/>
          </a:p>
        </p:txBody>
      </p:sp>
      <p:sp>
        <p:nvSpPr>
          <p:cNvPr id="6" name="Footer Placeholder 5">
            <a:extLst>
              <a:ext uri="{FF2B5EF4-FFF2-40B4-BE49-F238E27FC236}">
                <a16:creationId xmlns:a16="http://schemas.microsoft.com/office/drawing/2014/main" id="{27FAE303-FEC8-824F-BF74-2825473662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9BFF4-B444-D748-AD1F-DCDD7355801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682908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FBEE-C9ED-4148-B282-343AC2EC985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D03DC5D-CF69-9E4F-8900-CDF825BBF01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FCF518-9D9B-1C4E-AF76-A5BA9924D6E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8DD7CB-79D9-254C-A236-895B5B36A64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77415D-88BC-C244-8AB6-00A216D2F56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5E8A28-B9EB-4443-BC97-830498B7425C}"/>
              </a:ext>
            </a:extLst>
          </p:cNvPr>
          <p:cNvSpPr>
            <a:spLocks noGrp="1"/>
          </p:cNvSpPr>
          <p:nvPr>
            <p:ph type="dt" sz="half" idx="10"/>
          </p:nvPr>
        </p:nvSpPr>
        <p:spPr/>
        <p:txBody>
          <a:bodyPr/>
          <a:lstStyle/>
          <a:p>
            <a:fld id="{CEA78B72-6520-7C48-9EC9-C3366CDF2022}" type="datetimeFigureOut">
              <a:rPr lang="en-US" smtClean="0"/>
              <a:t>3/11/23</a:t>
            </a:fld>
            <a:endParaRPr lang="en-US"/>
          </a:p>
        </p:txBody>
      </p:sp>
      <p:sp>
        <p:nvSpPr>
          <p:cNvPr id="8" name="Footer Placeholder 7">
            <a:extLst>
              <a:ext uri="{FF2B5EF4-FFF2-40B4-BE49-F238E27FC236}">
                <a16:creationId xmlns:a16="http://schemas.microsoft.com/office/drawing/2014/main" id="{0B94F270-1DDC-0C46-846F-E1CBD4F3A6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6D67AF-38E0-6C45-BC35-B603692730E1}"/>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67049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32BF-E20C-324D-BCDD-28DA534228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181271-1B7B-4745-A39B-D53568FEECBF}"/>
              </a:ext>
            </a:extLst>
          </p:cNvPr>
          <p:cNvSpPr>
            <a:spLocks noGrp="1"/>
          </p:cNvSpPr>
          <p:nvPr>
            <p:ph type="dt" sz="half" idx="10"/>
          </p:nvPr>
        </p:nvSpPr>
        <p:spPr/>
        <p:txBody>
          <a:bodyPr/>
          <a:lstStyle/>
          <a:p>
            <a:fld id="{CEA78B72-6520-7C48-9EC9-C3366CDF2022}" type="datetimeFigureOut">
              <a:rPr lang="en-US" smtClean="0"/>
              <a:t>3/11/23</a:t>
            </a:fld>
            <a:endParaRPr lang="en-US"/>
          </a:p>
        </p:txBody>
      </p:sp>
      <p:sp>
        <p:nvSpPr>
          <p:cNvPr id="4" name="Footer Placeholder 3">
            <a:extLst>
              <a:ext uri="{FF2B5EF4-FFF2-40B4-BE49-F238E27FC236}">
                <a16:creationId xmlns:a16="http://schemas.microsoft.com/office/drawing/2014/main" id="{F8552EBD-E2C2-8C43-8438-0C73A79E42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D5CA70-A297-DE49-B931-88F5C49F8D2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559774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59985E-A054-0A4B-A6E2-04DA7B3FBBEF}"/>
              </a:ext>
            </a:extLst>
          </p:cNvPr>
          <p:cNvSpPr>
            <a:spLocks noGrp="1"/>
          </p:cNvSpPr>
          <p:nvPr>
            <p:ph type="dt" sz="half" idx="10"/>
          </p:nvPr>
        </p:nvSpPr>
        <p:spPr/>
        <p:txBody>
          <a:bodyPr/>
          <a:lstStyle/>
          <a:p>
            <a:fld id="{CEA78B72-6520-7C48-9EC9-C3366CDF2022}" type="datetimeFigureOut">
              <a:rPr lang="en-US" smtClean="0"/>
              <a:t>3/11/23</a:t>
            </a:fld>
            <a:endParaRPr lang="en-US"/>
          </a:p>
        </p:txBody>
      </p:sp>
      <p:sp>
        <p:nvSpPr>
          <p:cNvPr id="3" name="Footer Placeholder 2">
            <a:extLst>
              <a:ext uri="{FF2B5EF4-FFF2-40B4-BE49-F238E27FC236}">
                <a16:creationId xmlns:a16="http://schemas.microsoft.com/office/drawing/2014/main" id="{0B00CB2F-4E26-754A-9247-ADF0571158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2B38EF-C4AA-CB45-8396-DA6770D0B11E}"/>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040191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489B-4B21-EF45-86DC-864199DF29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239998-FD94-AC44-98A6-FA858A2A9B2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ED3787-BE03-A14B-8DDC-18E039711B7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95F885-28BA-F843-A319-DBB0127AB2AC}"/>
              </a:ext>
            </a:extLst>
          </p:cNvPr>
          <p:cNvSpPr>
            <a:spLocks noGrp="1"/>
          </p:cNvSpPr>
          <p:nvPr>
            <p:ph type="dt" sz="half" idx="10"/>
          </p:nvPr>
        </p:nvSpPr>
        <p:spPr/>
        <p:txBody>
          <a:bodyPr/>
          <a:lstStyle/>
          <a:p>
            <a:fld id="{CEA78B72-6520-7C48-9EC9-C3366CDF2022}" type="datetimeFigureOut">
              <a:rPr lang="en-US" smtClean="0"/>
              <a:t>3/11/23</a:t>
            </a:fld>
            <a:endParaRPr lang="en-US"/>
          </a:p>
        </p:txBody>
      </p:sp>
      <p:sp>
        <p:nvSpPr>
          <p:cNvPr id="6" name="Footer Placeholder 5">
            <a:extLst>
              <a:ext uri="{FF2B5EF4-FFF2-40B4-BE49-F238E27FC236}">
                <a16:creationId xmlns:a16="http://schemas.microsoft.com/office/drawing/2014/main" id="{744E580F-74E9-7A49-8287-102443F7E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D5A858-621D-9743-95B1-CEBF5684CBF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095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1F71-EBFB-7844-A5C2-E3D961BC61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B49D7B1-4146-1A44-B32F-C75E4C48D1C3}"/>
              </a:ext>
            </a:extLst>
          </p:cNvPr>
          <p:cNvSpPr>
            <a:spLocks noGrp="1"/>
          </p:cNvSpPr>
          <p:nvPr>
            <p:ph idx="1"/>
          </p:nvPr>
        </p:nvSpPr>
        <p:spPr>
          <a:xfrm>
            <a:off x="838200" y="1825625"/>
            <a:ext cx="10515600" cy="41552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9B759-BB43-CA43-B002-F039B2FE7FD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3/11/23</a:t>
            </a:fld>
            <a:endParaRPr lang="en-US"/>
          </a:p>
        </p:txBody>
      </p:sp>
      <p:sp>
        <p:nvSpPr>
          <p:cNvPr id="5" name="Footer Placeholder 4">
            <a:extLst>
              <a:ext uri="{FF2B5EF4-FFF2-40B4-BE49-F238E27FC236}">
                <a16:creationId xmlns:a16="http://schemas.microsoft.com/office/drawing/2014/main" id="{97192A43-6FE1-E244-A313-868A1F5FE9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663624-B94E-514E-B63D-A1B2EEE6C3BF}"/>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473007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F0E5-BD0F-B849-B119-1FAF478E66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2F4A7E-E6FE-BC4B-8FAE-E488EA88201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E1549A-C4A4-E543-A006-66F090F3C9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B4803D-0EBC-2E46-ACFE-83CAC4CF410F}"/>
              </a:ext>
            </a:extLst>
          </p:cNvPr>
          <p:cNvSpPr>
            <a:spLocks noGrp="1"/>
          </p:cNvSpPr>
          <p:nvPr>
            <p:ph type="dt" sz="half" idx="10"/>
          </p:nvPr>
        </p:nvSpPr>
        <p:spPr/>
        <p:txBody>
          <a:bodyPr/>
          <a:lstStyle/>
          <a:p>
            <a:fld id="{CEA78B72-6520-7C48-9EC9-C3366CDF2022}" type="datetimeFigureOut">
              <a:rPr lang="en-US" smtClean="0"/>
              <a:t>3/11/23</a:t>
            </a:fld>
            <a:endParaRPr lang="en-US"/>
          </a:p>
        </p:txBody>
      </p:sp>
      <p:sp>
        <p:nvSpPr>
          <p:cNvPr id="6" name="Footer Placeholder 5">
            <a:extLst>
              <a:ext uri="{FF2B5EF4-FFF2-40B4-BE49-F238E27FC236}">
                <a16:creationId xmlns:a16="http://schemas.microsoft.com/office/drawing/2014/main" id="{177CA03C-4620-A744-A398-C601F9CCED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AE9864-B3A9-D44C-82CF-CA84A0ADF792}"/>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844700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491CB-0E82-4942-AC84-7D82E53CC8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927C99-EBD9-564A-8C3B-5A5C51C6AD4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900E7-4F26-2948-854B-6F8F13526C4C}"/>
              </a:ext>
            </a:extLst>
          </p:cNvPr>
          <p:cNvSpPr>
            <a:spLocks noGrp="1"/>
          </p:cNvSpPr>
          <p:nvPr>
            <p:ph type="dt" sz="half" idx="10"/>
          </p:nvPr>
        </p:nvSpPr>
        <p:spPr/>
        <p:txBody>
          <a:bodyPr/>
          <a:lstStyle/>
          <a:p>
            <a:fld id="{CEA78B72-6520-7C48-9EC9-C3366CDF2022}" type="datetimeFigureOut">
              <a:rPr lang="en-US" smtClean="0"/>
              <a:t>3/11/23</a:t>
            </a:fld>
            <a:endParaRPr lang="en-US"/>
          </a:p>
        </p:txBody>
      </p:sp>
      <p:sp>
        <p:nvSpPr>
          <p:cNvPr id="5" name="Footer Placeholder 4">
            <a:extLst>
              <a:ext uri="{FF2B5EF4-FFF2-40B4-BE49-F238E27FC236}">
                <a16:creationId xmlns:a16="http://schemas.microsoft.com/office/drawing/2014/main" id="{0E899BC5-EA17-9040-98A3-56C679E4F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E04C8-DBD7-AD4A-AA98-ED89D6BED630}"/>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3947375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C243C3-94D2-6A40-9D62-6D2CD92C81F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7C0B0A-1248-E843-B3D6-AC11E3C2D9E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0D184-C475-A341-BD80-9599EA843064}"/>
              </a:ext>
            </a:extLst>
          </p:cNvPr>
          <p:cNvSpPr>
            <a:spLocks noGrp="1"/>
          </p:cNvSpPr>
          <p:nvPr>
            <p:ph type="dt" sz="half" idx="10"/>
          </p:nvPr>
        </p:nvSpPr>
        <p:spPr/>
        <p:txBody>
          <a:bodyPr/>
          <a:lstStyle/>
          <a:p>
            <a:fld id="{CEA78B72-6520-7C48-9EC9-C3366CDF2022}" type="datetimeFigureOut">
              <a:rPr lang="en-US" smtClean="0"/>
              <a:t>3/11/23</a:t>
            </a:fld>
            <a:endParaRPr lang="en-US"/>
          </a:p>
        </p:txBody>
      </p:sp>
      <p:sp>
        <p:nvSpPr>
          <p:cNvPr id="5" name="Footer Placeholder 4">
            <a:extLst>
              <a:ext uri="{FF2B5EF4-FFF2-40B4-BE49-F238E27FC236}">
                <a16:creationId xmlns:a16="http://schemas.microsoft.com/office/drawing/2014/main" id="{E0C2B153-A7DE-084C-B9B8-72137AF5A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9FC46-285D-5545-B6B3-D3BDE37925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003469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1A333-2CB7-5048-81B6-8046E31981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7875CA-FCB6-6B4C-A889-9E566258FBB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54BDD-AACA-DF45-9BAF-BE35083BDD46}"/>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3/11/23</a:t>
            </a:fld>
            <a:endParaRPr lang="en-US"/>
          </a:p>
        </p:txBody>
      </p:sp>
      <p:sp>
        <p:nvSpPr>
          <p:cNvPr id="5" name="Footer Placeholder 4">
            <a:extLst>
              <a:ext uri="{FF2B5EF4-FFF2-40B4-BE49-F238E27FC236}">
                <a16:creationId xmlns:a16="http://schemas.microsoft.com/office/drawing/2014/main" id="{A6D35881-855E-3E49-BDBD-EFA49B6FD2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984B9D-6CE8-764B-8828-EF0BC8D8CDBD}"/>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507350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9066-43FD-C34F-B680-198F00292C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7381C8-10DF-4F40-8193-BF578DE4CB09}"/>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BB234-FED7-164A-AFF1-EBD36D216415}"/>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3/11/23</a:t>
            </a:fld>
            <a:endParaRPr lang="en-US"/>
          </a:p>
        </p:txBody>
      </p:sp>
      <p:sp>
        <p:nvSpPr>
          <p:cNvPr id="5" name="Footer Placeholder 4">
            <a:extLst>
              <a:ext uri="{FF2B5EF4-FFF2-40B4-BE49-F238E27FC236}">
                <a16:creationId xmlns:a16="http://schemas.microsoft.com/office/drawing/2014/main" id="{3EE3E851-49BC-8547-AA4B-8821A74E0B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8C7F1F-0382-6740-8F39-CC321E11BFC3}"/>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96682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7D5C-4BEF-6E41-8791-7082D27725B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5C9A54-89D1-0642-9896-3ECF4292AA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09BD8A-BA8A-2946-A5D7-6DA730A70D7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3/11/23</a:t>
            </a:fld>
            <a:endParaRPr lang="en-US"/>
          </a:p>
        </p:txBody>
      </p:sp>
      <p:sp>
        <p:nvSpPr>
          <p:cNvPr id="5" name="Footer Placeholder 4">
            <a:extLst>
              <a:ext uri="{FF2B5EF4-FFF2-40B4-BE49-F238E27FC236}">
                <a16:creationId xmlns:a16="http://schemas.microsoft.com/office/drawing/2014/main" id="{F844977C-7CCB-694B-A9C9-1F68A10C45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4582BC-409E-5148-BB7E-C9DB642C1FE2}"/>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480046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A3641-7C60-4642-BFEE-50E4A04133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11E2573-A84A-F049-B397-1D07572B8C3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FE6381-BA68-CF4F-8202-4CEC9DF5F811}"/>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35F33D-D2E7-C341-A1CA-D8DC7FC7109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3/11/23</a:t>
            </a:fld>
            <a:endParaRPr lang="en-US"/>
          </a:p>
        </p:txBody>
      </p:sp>
      <p:sp>
        <p:nvSpPr>
          <p:cNvPr id="6" name="Footer Placeholder 5">
            <a:extLst>
              <a:ext uri="{FF2B5EF4-FFF2-40B4-BE49-F238E27FC236}">
                <a16:creationId xmlns:a16="http://schemas.microsoft.com/office/drawing/2014/main" id="{0C1F8C02-8C85-F548-97D5-D4FBEB24D2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1A0B22-F31D-D549-8072-836EB1EE1EB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830016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3E52-A1FB-924B-AE8A-17D4B55B151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5907FCD-BA0A-C549-B501-CFE3FB0F3AF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05928C-12CD-DC44-A8B1-EA08EA6162D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BAB19A-54AA-BF49-BCD2-59C112A0BB7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9BF5BB-0BF6-ED49-B1A8-E7C05026DBA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EB8F31-7AFE-BE40-92FE-A9195C83710B}"/>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3/11/23</a:t>
            </a:fld>
            <a:endParaRPr lang="en-US"/>
          </a:p>
        </p:txBody>
      </p:sp>
      <p:sp>
        <p:nvSpPr>
          <p:cNvPr id="8" name="Footer Placeholder 7">
            <a:extLst>
              <a:ext uri="{FF2B5EF4-FFF2-40B4-BE49-F238E27FC236}">
                <a16:creationId xmlns:a16="http://schemas.microsoft.com/office/drawing/2014/main" id="{E7FC937C-6C6B-084B-9500-111AB153C0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E8E42B-D76D-A544-BDEB-33ABCEF5805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796676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660C-22EF-B948-AF8D-96242F53EB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F6BB157-BD85-284A-AA81-8F53ECF5E83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3/11/23</a:t>
            </a:fld>
            <a:endParaRPr lang="en-US"/>
          </a:p>
        </p:txBody>
      </p:sp>
      <p:sp>
        <p:nvSpPr>
          <p:cNvPr id="4" name="Footer Placeholder 3">
            <a:extLst>
              <a:ext uri="{FF2B5EF4-FFF2-40B4-BE49-F238E27FC236}">
                <a16:creationId xmlns:a16="http://schemas.microsoft.com/office/drawing/2014/main" id="{9C61D091-725B-0C42-A734-E6A2D14DF3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DDBF9F4-73CE-CD49-A6B5-EA74B6CDAB0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113044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0F481-E25D-EE40-926F-CEF310CCC0A3}"/>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3/11/23</a:t>
            </a:fld>
            <a:endParaRPr lang="en-US"/>
          </a:p>
        </p:txBody>
      </p:sp>
      <p:sp>
        <p:nvSpPr>
          <p:cNvPr id="3" name="Footer Placeholder 2">
            <a:extLst>
              <a:ext uri="{FF2B5EF4-FFF2-40B4-BE49-F238E27FC236}">
                <a16:creationId xmlns:a16="http://schemas.microsoft.com/office/drawing/2014/main" id="{0EF618CA-4364-FD42-A5DE-559BAB430D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9A75E03-DB0F-6448-8AB0-B2FDC92029C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35623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B658-19BD-7E4E-85CC-F61F7D51B91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A0BB22-A9A5-3348-8B39-8948DFB2094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60CBF2-8E90-C347-B3CC-6E649843981E}"/>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3/11/23</a:t>
            </a:fld>
            <a:endParaRPr lang="en-US"/>
          </a:p>
        </p:txBody>
      </p:sp>
      <p:sp>
        <p:nvSpPr>
          <p:cNvPr id="5" name="Footer Placeholder 4">
            <a:extLst>
              <a:ext uri="{FF2B5EF4-FFF2-40B4-BE49-F238E27FC236}">
                <a16:creationId xmlns:a16="http://schemas.microsoft.com/office/drawing/2014/main" id="{03F15ABF-5318-3D46-8AC9-7DB6B31712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556873-625D-6A4E-A2BA-023E6F171CF6}"/>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658061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35A6-C395-B64B-9226-0F69B13C25A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562465-E4B6-DA4E-8F56-ECC210031ED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7B8F41-030D-DA40-A61C-23B8CCE59A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810003-CDD0-FE41-939C-DE6FA6B49287}"/>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3/11/23</a:t>
            </a:fld>
            <a:endParaRPr lang="en-US"/>
          </a:p>
        </p:txBody>
      </p:sp>
      <p:sp>
        <p:nvSpPr>
          <p:cNvPr id="6" name="Footer Placeholder 5">
            <a:extLst>
              <a:ext uri="{FF2B5EF4-FFF2-40B4-BE49-F238E27FC236}">
                <a16:creationId xmlns:a16="http://schemas.microsoft.com/office/drawing/2014/main" id="{04E1AA0F-56FD-4E49-9F94-8639D71F9B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929A80-A44B-254A-8AB6-FBF2C0573E5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761529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023C-2A8E-D04E-B859-C8D84E6258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83197-5812-134A-8DC0-3DB0624529F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0CDBF1-CFF5-8548-A0CA-71B5EF1B03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A7E561-A3E9-3F4E-8FD6-D4BE4AF6204C}"/>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3/11/23</a:t>
            </a:fld>
            <a:endParaRPr lang="en-US"/>
          </a:p>
        </p:txBody>
      </p:sp>
      <p:sp>
        <p:nvSpPr>
          <p:cNvPr id="6" name="Footer Placeholder 5">
            <a:extLst>
              <a:ext uri="{FF2B5EF4-FFF2-40B4-BE49-F238E27FC236}">
                <a16:creationId xmlns:a16="http://schemas.microsoft.com/office/drawing/2014/main" id="{8E9BF000-BB18-7D41-8B78-256129C4D7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411A77-434D-AF4B-B3AD-AACFA91B6C7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67874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9BF1-A27A-7A49-ACBC-4517A88FD0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AD5DB5-88AF-9446-BB2B-DFB990B117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B0620-F840-F942-8C30-6663B5AACD2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3/11/23</a:t>
            </a:fld>
            <a:endParaRPr lang="en-US"/>
          </a:p>
        </p:txBody>
      </p:sp>
      <p:sp>
        <p:nvSpPr>
          <p:cNvPr id="5" name="Footer Placeholder 4">
            <a:extLst>
              <a:ext uri="{FF2B5EF4-FFF2-40B4-BE49-F238E27FC236}">
                <a16:creationId xmlns:a16="http://schemas.microsoft.com/office/drawing/2014/main" id="{9C121ED9-F275-494E-800D-7A35C46067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52E177-8431-4547-A691-A3EF8B1438B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1982690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BA1A8-A74A-F549-B974-A197CCF2BF6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DB38FF-10B8-2B4A-9ECA-FFEDE21E955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E410EA-BB45-714A-938A-960010D14CA2}"/>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3/11/23</a:t>
            </a:fld>
            <a:endParaRPr lang="en-US"/>
          </a:p>
        </p:txBody>
      </p:sp>
      <p:sp>
        <p:nvSpPr>
          <p:cNvPr id="5" name="Footer Placeholder 4">
            <a:extLst>
              <a:ext uri="{FF2B5EF4-FFF2-40B4-BE49-F238E27FC236}">
                <a16:creationId xmlns:a16="http://schemas.microsoft.com/office/drawing/2014/main" id="{662741AD-6708-F940-84CB-5649C6E286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BF0213-3B9A-5745-BFFA-9F62C1C73981}"/>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246610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4163A-C618-4646-A4B8-2657108A5F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DAB958B-EF6E-2345-9426-79D0AE43380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9566E4-1841-0945-AE1A-E25B51E8E63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A3469C-5574-E145-A33A-6F8080BF2CF0}"/>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3/11/23</a:t>
            </a:fld>
            <a:endParaRPr lang="en-US"/>
          </a:p>
        </p:txBody>
      </p:sp>
      <p:sp>
        <p:nvSpPr>
          <p:cNvPr id="6" name="Footer Placeholder 5">
            <a:extLst>
              <a:ext uri="{FF2B5EF4-FFF2-40B4-BE49-F238E27FC236}">
                <a16:creationId xmlns:a16="http://schemas.microsoft.com/office/drawing/2014/main" id="{D676E3F9-16F1-9C4E-B644-1962CC7E41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DCB029-CDCB-424D-9449-F68571D8DE62}"/>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5917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B11A-682E-9846-8BCA-29AB969DE4C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8174738-AE95-B542-AF61-FB10DF56B88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29BB3D-44F6-F548-A814-7836CF09DFEF}"/>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783535-E38F-3C4A-9CAE-86C52321E88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27598E-FE61-9B4F-9B08-C60F14A968EF}"/>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1AC350-7F28-724A-A096-C12DE19EE44B}"/>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3/11/23</a:t>
            </a:fld>
            <a:endParaRPr lang="en-US"/>
          </a:p>
        </p:txBody>
      </p:sp>
      <p:sp>
        <p:nvSpPr>
          <p:cNvPr id="8" name="Footer Placeholder 7">
            <a:extLst>
              <a:ext uri="{FF2B5EF4-FFF2-40B4-BE49-F238E27FC236}">
                <a16:creationId xmlns:a16="http://schemas.microsoft.com/office/drawing/2014/main" id="{9C0ABCF8-1F76-874A-B4F0-0206D8DE72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D456734-E543-2343-BD4A-6203B96EA4E4}"/>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58899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4657-B169-534D-953C-A12653DF79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BFE017F-0205-BB4B-B668-B87E5D8DAA9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3/11/23</a:t>
            </a:fld>
            <a:endParaRPr lang="en-US"/>
          </a:p>
        </p:txBody>
      </p:sp>
      <p:sp>
        <p:nvSpPr>
          <p:cNvPr id="4" name="Footer Placeholder 3">
            <a:extLst>
              <a:ext uri="{FF2B5EF4-FFF2-40B4-BE49-F238E27FC236}">
                <a16:creationId xmlns:a16="http://schemas.microsoft.com/office/drawing/2014/main" id="{AAB9C329-99DD-E64D-A3B0-55E68E6294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89BE883-C6F5-7C40-97DE-C5B9A24EEED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71852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5F3F4-1FFC-9845-BE9F-83473FCC493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3/11/23</a:t>
            </a:fld>
            <a:endParaRPr lang="en-US"/>
          </a:p>
        </p:txBody>
      </p:sp>
      <p:sp>
        <p:nvSpPr>
          <p:cNvPr id="3" name="Footer Placeholder 2">
            <a:extLst>
              <a:ext uri="{FF2B5EF4-FFF2-40B4-BE49-F238E27FC236}">
                <a16:creationId xmlns:a16="http://schemas.microsoft.com/office/drawing/2014/main" id="{EDC81A09-3A44-DA4D-A70F-318D3713B4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DA72DF2-2AB0-C145-85E3-913AFAB4B138}"/>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21355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FD71-D705-064F-B501-ABAF00C0AF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C4C072-17E2-BB4C-8851-04E8787277D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E11D34-F2E2-6442-B4BF-06C14EDDE3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F6CB6B-BB4F-AA4F-A52B-99007173A45C}"/>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3/11/23</a:t>
            </a:fld>
            <a:endParaRPr lang="en-US"/>
          </a:p>
        </p:txBody>
      </p:sp>
      <p:sp>
        <p:nvSpPr>
          <p:cNvPr id="6" name="Footer Placeholder 5">
            <a:extLst>
              <a:ext uri="{FF2B5EF4-FFF2-40B4-BE49-F238E27FC236}">
                <a16:creationId xmlns:a16="http://schemas.microsoft.com/office/drawing/2014/main" id="{F340AF8A-13FA-FE4F-8343-897FA06638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B7F2CAE-896A-4646-A26E-566B69367E0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29463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D727-2B92-7E4A-9769-A50707EC79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EFF1DC-A61D-6F49-84B2-CCF218574C4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CB2CEE-91E6-2544-A5B0-59F662732F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A1B5BE-CB7A-AC48-9373-68E2C9E57422}"/>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3/11/23</a:t>
            </a:fld>
            <a:endParaRPr lang="en-US"/>
          </a:p>
        </p:txBody>
      </p:sp>
      <p:sp>
        <p:nvSpPr>
          <p:cNvPr id="6" name="Footer Placeholder 5">
            <a:extLst>
              <a:ext uri="{FF2B5EF4-FFF2-40B4-BE49-F238E27FC236}">
                <a16:creationId xmlns:a16="http://schemas.microsoft.com/office/drawing/2014/main" id="{654DCD57-20F8-D945-9989-F894F25250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319BDB-5FD5-BE49-831E-92940A25554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93391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63537A-8A4C-0143-8D46-089F62AAA6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Rectangle 6">
            <a:extLst>
              <a:ext uri="{FF2B5EF4-FFF2-40B4-BE49-F238E27FC236}">
                <a16:creationId xmlns:a16="http://schemas.microsoft.com/office/drawing/2014/main" id="{26F327DD-3AB4-2649-9474-0805BB9D61F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33026" y="1800964"/>
            <a:ext cx="2799149" cy="2799149"/>
          </a:xfrm>
          <a:prstGeom prst="rect">
            <a:avLst/>
          </a:prstGeom>
        </p:spPr>
      </p:pic>
      <p:sp>
        <p:nvSpPr>
          <p:cNvPr id="6" name="Rectangle 5">
            <a:extLst>
              <a:ext uri="{FF2B5EF4-FFF2-40B4-BE49-F238E27FC236}">
                <a16:creationId xmlns:a16="http://schemas.microsoft.com/office/drawing/2014/main" id="{36A4CEF3-5455-0943-B2B6-B491C8823EEF}"/>
              </a:ext>
            </a:extLst>
          </p:cNvPr>
          <p:cNvSpPr/>
          <p:nvPr userDrawn="1"/>
        </p:nvSpPr>
        <p:spPr>
          <a:xfrm>
            <a:off x="3487479" y="1475194"/>
            <a:ext cx="8704521" cy="386235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BBCE12-BF67-6B4B-A024-868559619427}"/>
              </a:ext>
            </a:extLst>
          </p:cNvPr>
          <p:cNvSpPr/>
          <p:nvPr userDrawn="1"/>
        </p:nvSpPr>
        <p:spPr>
          <a:xfrm>
            <a:off x="3487479" y="5337544"/>
            <a:ext cx="8704522" cy="384050"/>
          </a:xfrm>
          <a:prstGeom prst="rect">
            <a:avLst/>
          </a:prstGeom>
          <a:gradFill flip="none" rotWithShape="1">
            <a:gsLst>
              <a:gs pos="16000">
                <a:srgbClr val="9C0000"/>
              </a:gs>
              <a:gs pos="43000">
                <a:srgbClr val="C00000"/>
              </a:gs>
              <a:gs pos="99000">
                <a:srgbClr val="F2CA20">
                  <a:lumMod val="90000"/>
                  <a:alpha val="8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193258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C101F47-4B88-CA43-863C-0BCC2733DE0B}"/>
              </a:ext>
            </a:extLst>
          </p:cNvPr>
          <p:cNvPicPr>
            <a:picLocks noChangeAspect="1"/>
          </p:cNvPicPr>
          <p:nvPr userDrawn="1"/>
        </p:nvPicPr>
        <p:blipFill>
          <a:blip r:embed="rId13"/>
          <a:stretch>
            <a:fillRect/>
          </a:stretch>
        </p:blipFill>
        <p:spPr>
          <a:xfrm>
            <a:off x="0" y="6242659"/>
            <a:ext cx="12192000" cy="635000"/>
          </a:xfrm>
          <a:prstGeom prst="rect">
            <a:avLst/>
          </a:prstGeom>
        </p:spPr>
      </p:pic>
      <p:sp>
        <p:nvSpPr>
          <p:cNvPr id="2" name="Title Placeholder 1">
            <a:extLst>
              <a:ext uri="{FF2B5EF4-FFF2-40B4-BE49-F238E27FC236}">
                <a16:creationId xmlns:a16="http://schemas.microsoft.com/office/drawing/2014/main" id="{895A33D6-D6F3-1846-AFB6-993119D0F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64DB48D-49A5-DA4B-907D-9BA628E41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1F9E8AA-F1C7-0D48-AE56-7B7D0BD5F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78B72-6520-7C48-9EC9-C3366CDF2022}" type="datetimeFigureOut">
              <a:rPr lang="en-US" smtClean="0"/>
              <a:t>3/11/23</a:t>
            </a:fld>
            <a:endParaRPr lang="en-US"/>
          </a:p>
        </p:txBody>
      </p:sp>
      <p:sp>
        <p:nvSpPr>
          <p:cNvPr id="5" name="Footer Placeholder 4">
            <a:extLst>
              <a:ext uri="{FF2B5EF4-FFF2-40B4-BE49-F238E27FC236}">
                <a16:creationId xmlns:a16="http://schemas.microsoft.com/office/drawing/2014/main" id="{90A67A56-C345-BC4B-9CA9-B380E4F87D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085126-2EE4-0346-9663-F89A8510A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EE7E8-58BE-694D-B916-CD3E98271B6F}" type="slidenum">
              <a:rPr lang="en-US" smtClean="0"/>
              <a:t>‹#›</a:t>
            </a:fld>
            <a:endParaRPr lang="en-US"/>
          </a:p>
        </p:txBody>
      </p:sp>
      <p:sp>
        <p:nvSpPr>
          <p:cNvPr id="8" name="Rectangle 7">
            <a:extLst>
              <a:ext uri="{FF2B5EF4-FFF2-40B4-BE49-F238E27FC236}">
                <a16:creationId xmlns:a16="http://schemas.microsoft.com/office/drawing/2014/main" id="{EF50EEC6-258B-B04B-8D2F-AE39B527D255}"/>
              </a:ext>
            </a:extLst>
          </p:cNvPr>
          <p:cNvSpPr/>
          <p:nvPr userDrawn="1"/>
        </p:nvSpPr>
        <p:spPr>
          <a:xfrm>
            <a:off x="10868608" y="0"/>
            <a:ext cx="970384" cy="970384"/>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7067" y="-64332"/>
            <a:ext cx="1034716" cy="1034716"/>
          </a:xfrm>
          <a:prstGeom prst="rect">
            <a:avLst/>
          </a:prstGeom>
        </p:spPr>
      </p:pic>
      <p:sp>
        <p:nvSpPr>
          <p:cNvPr id="10" name="TextBox 9">
            <a:extLst>
              <a:ext uri="{FF2B5EF4-FFF2-40B4-BE49-F238E27FC236}">
                <a16:creationId xmlns:a16="http://schemas.microsoft.com/office/drawing/2014/main" id="{45A67430-E954-1146-960D-CFAD9A660D84}"/>
              </a:ext>
            </a:extLst>
          </p:cNvPr>
          <p:cNvSpPr txBox="1"/>
          <p:nvPr userDrawn="1"/>
        </p:nvSpPr>
        <p:spPr>
          <a:xfrm>
            <a:off x="185530" y="6362241"/>
            <a:ext cx="4691743" cy="369332"/>
          </a:xfrm>
          <a:prstGeom prst="rect">
            <a:avLst/>
          </a:prstGeom>
          <a:noFill/>
        </p:spPr>
        <p:txBody>
          <a:bodyPr wrap="square" rtlCol="0">
            <a:spAutoFit/>
          </a:bodyPr>
          <a:lstStyle/>
          <a:p>
            <a:r>
              <a:rPr lang="en-PH" sz="1800" kern="1200" dirty="0">
                <a:solidFill>
                  <a:schemeClr val="bg1"/>
                </a:solidFill>
                <a:effectLst/>
                <a:latin typeface="Montserrat Medium" pitchFamily="2" charset="77"/>
                <a:ea typeface="+mn-ea"/>
                <a:cs typeface="+mn-cs"/>
              </a:rPr>
              <a:t>Rex Curriculum Resource </a:t>
            </a:r>
          </a:p>
        </p:txBody>
      </p:sp>
      <p:sp>
        <p:nvSpPr>
          <p:cNvPr id="12" name="TextBox 11">
            <a:extLst>
              <a:ext uri="{FF2B5EF4-FFF2-40B4-BE49-F238E27FC236}">
                <a16:creationId xmlns:a16="http://schemas.microsoft.com/office/drawing/2014/main" id="{0DA7BAE3-1328-D34C-90D4-DC955FE34F07}"/>
              </a:ext>
            </a:extLst>
          </p:cNvPr>
          <p:cNvSpPr txBox="1"/>
          <p:nvPr userDrawn="1"/>
        </p:nvSpPr>
        <p:spPr>
          <a:xfrm>
            <a:off x="9452660" y="6352143"/>
            <a:ext cx="2623284" cy="369332"/>
          </a:xfrm>
          <a:prstGeom prst="rect">
            <a:avLst/>
          </a:prstGeom>
          <a:noFill/>
        </p:spPr>
        <p:txBody>
          <a:bodyPr wrap="square" rtlCol="0">
            <a:spAutoFit/>
          </a:bodyPr>
          <a:lstStyle/>
          <a:p>
            <a:r>
              <a:rPr lang="en-PH" sz="1800" b="0" kern="1200" dirty="0">
                <a:solidFill>
                  <a:schemeClr val="bg1"/>
                </a:solidFill>
                <a:effectLst/>
                <a:latin typeface="Montserrat Medium" pitchFamily="2" charset="77"/>
                <a:ea typeface="+mn-ea"/>
                <a:cs typeface="+mn-cs"/>
              </a:rPr>
              <a:t>WWW.REX.COM.PH</a:t>
            </a:r>
            <a:endParaRPr lang="en-PH" sz="18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070653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ontserrat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New REX Education Mission Logo V.png" descr="New REX Education Mission Logo V.png"/>
          <p:cNvPicPr>
            <a:picLocks noChangeAspect="1"/>
          </p:cNvPicPr>
          <p:nvPr userDrawn="1"/>
        </p:nvPicPr>
        <p:blipFill>
          <a:blip r:embed="rId13">
            <a:extLst/>
          </a:blip>
          <a:stretch>
            <a:fillRect/>
          </a:stretch>
        </p:blipFill>
        <p:spPr>
          <a:xfrm>
            <a:off x="2755939" y="1508902"/>
            <a:ext cx="6616364" cy="3384894"/>
          </a:xfrm>
          <a:prstGeom prst="rect">
            <a:avLst/>
          </a:prstGeom>
          <a:ln w="12700">
            <a:miter lim="400000"/>
          </a:ln>
        </p:spPr>
      </p:pic>
    </p:spTree>
    <p:extLst>
      <p:ext uri="{BB962C8B-B14F-4D97-AF65-F5344CB8AC3E}">
        <p14:creationId xmlns:p14="http://schemas.microsoft.com/office/powerpoint/2010/main" val="28205312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tiff"/><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64826F-9698-C044-8B09-B880D705E0C1}"/>
              </a:ext>
            </a:extLst>
          </p:cNvPr>
          <p:cNvSpPr txBox="1"/>
          <p:nvPr/>
        </p:nvSpPr>
        <p:spPr>
          <a:xfrm>
            <a:off x="4742483" y="2632887"/>
            <a:ext cx="6431796" cy="1754326"/>
          </a:xfrm>
          <a:prstGeom prst="rect">
            <a:avLst/>
          </a:prstGeom>
          <a:noFill/>
        </p:spPr>
        <p:txBody>
          <a:bodyPr wrap="square" rtlCol="0">
            <a:spAutoFit/>
          </a:bodyPr>
          <a:lstStyle/>
          <a:p>
            <a:pPr algn="ctr"/>
            <a:r>
              <a:rPr lang="en-US" sz="3600" b="1" dirty="0">
                <a:solidFill>
                  <a:schemeClr val="bg1"/>
                </a:solidFill>
                <a:latin typeface="Montserrat Medium" pitchFamily="2" charset="77"/>
              </a:rPr>
              <a:t>Solving Problem Involving Factors, Multiples, and Divisibility</a:t>
            </a:r>
          </a:p>
        </p:txBody>
      </p:sp>
    </p:spTree>
    <p:extLst>
      <p:ext uri="{BB962C8B-B14F-4D97-AF65-F5344CB8AC3E}">
        <p14:creationId xmlns:p14="http://schemas.microsoft.com/office/powerpoint/2010/main" val="1154341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Solving Problems Involving Factors, Multiples, and Divisibility</a:t>
            </a:r>
          </a:p>
        </p:txBody>
      </p:sp>
      <p:graphicFrame>
        <p:nvGraphicFramePr>
          <p:cNvPr id="3" name="Content Placeholder 2">
            <a:extLst>
              <a:ext uri="{FF2B5EF4-FFF2-40B4-BE49-F238E27FC236}">
                <a16:creationId xmlns:a16="http://schemas.microsoft.com/office/drawing/2014/main" id="{148619C2-651D-504D-8FD3-0B58051A078A}"/>
              </a:ext>
            </a:extLst>
          </p:cNvPr>
          <p:cNvGraphicFramePr>
            <a:graphicFrameLocks noGrp="1"/>
          </p:cNvGraphicFramePr>
          <p:nvPr>
            <p:ph idx="1"/>
            <p:extLst>
              <p:ext uri="{D42A27DB-BD31-4B8C-83A1-F6EECF244321}">
                <p14:modId xmlns:p14="http://schemas.microsoft.com/office/powerpoint/2010/main" val="3122409330"/>
              </p:ext>
            </p:extLst>
          </p:nvPr>
        </p:nvGraphicFramePr>
        <p:xfrm>
          <a:off x="838200" y="3725861"/>
          <a:ext cx="10515600" cy="1381760"/>
        </p:xfrm>
        <a:graphic>
          <a:graphicData uri="http://schemas.openxmlformats.org/drawingml/2006/table">
            <a:tbl>
              <a:tblPr firstRow="1" bandRow="1">
                <a:tableStyleId>{5C22544A-7EE6-4342-B048-85BDC9FD1C3A}</a:tableStyleId>
              </a:tblPr>
              <a:tblGrid>
                <a:gridCol w="2318876">
                  <a:extLst>
                    <a:ext uri="{9D8B030D-6E8A-4147-A177-3AD203B41FA5}">
                      <a16:colId xmlns:a16="http://schemas.microsoft.com/office/drawing/2014/main" val="4198900772"/>
                    </a:ext>
                  </a:extLst>
                </a:gridCol>
                <a:gridCol w="589800">
                  <a:extLst>
                    <a:ext uri="{9D8B030D-6E8A-4147-A177-3AD203B41FA5}">
                      <a16:colId xmlns:a16="http://schemas.microsoft.com/office/drawing/2014/main" val="3054122693"/>
                    </a:ext>
                  </a:extLst>
                </a:gridCol>
                <a:gridCol w="589801">
                  <a:extLst>
                    <a:ext uri="{9D8B030D-6E8A-4147-A177-3AD203B41FA5}">
                      <a16:colId xmlns:a16="http://schemas.microsoft.com/office/drawing/2014/main" val="1584825416"/>
                    </a:ext>
                  </a:extLst>
                </a:gridCol>
                <a:gridCol w="544432">
                  <a:extLst>
                    <a:ext uri="{9D8B030D-6E8A-4147-A177-3AD203B41FA5}">
                      <a16:colId xmlns:a16="http://schemas.microsoft.com/office/drawing/2014/main" val="2631058222"/>
                    </a:ext>
                  </a:extLst>
                </a:gridCol>
                <a:gridCol w="559554">
                  <a:extLst>
                    <a:ext uri="{9D8B030D-6E8A-4147-A177-3AD203B41FA5}">
                      <a16:colId xmlns:a16="http://schemas.microsoft.com/office/drawing/2014/main" val="2947541957"/>
                    </a:ext>
                  </a:extLst>
                </a:gridCol>
                <a:gridCol w="697996">
                  <a:extLst>
                    <a:ext uri="{9D8B030D-6E8A-4147-A177-3AD203B41FA5}">
                      <a16:colId xmlns:a16="http://schemas.microsoft.com/office/drawing/2014/main" val="3695776692"/>
                    </a:ext>
                  </a:extLst>
                </a:gridCol>
                <a:gridCol w="623898">
                  <a:extLst>
                    <a:ext uri="{9D8B030D-6E8A-4147-A177-3AD203B41FA5}">
                      <a16:colId xmlns:a16="http://schemas.microsoft.com/office/drawing/2014/main" val="2397373892"/>
                    </a:ext>
                  </a:extLst>
                </a:gridCol>
                <a:gridCol w="543910">
                  <a:extLst>
                    <a:ext uri="{9D8B030D-6E8A-4147-A177-3AD203B41FA5}">
                      <a16:colId xmlns:a16="http://schemas.microsoft.com/office/drawing/2014/main" val="1258152780"/>
                    </a:ext>
                  </a:extLst>
                </a:gridCol>
                <a:gridCol w="493402">
                  <a:extLst>
                    <a:ext uri="{9D8B030D-6E8A-4147-A177-3AD203B41FA5}">
                      <a16:colId xmlns:a16="http://schemas.microsoft.com/office/drawing/2014/main" val="523220269"/>
                    </a:ext>
                  </a:extLst>
                </a:gridCol>
                <a:gridCol w="650294">
                  <a:extLst>
                    <a:ext uri="{9D8B030D-6E8A-4147-A177-3AD203B41FA5}">
                      <a16:colId xmlns:a16="http://schemas.microsoft.com/office/drawing/2014/main" val="1176730334"/>
                    </a:ext>
                  </a:extLst>
                </a:gridCol>
                <a:gridCol w="635171">
                  <a:extLst>
                    <a:ext uri="{9D8B030D-6E8A-4147-A177-3AD203B41FA5}">
                      <a16:colId xmlns:a16="http://schemas.microsoft.com/office/drawing/2014/main" val="2216113750"/>
                    </a:ext>
                  </a:extLst>
                </a:gridCol>
                <a:gridCol w="589800">
                  <a:extLst>
                    <a:ext uri="{9D8B030D-6E8A-4147-A177-3AD203B41FA5}">
                      <a16:colId xmlns:a16="http://schemas.microsoft.com/office/drawing/2014/main" val="2228818532"/>
                    </a:ext>
                  </a:extLst>
                </a:gridCol>
                <a:gridCol w="529310">
                  <a:extLst>
                    <a:ext uri="{9D8B030D-6E8A-4147-A177-3AD203B41FA5}">
                      <a16:colId xmlns:a16="http://schemas.microsoft.com/office/drawing/2014/main" val="1171060742"/>
                    </a:ext>
                  </a:extLst>
                </a:gridCol>
                <a:gridCol w="574678">
                  <a:extLst>
                    <a:ext uri="{9D8B030D-6E8A-4147-A177-3AD203B41FA5}">
                      <a16:colId xmlns:a16="http://schemas.microsoft.com/office/drawing/2014/main" val="2976780527"/>
                    </a:ext>
                  </a:extLst>
                </a:gridCol>
                <a:gridCol w="574678">
                  <a:extLst>
                    <a:ext uri="{9D8B030D-6E8A-4147-A177-3AD203B41FA5}">
                      <a16:colId xmlns:a16="http://schemas.microsoft.com/office/drawing/2014/main" val="1551245383"/>
                    </a:ext>
                  </a:extLst>
                </a:gridCol>
              </a:tblGrid>
              <a:tr h="370840">
                <a:tc>
                  <a:txBody>
                    <a:bodyPr/>
                    <a:lstStyle/>
                    <a:p>
                      <a:pPr algn="ctr"/>
                      <a:r>
                        <a:rPr lang="en-US" dirty="0">
                          <a:solidFill>
                            <a:schemeClr val="tx1"/>
                          </a:solidFill>
                        </a:rPr>
                        <a:t>Multiples of 8</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8</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16</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24</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b="0" dirty="0">
                          <a:solidFill>
                            <a:schemeClr val="tx1"/>
                          </a:solidFill>
                        </a:rPr>
                        <a:t>32</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40</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48</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b="0" dirty="0">
                          <a:solidFill>
                            <a:schemeClr val="tx1"/>
                          </a:solidFill>
                        </a:rPr>
                        <a:t>56</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64</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72</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b="0" dirty="0">
                          <a:solidFill>
                            <a:schemeClr val="tx1"/>
                          </a:solidFill>
                        </a:rPr>
                        <a:t>80</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88</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96</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gridSpan="2">
                  <a:txBody>
                    <a:bodyPr/>
                    <a:lstStyle/>
                    <a:p>
                      <a:pPr algn="ctr"/>
                      <a:r>
                        <a:rPr lang="en-US" b="0" dirty="0">
                          <a:solidFill>
                            <a:schemeClr val="tx1"/>
                          </a:solidFill>
                        </a:rPr>
                        <a:t>104</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5009111"/>
                  </a:ext>
                </a:extLst>
              </a:tr>
              <a:tr h="370840">
                <a:tc>
                  <a:txBody>
                    <a:bodyPr/>
                    <a:lstStyle/>
                    <a:p>
                      <a:pPr algn="ctr"/>
                      <a:r>
                        <a:rPr lang="en-US" b="1" dirty="0">
                          <a:solidFill>
                            <a:schemeClr val="tx1"/>
                          </a:solidFill>
                        </a:rPr>
                        <a:t>Multiples of 12</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b="0" dirty="0">
                          <a:solidFill>
                            <a:schemeClr val="tx1"/>
                          </a:solidFill>
                        </a:rPr>
                        <a:t>12</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b="0" dirty="0">
                          <a:solidFill>
                            <a:schemeClr val="tx1"/>
                          </a:solidFill>
                        </a:rPr>
                        <a:t>24</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hMerge="1">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36</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b="0" dirty="0">
                          <a:solidFill>
                            <a:schemeClr val="tx1"/>
                          </a:solidFill>
                        </a:rPr>
                        <a:t>48</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hMerge="1">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60</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b="0" dirty="0">
                          <a:solidFill>
                            <a:schemeClr val="tx1"/>
                          </a:solidFill>
                        </a:rPr>
                        <a:t>72</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hMerge="1">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84</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b="0" dirty="0">
                          <a:solidFill>
                            <a:schemeClr val="tx1"/>
                          </a:solidFill>
                        </a:rPr>
                        <a:t>96</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hMerge="1">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4175502"/>
                  </a:ext>
                </a:extLst>
              </a:tr>
              <a:tr h="370840">
                <a:tc>
                  <a:txBody>
                    <a:bodyPr/>
                    <a:lstStyle/>
                    <a:p>
                      <a:pPr algn="ctr"/>
                      <a:r>
                        <a:rPr lang="en-US" b="1" dirty="0">
                          <a:solidFill>
                            <a:schemeClr val="tx1"/>
                          </a:solidFill>
                        </a:rPr>
                        <a:t>Numbers Between 85 and 100</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86</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87</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88</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89</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90</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91</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92</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93</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94</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95</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96</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b="0" dirty="0">
                          <a:solidFill>
                            <a:schemeClr val="tx1"/>
                          </a:solidFill>
                        </a:rPr>
                        <a:t>97</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98</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99</a:t>
                      </a:r>
                    </a:p>
                  </a:txBody>
                  <a:tcPr marL="102383" marR="102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6417323"/>
                  </a:ext>
                </a:extLst>
              </a:tr>
            </a:tbl>
          </a:graphicData>
        </a:graphic>
      </p:graphicFrame>
      <p:sp>
        <p:nvSpPr>
          <p:cNvPr id="6" name="TextBox 5">
            <a:extLst>
              <a:ext uri="{FF2B5EF4-FFF2-40B4-BE49-F238E27FC236}">
                <a16:creationId xmlns:a16="http://schemas.microsoft.com/office/drawing/2014/main" id="{77365B53-027F-174B-8A8A-52B4277AF5C8}"/>
              </a:ext>
            </a:extLst>
          </p:cNvPr>
          <p:cNvSpPr txBox="1"/>
          <p:nvPr/>
        </p:nvSpPr>
        <p:spPr>
          <a:xfrm>
            <a:off x="838200" y="1690688"/>
            <a:ext cx="10515600" cy="1569660"/>
          </a:xfrm>
          <a:prstGeom prst="rect">
            <a:avLst/>
          </a:prstGeom>
          <a:noFill/>
        </p:spPr>
        <p:txBody>
          <a:bodyPr wrap="square" rtlCol="0">
            <a:spAutoFit/>
          </a:bodyPr>
          <a:lstStyle/>
          <a:p>
            <a:r>
              <a:rPr lang="en-US" sz="2400" dirty="0"/>
              <a:t>	You can also organize the information in a table to help you solve the riddle. First, get the common multiples of 8 and 12 by highlighting the number that can be found in the first two rows. You can easily get the answer by looking at the numbers in the third row.</a:t>
            </a:r>
          </a:p>
        </p:txBody>
      </p:sp>
    </p:spTree>
    <p:extLst>
      <p:ext uri="{BB962C8B-B14F-4D97-AF65-F5344CB8AC3E}">
        <p14:creationId xmlns:p14="http://schemas.microsoft.com/office/powerpoint/2010/main" val="196326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Solving Problems Involving Factors, Multiples, and Divisibility – Routine Problems</a:t>
            </a:r>
          </a:p>
        </p:txBody>
      </p:sp>
      <p:sp>
        <p:nvSpPr>
          <p:cNvPr id="5" name="Content Placeholder 4">
            <a:extLst>
              <a:ext uri="{FF2B5EF4-FFF2-40B4-BE49-F238E27FC236}">
                <a16:creationId xmlns:a16="http://schemas.microsoft.com/office/drawing/2014/main" id="{A40CD8EF-5BC1-BD43-8CF8-1C85E992FA29}"/>
              </a:ext>
            </a:extLst>
          </p:cNvPr>
          <p:cNvSpPr>
            <a:spLocks noGrp="1"/>
          </p:cNvSpPr>
          <p:nvPr>
            <p:ph idx="1"/>
          </p:nvPr>
        </p:nvSpPr>
        <p:spPr>
          <a:xfrm>
            <a:off x="838200" y="2009774"/>
            <a:ext cx="10515600" cy="2838451"/>
          </a:xfrm>
        </p:spPr>
        <p:txBody>
          <a:bodyPr>
            <a:normAutofit/>
          </a:bodyPr>
          <a:lstStyle/>
          <a:p>
            <a:pPr marL="0" indent="0">
              <a:buNone/>
            </a:pPr>
            <a:r>
              <a:rPr lang="en-PH" dirty="0"/>
              <a:t>Use </a:t>
            </a:r>
            <a:r>
              <a:rPr lang="en-PH" b="1" dirty="0" err="1"/>
              <a:t>Polya’s</a:t>
            </a:r>
            <a:r>
              <a:rPr lang="en-PH" dirty="0"/>
              <a:t> 4-step problem-solving model to work on the problem.</a:t>
            </a:r>
          </a:p>
          <a:p>
            <a:pPr marL="0" indent="0">
              <a:buNone/>
            </a:pPr>
            <a:endParaRPr lang="en-US" b="1" dirty="0"/>
          </a:p>
          <a:p>
            <a:pPr marL="0" indent="0">
              <a:buNone/>
            </a:pPr>
            <a:r>
              <a:rPr lang="en-US" b="1" dirty="0"/>
              <a:t>Example 1: </a:t>
            </a:r>
            <a:r>
              <a:rPr lang="en-US" dirty="0"/>
              <a:t>Sophie wants to exchange her ₱1,000 bill into smaller bills. If she wants the smaller bills to be of the same denomination, what are the possible smaller bills she could exchange her money with and how many of each denomination could she have?</a:t>
            </a:r>
            <a:endParaRPr lang="en-US" b="1" dirty="0"/>
          </a:p>
        </p:txBody>
      </p:sp>
    </p:spTree>
    <p:extLst>
      <p:ext uri="{BB962C8B-B14F-4D97-AF65-F5344CB8AC3E}">
        <p14:creationId xmlns:p14="http://schemas.microsoft.com/office/powerpoint/2010/main" val="347163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Solving Problems Involving Factors, Multiples, and Divisibility – Routine Problems</a:t>
            </a:r>
          </a:p>
        </p:txBody>
      </p:sp>
      <p:sp>
        <p:nvSpPr>
          <p:cNvPr id="5" name="Content Placeholder 4">
            <a:extLst>
              <a:ext uri="{FF2B5EF4-FFF2-40B4-BE49-F238E27FC236}">
                <a16:creationId xmlns:a16="http://schemas.microsoft.com/office/drawing/2014/main" id="{A40CD8EF-5BC1-BD43-8CF8-1C85E992FA29}"/>
              </a:ext>
            </a:extLst>
          </p:cNvPr>
          <p:cNvSpPr>
            <a:spLocks noGrp="1"/>
          </p:cNvSpPr>
          <p:nvPr>
            <p:ph idx="1"/>
          </p:nvPr>
        </p:nvSpPr>
        <p:spPr>
          <a:xfrm>
            <a:off x="838200" y="2009774"/>
            <a:ext cx="10515600" cy="2838451"/>
          </a:xfrm>
        </p:spPr>
        <p:txBody>
          <a:bodyPr>
            <a:normAutofit/>
          </a:bodyPr>
          <a:lstStyle/>
          <a:p>
            <a:pPr marL="0" indent="0">
              <a:buNone/>
            </a:pPr>
            <a:r>
              <a:rPr lang="en-PH" dirty="0"/>
              <a:t>Use </a:t>
            </a:r>
            <a:r>
              <a:rPr lang="en-PH" b="1" dirty="0" err="1"/>
              <a:t>Polya’s</a:t>
            </a:r>
            <a:r>
              <a:rPr lang="en-PH" dirty="0"/>
              <a:t> 4-step problem-solving model to work on the problem.</a:t>
            </a:r>
          </a:p>
          <a:p>
            <a:pPr marL="0" indent="0">
              <a:buNone/>
            </a:pPr>
            <a:endParaRPr lang="en-US" b="1" dirty="0"/>
          </a:p>
          <a:p>
            <a:pPr marL="0" indent="0">
              <a:buNone/>
            </a:pPr>
            <a:r>
              <a:rPr lang="en-US" b="1" dirty="0"/>
              <a:t>Example 1: </a:t>
            </a:r>
            <a:r>
              <a:rPr lang="en-US" dirty="0"/>
              <a:t>Sophie wants to exchange her ₱1,000 bill into smaller bills. If she wants the smaller bills to be of the same denomination, what are the possible smaller bills she could exchange her money with and how many of each denomination could she have?</a:t>
            </a:r>
            <a:endParaRPr lang="en-US" b="1" dirty="0"/>
          </a:p>
        </p:txBody>
      </p:sp>
    </p:spTree>
    <p:extLst>
      <p:ext uri="{BB962C8B-B14F-4D97-AF65-F5344CB8AC3E}">
        <p14:creationId xmlns:p14="http://schemas.microsoft.com/office/powerpoint/2010/main" val="558425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Solving Problems Involving Factors, Multiples, and Divisibility – Routine Problems</a:t>
            </a:r>
          </a:p>
        </p:txBody>
      </p:sp>
      <p:sp>
        <p:nvSpPr>
          <p:cNvPr id="5" name="Content Placeholder 4">
            <a:extLst>
              <a:ext uri="{FF2B5EF4-FFF2-40B4-BE49-F238E27FC236}">
                <a16:creationId xmlns:a16="http://schemas.microsoft.com/office/drawing/2014/main" id="{A40CD8EF-5BC1-BD43-8CF8-1C85E992FA29}"/>
              </a:ext>
            </a:extLst>
          </p:cNvPr>
          <p:cNvSpPr>
            <a:spLocks noGrp="1"/>
          </p:cNvSpPr>
          <p:nvPr>
            <p:ph idx="1"/>
          </p:nvPr>
        </p:nvSpPr>
        <p:spPr>
          <a:xfrm>
            <a:off x="838200" y="1690688"/>
            <a:ext cx="10515600" cy="4090989"/>
          </a:xfrm>
        </p:spPr>
        <p:txBody>
          <a:bodyPr>
            <a:normAutofit/>
          </a:bodyPr>
          <a:lstStyle/>
          <a:p>
            <a:pPr marL="0" indent="0" algn="just">
              <a:buNone/>
            </a:pPr>
            <a:r>
              <a:rPr lang="en-PH" sz="2600" dirty="0"/>
              <a:t>Use </a:t>
            </a:r>
            <a:r>
              <a:rPr lang="en-PH" sz="2600" b="1" dirty="0" err="1"/>
              <a:t>Polya’s</a:t>
            </a:r>
            <a:r>
              <a:rPr lang="en-PH" sz="2600" dirty="0"/>
              <a:t> 4-step problem-solving model to work on the problem.</a:t>
            </a:r>
            <a:endParaRPr lang="en-US" sz="2600" b="1" dirty="0"/>
          </a:p>
          <a:p>
            <a:pPr marL="0" indent="0" algn="just">
              <a:buNone/>
            </a:pPr>
            <a:r>
              <a:rPr lang="en-US" sz="2600" b="1" dirty="0"/>
              <a:t>Step 1: Understand the problem.</a:t>
            </a:r>
          </a:p>
          <a:p>
            <a:pPr marL="0" indent="0" algn="just">
              <a:buNone/>
            </a:pPr>
            <a:r>
              <a:rPr lang="en-US" sz="2600" dirty="0"/>
              <a:t>Given: ₱1,000 bill</a:t>
            </a:r>
          </a:p>
          <a:p>
            <a:pPr marL="0" indent="0" algn="just">
              <a:buNone/>
            </a:pPr>
            <a:r>
              <a:rPr lang="en-US" sz="2600" dirty="0"/>
              <a:t>Sophie’s goal: Identify the denominations and the number of paper bills per domination</a:t>
            </a:r>
          </a:p>
          <a:p>
            <a:pPr marL="0" indent="0" algn="just">
              <a:buNone/>
            </a:pPr>
            <a:r>
              <a:rPr lang="en-US" sz="2600" b="1" dirty="0"/>
              <a:t>Step 2: Make a plan.</a:t>
            </a:r>
            <a:endParaRPr lang="en-US" sz="2600" dirty="0"/>
          </a:p>
          <a:p>
            <a:pPr marL="0" indent="0" algn="just">
              <a:buNone/>
            </a:pPr>
            <a:r>
              <a:rPr lang="en-US" sz="2600" dirty="0"/>
              <a:t>	Determine the factors of 1,000 to identify the smaller bills Sophie could have. Divide 1,000 by each denomination to determine the number of paper bills per denomination.</a:t>
            </a:r>
          </a:p>
        </p:txBody>
      </p:sp>
    </p:spTree>
    <p:extLst>
      <p:ext uri="{BB962C8B-B14F-4D97-AF65-F5344CB8AC3E}">
        <p14:creationId xmlns:p14="http://schemas.microsoft.com/office/powerpoint/2010/main" val="708059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Solving Problems Involving Factors, Multiples, and Divisibility – Routine Problems</a:t>
            </a:r>
          </a:p>
        </p:txBody>
      </p:sp>
      <p:sp>
        <p:nvSpPr>
          <p:cNvPr id="5" name="Content Placeholder 4">
            <a:extLst>
              <a:ext uri="{FF2B5EF4-FFF2-40B4-BE49-F238E27FC236}">
                <a16:creationId xmlns:a16="http://schemas.microsoft.com/office/drawing/2014/main" id="{A40CD8EF-5BC1-BD43-8CF8-1C85E992FA29}"/>
              </a:ext>
            </a:extLst>
          </p:cNvPr>
          <p:cNvSpPr>
            <a:spLocks noGrp="1"/>
          </p:cNvSpPr>
          <p:nvPr>
            <p:ph idx="1"/>
          </p:nvPr>
        </p:nvSpPr>
        <p:spPr>
          <a:xfrm>
            <a:off x="838199" y="1690688"/>
            <a:ext cx="10620375" cy="4090989"/>
          </a:xfrm>
        </p:spPr>
        <p:txBody>
          <a:bodyPr>
            <a:normAutofit/>
          </a:bodyPr>
          <a:lstStyle/>
          <a:p>
            <a:pPr marL="0" indent="0" algn="just">
              <a:buNone/>
            </a:pPr>
            <a:r>
              <a:rPr lang="en-PH" sz="2600" dirty="0"/>
              <a:t>Use </a:t>
            </a:r>
            <a:r>
              <a:rPr lang="en-PH" sz="2600" b="1" dirty="0" err="1"/>
              <a:t>Polya’s</a:t>
            </a:r>
            <a:r>
              <a:rPr lang="en-PH" sz="2600" dirty="0"/>
              <a:t> 4-step problem-solving model to work on the problem.</a:t>
            </a:r>
            <a:endParaRPr lang="en-US" sz="2600" b="1" dirty="0"/>
          </a:p>
          <a:p>
            <a:pPr marL="0" indent="0" algn="just">
              <a:buNone/>
            </a:pPr>
            <a:r>
              <a:rPr lang="en-US" sz="2600" b="1" dirty="0"/>
              <a:t>Step 3: Carry out the plan.</a:t>
            </a:r>
          </a:p>
          <a:p>
            <a:pPr marL="0" indent="0" algn="just">
              <a:buNone/>
            </a:pPr>
            <a:r>
              <a:rPr lang="en-US" sz="2600" dirty="0"/>
              <a:t>Factors of 1,000: 1, 2, 4, 5, 8, 10, 20, 25, 40, 50, 100, 125, 200, 250, 500, 1,000</a:t>
            </a:r>
          </a:p>
          <a:p>
            <a:pPr marL="0" indent="0" algn="just">
              <a:buNone/>
            </a:pPr>
            <a:r>
              <a:rPr lang="en-US" sz="2600" dirty="0"/>
              <a:t>Identify which of these factors are monetary denominations of ₱ paper bills.</a:t>
            </a:r>
          </a:p>
          <a:p>
            <a:pPr marL="0" indent="0" algn="just">
              <a:buNone/>
            </a:pPr>
            <a:r>
              <a:rPr lang="en-US" sz="2600" dirty="0"/>
              <a:t>Philippine Peso denominations: ₱1,000, ₱500, ₱200, ₱100, ₱50, ₱20.</a:t>
            </a:r>
          </a:p>
          <a:p>
            <a:pPr marL="0" indent="0" algn="just">
              <a:buNone/>
            </a:pPr>
            <a:r>
              <a:rPr lang="en-PH" sz="2600" dirty="0"/>
              <a:t>	You must exclude ₱1000 since Sophie wants her money to be exchanged in smaller bills. Hence, the smaller denominations are ₱500, ₱200, ₱100, ₱50, and ₱20.</a:t>
            </a:r>
          </a:p>
          <a:p>
            <a:pPr marL="0" indent="0" algn="just">
              <a:buNone/>
            </a:pPr>
            <a:endParaRPr lang="en-US" sz="2600" dirty="0"/>
          </a:p>
        </p:txBody>
      </p:sp>
    </p:spTree>
    <p:extLst>
      <p:ext uri="{BB962C8B-B14F-4D97-AF65-F5344CB8AC3E}">
        <p14:creationId xmlns:p14="http://schemas.microsoft.com/office/powerpoint/2010/main" val="2244230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Solving Problems Involving Factors, Multiples, and Divisibility – Routine Problems</a:t>
            </a:r>
          </a:p>
        </p:txBody>
      </p:sp>
      <p:sp>
        <p:nvSpPr>
          <p:cNvPr id="5" name="Content Placeholder 4">
            <a:extLst>
              <a:ext uri="{FF2B5EF4-FFF2-40B4-BE49-F238E27FC236}">
                <a16:creationId xmlns:a16="http://schemas.microsoft.com/office/drawing/2014/main" id="{A40CD8EF-5BC1-BD43-8CF8-1C85E992FA29}"/>
              </a:ext>
            </a:extLst>
          </p:cNvPr>
          <p:cNvSpPr>
            <a:spLocks noGrp="1"/>
          </p:cNvSpPr>
          <p:nvPr>
            <p:ph idx="1"/>
          </p:nvPr>
        </p:nvSpPr>
        <p:spPr>
          <a:xfrm>
            <a:off x="838199" y="1690688"/>
            <a:ext cx="10620375" cy="4090989"/>
          </a:xfrm>
        </p:spPr>
        <p:txBody>
          <a:bodyPr>
            <a:normAutofit/>
          </a:bodyPr>
          <a:lstStyle/>
          <a:p>
            <a:pPr marL="0" indent="0" algn="just">
              <a:buNone/>
            </a:pPr>
            <a:r>
              <a:rPr lang="en-PH" sz="2600" dirty="0"/>
              <a:t>Use </a:t>
            </a:r>
            <a:r>
              <a:rPr lang="en-PH" sz="2600" b="1" dirty="0" err="1"/>
              <a:t>Polya’s</a:t>
            </a:r>
            <a:r>
              <a:rPr lang="en-PH" sz="2600" dirty="0"/>
              <a:t> 4-step problem-solving model to work on the problem.</a:t>
            </a:r>
            <a:endParaRPr lang="en-US" sz="2600" b="1" dirty="0"/>
          </a:p>
          <a:p>
            <a:pPr marL="0" indent="0" algn="just">
              <a:buNone/>
            </a:pPr>
            <a:r>
              <a:rPr lang="en-US" sz="2600" b="1" dirty="0"/>
              <a:t>Step 3: Carry out the plan.</a:t>
            </a:r>
          </a:p>
          <a:p>
            <a:pPr marL="0" indent="0" algn="just">
              <a:buNone/>
            </a:pPr>
            <a:r>
              <a:rPr lang="en-US" sz="2600" dirty="0"/>
              <a:t>	To determine how many of each paper bill Sophie will have, divide ₱1,000 by each denomination.</a:t>
            </a:r>
          </a:p>
          <a:p>
            <a:pPr marL="0" indent="0" algn="just">
              <a:buNone/>
            </a:pPr>
            <a:r>
              <a:rPr lang="en-US" sz="2600" dirty="0"/>
              <a:t>1,000 ÷ 500 = 2		1,000 ÷ 200 = 5		1,000 ÷ 100 = 10</a:t>
            </a:r>
          </a:p>
          <a:p>
            <a:pPr marL="0" indent="0" algn="just">
              <a:buNone/>
            </a:pPr>
            <a:r>
              <a:rPr lang="en-US" sz="2600" dirty="0"/>
              <a:t>1,000 ÷ 50 = 20		1,000 ÷ 20 = 50</a:t>
            </a:r>
          </a:p>
          <a:p>
            <a:pPr marL="0" indent="0" algn="just">
              <a:buNone/>
            </a:pPr>
            <a:r>
              <a:rPr lang="en-US" sz="2600" dirty="0"/>
              <a:t>Hence, Sophie could have any of the following options:</a:t>
            </a:r>
          </a:p>
          <a:p>
            <a:pPr marL="0" indent="0" algn="just">
              <a:buNone/>
            </a:pPr>
            <a:r>
              <a:rPr lang="en-US" sz="2600" b="1" dirty="0"/>
              <a:t>2 ₱500 bills, 5 ₱200 bills, 10 ₱100 bills, 20 ₱50 bills, and 50 ₱20 bills.</a:t>
            </a:r>
          </a:p>
          <a:p>
            <a:pPr marL="0" indent="0" algn="just">
              <a:buNone/>
            </a:pPr>
            <a:endParaRPr lang="en-US" sz="2600" dirty="0"/>
          </a:p>
        </p:txBody>
      </p:sp>
    </p:spTree>
    <p:extLst>
      <p:ext uri="{BB962C8B-B14F-4D97-AF65-F5344CB8AC3E}">
        <p14:creationId xmlns:p14="http://schemas.microsoft.com/office/powerpoint/2010/main" val="3740721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Solving Problems Involving Factors, Multiples, and Divisibility – Routine Problems</a:t>
            </a:r>
          </a:p>
        </p:txBody>
      </p:sp>
      <p:sp>
        <p:nvSpPr>
          <p:cNvPr id="5" name="Content Placeholder 4">
            <a:extLst>
              <a:ext uri="{FF2B5EF4-FFF2-40B4-BE49-F238E27FC236}">
                <a16:creationId xmlns:a16="http://schemas.microsoft.com/office/drawing/2014/main" id="{A40CD8EF-5BC1-BD43-8CF8-1C85E992FA29}"/>
              </a:ext>
            </a:extLst>
          </p:cNvPr>
          <p:cNvSpPr>
            <a:spLocks noGrp="1"/>
          </p:cNvSpPr>
          <p:nvPr>
            <p:ph idx="1"/>
          </p:nvPr>
        </p:nvSpPr>
        <p:spPr>
          <a:xfrm>
            <a:off x="838199" y="1690688"/>
            <a:ext cx="10620375" cy="4090989"/>
          </a:xfrm>
        </p:spPr>
        <p:txBody>
          <a:bodyPr>
            <a:normAutofit/>
          </a:bodyPr>
          <a:lstStyle/>
          <a:p>
            <a:pPr marL="0" indent="0" algn="just">
              <a:buNone/>
            </a:pPr>
            <a:r>
              <a:rPr lang="en-PH" sz="2600" dirty="0"/>
              <a:t>Use </a:t>
            </a:r>
            <a:r>
              <a:rPr lang="en-PH" sz="2600" b="1" dirty="0" err="1"/>
              <a:t>Polya’s</a:t>
            </a:r>
            <a:r>
              <a:rPr lang="en-PH" sz="2600" dirty="0"/>
              <a:t> 4-step problem-solving model to work on the problem.</a:t>
            </a:r>
            <a:endParaRPr lang="en-US" sz="2600" b="1" dirty="0"/>
          </a:p>
          <a:p>
            <a:pPr marL="0" indent="0" algn="just">
              <a:buNone/>
            </a:pPr>
            <a:r>
              <a:rPr lang="en-US" sz="2600" b="1" dirty="0"/>
              <a:t>Step 3: Look back.</a:t>
            </a:r>
          </a:p>
          <a:p>
            <a:pPr marL="0" indent="0" algn="just">
              <a:buNone/>
            </a:pPr>
            <a:r>
              <a:rPr lang="en-US" sz="2600" dirty="0"/>
              <a:t>	Let us check whether our conclusion is correct. To do so, multiply the number of paper bills by the denomination.</a:t>
            </a:r>
          </a:p>
          <a:p>
            <a:pPr marL="0" indent="0">
              <a:buNone/>
            </a:pPr>
            <a:r>
              <a:rPr lang="en-PH" sz="2600" dirty="0"/>
              <a:t>2 × ₱500 = ₱1,000 		5 × ₱200 = ₱1,000 		10 × ₱100 = ₱1,000</a:t>
            </a:r>
          </a:p>
          <a:p>
            <a:pPr marL="0" indent="0">
              <a:buNone/>
            </a:pPr>
            <a:r>
              <a:rPr lang="en-PH" sz="2600" dirty="0"/>
              <a:t>20 × ₱50 = ₱1,000 		50 × ₱20 = ₱1,000</a:t>
            </a:r>
            <a:endParaRPr lang="en-US" sz="2600" dirty="0"/>
          </a:p>
          <a:p>
            <a:pPr marL="0" indent="0" algn="just">
              <a:buNone/>
            </a:pPr>
            <a:endParaRPr lang="en-US" sz="2600" dirty="0"/>
          </a:p>
          <a:p>
            <a:pPr marL="0" indent="0" algn="just">
              <a:buNone/>
            </a:pPr>
            <a:r>
              <a:rPr lang="en-US" sz="2600" dirty="0"/>
              <a:t>	Thus, the answer “</a:t>
            </a:r>
            <a:r>
              <a:rPr lang="en-US" sz="2600" b="1" dirty="0"/>
              <a:t>2 ₱500 bills, 5 ₱200 bills, 10 ₱100 bills, 20 ₱50 bills, and 50 ₱20 bills” </a:t>
            </a:r>
            <a:r>
              <a:rPr lang="en-US" sz="2600" dirty="0"/>
              <a:t> is correct.</a:t>
            </a:r>
            <a:endParaRPr lang="en-US" sz="2600" b="1" dirty="0"/>
          </a:p>
          <a:p>
            <a:pPr marL="0" indent="0" algn="just">
              <a:buNone/>
            </a:pPr>
            <a:endParaRPr lang="en-US" sz="2600" dirty="0"/>
          </a:p>
        </p:txBody>
      </p:sp>
    </p:spTree>
    <p:extLst>
      <p:ext uri="{BB962C8B-B14F-4D97-AF65-F5344CB8AC3E}">
        <p14:creationId xmlns:p14="http://schemas.microsoft.com/office/powerpoint/2010/main" val="1867352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Solving Problems Involving Factors, Multiples, and Divisibility – Nonroutine Problems</a:t>
            </a:r>
          </a:p>
        </p:txBody>
      </p:sp>
      <p:sp>
        <p:nvSpPr>
          <p:cNvPr id="5" name="Content Placeholder 4">
            <a:extLst>
              <a:ext uri="{FF2B5EF4-FFF2-40B4-BE49-F238E27FC236}">
                <a16:creationId xmlns:a16="http://schemas.microsoft.com/office/drawing/2014/main" id="{A40CD8EF-5BC1-BD43-8CF8-1C85E992FA29}"/>
              </a:ext>
            </a:extLst>
          </p:cNvPr>
          <p:cNvSpPr>
            <a:spLocks noGrp="1"/>
          </p:cNvSpPr>
          <p:nvPr>
            <p:ph idx="1"/>
          </p:nvPr>
        </p:nvSpPr>
        <p:spPr>
          <a:xfrm>
            <a:off x="785812" y="1816894"/>
            <a:ext cx="10620375" cy="3224211"/>
          </a:xfrm>
        </p:spPr>
        <p:txBody>
          <a:bodyPr>
            <a:normAutofit/>
          </a:bodyPr>
          <a:lstStyle/>
          <a:p>
            <a:pPr marL="0" indent="0" algn="just">
              <a:buNone/>
            </a:pPr>
            <a:r>
              <a:rPr lang="en-US" sz="2600" dirty="0"/>
              <a:t>Using </a:t>
            </a:r>
            <a:r>
              <a:rPr lang="en-US" sz="2600" b="1" dirty="0"/>
              <a:t>Nonroutine </a:t>
            </a:r>
            <a:r>
              <a:rPr lang="en-US" sz="2600" dirty="0"/>
              <a:t>to solve a problem.</a:t>
            </a:r>
          </a:p>
          <a:p>
            <a:pPr marL="0" indent="0" algn="just">
              <a:buNone/>
            </a:pPr>
            <a:endParaRPr lang="en-US" sz="2600" dirty="0"/>
          </a:p>
          <a:p>
            <a:pPr marL="0" indent="0">
              <a:buNone/>
            </a:pPr>
            <a:r>
              <a:rPr lang="en-US" sz="2600" b="1" dirty="0"/>
              <a:t>Example 2: </a:t>
            </a:r>
            <a:r>
              <a:rPr lang="en-US" sz="2600" dirty="0"/>
              <a:t>Cheryl and Vincent visit their grandparents every 3</a:t>
            </a:r>
            <a:r>
              <a:rPr lang="en-US" sz="2600" baseline="30000" dirty="0"/>
              <a:t>rd</a:t>
            </a:r>
            <a:r>
              <a:rPr lang="en-US" sz="2600" dirty="0"/>
              <a:t> and 5th day, respectively. </a:t>
            </a:r>
            <a:r>
              <a:rPr lang="en-PH" sz="2600" dirty="0"/>
              <a:t>On what day will they meet again in their grandparents’ home if they both visited them on May 5?</a:t>
            </a:r>
            <a:r>
              <a:rPr lang="en-US" sz="2600" dirty="0"/>
              <a:t> </a:t>
            </a:r>
          </a:p>
        </p:txBody>
      </p:sp>
    </p:spTree>
    <p:extLst>
      <p:ext uri="{BB962C8B-B14F-4D97-AF65-F5344CB8AC3E}">
        <p14:creationId xmlns:p14="http://schemas.microsoft.com/office/powerpoint/2010/main" val="2386276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Solving Problems Involving Factors, Multiples, and Divisibility – Nonroutine Problems</a:t>
            </a:r>
          </a:p>
        </p:txBody>
      </p:sp>
      <p:sp>
        <p:nvSpPr>
          <p:cNvPr id="5" name="Content Placeholder 4">
            <a:extLst>
              <a:ext uri="{FF2B5EF4-FFF2-40B4-BE49-F238E27FC236}">
                <a16:creationId xmlns:a16="http://schemas.microsoft.com/office/drawing/2014/main" id="{A40CD8EF-5BC1-BD43-8CF8-1C85E992FA29}"/>
              </a:ext>
            </a:extLst>
          </p:cNvPr>
          <p:cNvSpPr>
            <a:spLocks noGrp="1"/>
          </p:cNvSpPr>
          <p:nvPr>
            <p:ph idx="1"/>
          </p:nvPr>
        </p:nvSpPr>
        <p:spPr>
          <a:xfrm>
            <a:off x="785812" y="1816894"/>
            <a:ext cx="10620375" cy="3224211"/>
          </a:xfrm>
        </p:spPr>
        <p:txBody>
          <a:bodyPr>
            <a:normAutofit/>
          </a:bodyPr>
          <a:lstStyle/>
          <a:p>
            <a:pPr marL="0" indent="0">
              <a:buNone/>
            </a:pPr>
            <a:r>
              <a:rPr lang="en-PH" sz="2600" dirty="0"/>
              <a:t>	To solve this problem, let’s draw a calendar to identify the dates when Cheryl and Vincent will visit their grandparents.</a:t>
            </a:r>
            <a:endParaRPr lang="en-US" sz="2600" dirty="0"/>
          </a:p>
        </p:txBody>
      </p:sp>
      <p:graphicFrame>
        <p:nvGraphicFramePr>
          <p:cNvPr id="4" name="Table 3">
            <a:extLst>
              <a:ext uri="{FF2B5EF4-FFF2-40B4-BE49-F238E27FC236}">
                <a16:creationId xmlns:a16="http://schemas.microsoft.com/office/drawing/2014/main" id="{225B6E94-3AD3-E048-9EE2-9A075D1C4F42}"/>
              </a:ext>
            </a:extLst>
          </p:cNvPr>
          <p:cNvGraphicFramePr>
            <a:graphicFrameLocks noGrp="1"/>
          </p:cNvGraphicFramePr>
          <p:nvPr>
            <p:extLst>
              <p:ext uri="{D42A27DB-BD31-4B8C-83A1-F6EECF244321}">
                <p14:modId xmlns:p14="http://schemas.microsoft.com/office/powerpoint/2010/main" val="1558278267"/>
              </p:ext>
            </p:extLst>
          </p:nvPr>
        </p:nvGraphicFramePr>
        <p:xfrm>
          <a:off x="1874830" y="2762778"/>
          <a:ext cx="8597902" cy="296672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3255458118"/>
                    </a:ext>
                  </a:extLst>
                </a:gridCol>
                <a:gridCol w="1161143">
                  <a:extLst>
                    <a:ext uri="{9D8B030D-6E8A-4147-A177-3AD203B41FA5}">
                      <a16:colId xmlns:a16="http://schemas.microsoft.com/office/drawing/2014/main" val="1956712668"/>
                    </a:ext>
                  </a:extLst>
                </a:gridCol>
                <a:gridCol w="1161143">
                  <a:extLst>
                    <a:ext uri="{9D8B030D-6E8A-4147-A177-3AD203B41FA5}">
                      <a16:colId xmlns:a16="http://schemas.microsoft.com/office/drawing/2014/main" val="1709761460"/>
                    </a:ext>
                  </a:extLst>
                </a:gridCol>
                <a:gridCol w="1414011">
                  <a:extLst>
                    <a:ext uri="{9D8B030D-6E8A-4147-A177-3AD203B41FA5}">
                      <a16:colId xmlns:a16="http://schemas.microsoft.com/office/drawing/2014/main" val="2327895337"/>
                    </a:ext>
                  </a:extLst>
                </a:gridCol>
                <a:gridCol w="1200150">
                  <a:extLst>
                    <a:ext uri="{9D8B030D-6E8A-4147-A177-3AD203B41FA5}">
                      <a16:colId xmlns:a16="http://schemas.microsoft.com/office/drawing/2014/main" val="1406823277"/>
                    </a:ext>
                  </a:extLst>
                </a:gridCol>
                <a:gridCol w="1328737">
                  <a:extLst>
                    <a:ext uri="{9D8B030D-6E8A-4147-A177-3AD203B41FA5}">
                      <a16:colId xmlns:a16="http://schemas.microsoft.com/office/drawing/2014/main" val="130255076"/>
                    </a:ext>
                  </a:extLst>
                </a:gridCol>
                <a:gridCol w="1171575">
                  <a:extLst>
                    <a:ext uri="{9D8B030D-6E8A-4147-A177-3AD203B41FA5}">
                      <a16:colId xmlns:a16="http://schemas.microsoft.com/office/drawing/2014/main" val="963844674"/>
                    </a:ext>
                  </a:extLst>
                </a:gridCol>
              </a:tblGrid>
              <a:tr h="370840">
                <a:tc gridSpan="7">
                  <a:txBody>
                    <a:bodyPr/>
                    <a:lstStyle/>
                    <a:p>
                      <a:pPr algn="ctr"/>
                      <a:r>
                        <a:rPr lang="en-US" b="1" dirty="0">
                          <a:solidFill>
                            <a:sysClr val="windowText" lastClr="000000"/>
                          </a:solidFill>
                        </a:rPr>
                        <a:t>MAY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h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9085352"/>
                  </a:ext>
                </a:extLst>
              </a:tr>
              <a:tr h="370840">
                <a:tc>
                  <a:txBody>
                    <a:bodyPr/>
                    <a:lstStyle/>
                    <a:p>
                      <a:pPr algn="ctr"/>
                      <a:r>
                        <a:rPr lang="en-US" b="1" dirty="0">
                          <a:solidFill>
                            <a:sysClr val="windowText" lastClr="000000"/>
                          </a:solidFill>
                        </a:rPr>
                        <a:t>Sunday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b="1" dirty="0">
                          <a:solidFill>
                            <a:sysClr val="windowText" lastClr="000000"/>
                          </a:solidFill>
                        </a:rPr>
                        <a:t>Monday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b="1" dirty="0">
                          <a:solidFill>
                            <a:sysClr val="windowText" lastClr="000000"/>
                          </a:solidFill>
                        </a:rPr>
                        <a:t>Tuesday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b="1" dirty="0">
                          <a:solidFill>
                            <a:sysClr val="windowText" lastClr="000000"/>
                          </a:solidFill>
                        </a:rPr>
                        <a:t>Wednesday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b="1" dirty="0">
                          <a:solidFill>
                            <a:sysClr val="windowText" lastClr="000000"/>
                          </a:solidFill>
                        </a:rPr>
                        <a:t>Thursday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b="1" dirty="0">
                          <a:solidFill>
                            <a:sysClr val="windowText" lastClr="000000"/>
                          </a:solidFill>
                        </a:rPr>
                        <a:t>Friday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b="1" dirty="0">
                          <a:solidFill>
                            <a:sysClr val="windowText" lastClr="000000"/>
                          </a:solidFill>
                        </a:rPr>
                        <a:t>Saturday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4042629657"/>
                  </a:ext>
                </a:extLst>
              </a:tr>
              <a:tr h="370840">
                <a:tc>
                  <a:txBody>
                    <a:bodyPr/>
                    <a:lstStyle/>
                    <a:p>
                      <a:pPr algn="ctr"/>
                      <a:endParaRPr lang="en-US">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284804"/>
                  </a:ext>
                </a:extLst>
              </a:tr>
              <a:tr h="370840">
                <a:tc>
                  <a:txBody>
                    <a:bodyPr/>
                    <a:lstStyle/>
                    <a:p>
                      <a:pPr algn="ctr"/>
                      <a:r>
                        <a:rPr lang="en-US" dirty="0">
                          <a:solidFill>
                            <a:sysClr val="windowText" lastClr="000000"/>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0059576"/>
                  </a:ext>
                </a:extLst>
              </a:tr>
              <a:tr h="370840">
                <a:tc>
                  <a:txBody>
                    <a:bodyPr/>
                    <a:lstStyle/>
                    <a:p>
                      <a:pPr algn="ctr"/>
                      <a:r>
                        <a:rPr lang="en-US" dirty="0">
                          <a:solidFill>
                            <a:sysClr val="windowText" lastClr="000000"/>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2883574"/>
                  </a:ext>
                </a:extLst>
              </a:tr>
              <a:tr h="370840">
                <a:tc>
                  <a:txBody>
                    <a:bodyPr/>
                    <a:lstStyle/>
                    <a:p>
                      <a:pPr algn="ctr"/>
                      <a:r>
                        <a:rPr lang="en-US" dirty="0">
                          <a:solidFill>
                            <a:sysClr val="windowText" lastClr="000000"/>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5831175"/>
                  </a:ext>
                </a:extLst>
              </a:tr>
              <a:tr h="370840">
                <a:tc>
                  <a:txBody>
                    <a:bodyPr/>
                    <a:lstStyle/>
                    <a:p>
                      <a:pPr algn="ctr"/>
                      <a:r>
                        <a:rPr lang="en-US" dirty="0">
                          <a:solidFill>
                            <a:sysClr val="windowText" lastClr="000000"/>
                          </a:solidFill>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585000"/>
                  </a:ext>
                </a:extLst>
              </a:tr>
              <a:tr h="370840">
                <a:tc>
                  <a:txBody>
                    <a:bodyPr/>
                    <a:lstStyle/>
                    <a:p>
                      <a:pPr algn="ctr"/>
                      <a:r>
                        <a:rPr lang="en-US" dirty="0">
                          <a:solidFill>
                            <a:sysClr val="windowText" lastClr="000000"/>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7023986"/>
                  </a:ext>
                </a:extLst>
              </a:tr>
            </a:tbl>
          </a:graphicData>
        </a:graphic>
      </p:graphicFrame>
    </p:spTree>
    <p:extLst>
      <p:ext uri="{BB962C8B-B14F-4D97-AF65-F5344CB8AC3E}">
        <p14:creationId xmlns:p14="http://schemas.microsoft.com/office/powerpoint/2010/main" val="1973052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Solving Problems Involving Factors, Multiples, and Divisibility – Nonroutine Problems</a:t>
            </a:r>
          </a:p>
        </p:txBody>
      </p:sp>
      <p:sp>
        <p:nvSpPr>
          <p:cNvPr id="5" name="Content Placeholder 4">
            <a:extLst>
              <a:ext uri="{FF2B5EF4-FFF2-40B4-BE49-F238E27FC236}">
                <a16:creationId xmlns:a16="http://schemas.microsoft.com/office/drawing/2014/main" id="{A40CD8EF-5BC1-BD43-8CF8-1C85E992FA29}"/>
              </a:ext>
            </a:extLst>
          </p:cNvPr>
          <p:cNvSpPr>
            <a:spLocks noGrp="1"/>
          </p:cNvSpPr>
          <p:nvPr>
            <p:ph idx="1"/>
          </p:nvPr>
        </p:nvSpPr>
        <p:spPr>
          <a:xfrm>
            <a:off x="785812" y="1816894"/>
            <a:ext cx="10620375" cy="3224211"/>
          </a:xfrm>
        </p:spPr>
        <p:txBody>
          <a:bodyPr>
            <a:normAutofit/>
          </a:bodyPr>
          <a:lstStyle/>
          <a:p>
            <a:pPr marL="0" indent="0">
              <a:buNone/>
            </a:pPr>
            <a:r>
              <a:rPr lang="en-PH" sz="2600" dirty="0"/>
              <a:t>	Draw a circle around the dates when Cheryl visits her grandparents and a box when Vincent does.</a:t>
            </a:r>
            <a:endParaRPr lang="en-US" sz="2600" dirty="0"/>
          </a:p>
        </p:txBody>
      </p:sp>
      <p:graphicFrame>
        <p:nvGraphicFramePr>
          <p:cNvPr id="4" name="Table 3">
            <a:extLst>
              <a:ext uri="{FF2B5EF4-FFF2-40B4-BE49-F238E27FC236}">
                <a16:creationId xmlns:a16="http://schemas.microsoft.com/office/drawing/2014/main" id="{225B6E94-3AD3-E048-9EE2-9A075D1C4F42}"/>
              </a:ext>
            </a:extLst>
          </p:cNvPr>
          <p:cNvGraphicFramePr>
            <a:graphicFrameLocks noGrp="1"/>
          </p:cNvGraphicFramePr>
          <p:nvPr/>
        </p:nvGraphicFramePr>
        <p:xfrm>
          <a:off x="1874830" y="2762778"/>
          <a:ext cx="8597902" cy="296672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3255458118"/>
                    </a:ext>
                  </a:extLst>
                </a:gridCol>
                <a:gridCol w="1161143">
                  <a:extLst>
                    <a:ext uri="{9D8B030D-6E8A-4147-A177-3AD203B41FA5}">
                      <a16:colId xmlns:a16="http://schemas.microsoft.com/office/drawing/2014/main" val="1956712668"/>
                    </a:ext>
                  </a:extLst>
                </a:gridCol>
                <a:gridCol w="1161143">
                  <a:extLst>
                    <a:ext uri="{9D8B030D-6E8A-4147-A177-3AD203B41FA5}">
                      <a16:colId xmlns:a16="http://schemas.microsoft.com/office/drawing/2014/main" val="1709761460"/>
                    </a:ext>
                  </a:extLst>
                </a:gridCol>
                <a:gridCol w="1414011">
                  <a:extLst>
                    <a:ext uri="{9D8B030D-6E8A-4147-A177-3AD203B41FA5}">
                      <a16:colId xmlns:a16="http://schemas.microsoft.com/office/drawing/2014/main" val="2327895337"/>
                    </a:ext>
                  </a:extLst>
                </a:gridCol>
                <a:gridCol w="1200150">
                  <a:extLst>
                    <a:ext uri="{9D8B030D-6E8A-4147-A177-3AD203B41FA5}">
                      <a16:colId xmlns:a16="http://schemas.microsoft.com/office/drawing/2014/main" val="1406823277"/>
                    </a:ext>
                  </a:extLst>
                </a:gridCol>
                <a:gridCol w="1328737">
                  <a:extLst>
                    <a:ext uri="{9D8B030D-6E8A-4147-A177-3AD203B41FA5}">
                      <a16:colId xmlns:a16="http://schemas.microsoft.com/office/drawing/2014/main" val="130255076"/>
                    </a:ext>
                  </a:extLst>
                </a:gridCol>
                <a:gridCol w="1171575">
                  <a:extLst>
                    <a:ext uri="{9D8B030D-6E8A-4147-A177-3AD203B41FA5}">
                      <a16:colId xmlns:a16="http://schemas.microsoft.com/office/drawing/2014/main" val="963844674"/>
                    </a:ext>
                  </a:extLst>
                </a:gridCol>
              </a:tblGrid>
              <a:tr h="370840">
                <a:tc gridSpan="7">
                  <a:txBody>
                    <a:bodyPr/>
                    <a:lstStyle/>
                    <a:p>
                      <a:pPr algn="ctr"/>
                      <a:r>
                        <a:rPr lang="en-US" b="1" dirty="0">
                          <a:solidFill>
                            <a:sysClr val="windowText" lastClr="000000"/>
                          </a:solidFill>
                        </a:rPr>
                        <a:t>MAY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h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9085352"/>
                  </a:ext>
                </a:extLst>
              </a:tr>
              <a:tr h="370840">
                <a:tc>
                  <a:txBody>
                    <a:bodyPr/>
                    <a:lstStyle/>
                    <a:p>
                      <a:pPr algn="ctr"/>
                      <a:r>
                        <a:rPr lang="en-US" b="1" dirty="0">
                          <a:solidFill>
                            <a:sysClr val="windowText" lastClr="000000"/>
                          </a:solidFill>
                        </a:rPr>
                        <a:t>Sunday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b="1" dirty="0">
                          <a:solidFill>
                            <a:sysClr val="windowText" lastClr="000000"/>
                          </a:solidFill>
                        </a:rPr>
                        <a:t>Monday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b="1" dirty="0">
                          <a:solidFill>
                            <a:sysClr val="windowText" lastClr="000000"/>
                          </a:solidFill>
                        </a:rPr>
                        <a:t>Tuesday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b="1" dirty="0">
                          <a:solidFill>
                            <a:sysClr val="windowText" lastClr="000000"/>
                          </a:solidFill>
                        </a:rPr>
                        <a:t>Wednesday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b="1" dirty="0">
                          <a:solidFill>
                            <a:sysClr val="windowText" lastClr="000000"/>
                          </a:solidFill>
                        </a:rPr>
                        <a:t>Thursday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b="1" dirty="0">
                          <a:solidFill>
                            <a:sysClr val="windowText" lastClr="000000"/>
                          </a:solidFill>
                        </a:rPr>
                        <a:t>Friday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b="1" dirty="0">
                          <a:solidFill>
                            <a:sysClr val="windowText" lastClr="000000"/>
                          </a:solidFill>
                        </a:rPr>
                        <a:t>Saturday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4042629657"/>
                  </a:ext>
                </a:extLst>
              </a:tr>
              <a:tr h="370840">
                <a:tc>
                  <a:txBody>
                    <a:bodyPr/>
                    <a:lstStyle/>
                    <a:p>
                      <a:pPr algn="ctr"/>
                      <a:endParaRPr lang="en-US">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284804"/>
                  </a:ext>
                </a:extLst>
              </a:tr>
              <a:tr h="370840">
                <a:tc>
                  <a:txBody>
                    <a:bodyPr/>
                    <a:lstStyle/>
                    <a:p>
                      <a:pPr algn="ctr"/>
                      <a:r>
                        <a:rPr lang="en-US" dirty="0">
                          <a:solidFill>
                            <a:sysClr val="windowText" lastClr="000000"/>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0059576"/>
                  </a:ext>
                </a:extLst>
              </a:tr>
              <a:tr h="370840">
                <a:tc>
                  <a:txBody>
                    <a:bodyPr/>
                    <a:lstStyle/>
                    <a:p>
                      <a:pPr algn="ctr"/>
                      <a:r>
                        <a:rPr lang="en-US" dirty="0">
                          <a:solidFill>
                            <a:sysClr val="windowText" lastClr="000000"/>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2883574"/>
                  </a:ext>
                </a:extLst>
              </a:tr>
              <a:tr h="370840">
                <a:tc>
                  <a:txBody>
                    <a:bodyPr/>
                    <a:lstStyle/>
                    <a:p>
                      <a:pPr algn="ctr"/>
                      <a:r>
                        <a:rPr lang="en-US" dirty="0">
                          <a:solidFill>
                            <a:sysClr val="windowText" lastClr="000000"/>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5831175"/>
                  </a:ext>
                </a:extLst>
              </a:tr>
              <a:tr h="370840">
                <a:tc>
                  <a:txBody>
                    <a:bodyPr/>
                    <a:lstStyle/>
                    <a:p>
                      <a:pPr algn="ctr"/>
                      <a:r>
                        <a:rPr lang="en-US" dirty="0">
                          <a:solidFill>
                            <a:sysClr val="windowText" lastClr="000000"/>
                          </a:solidFill>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585000"/>
                  </a:ext>
                </a:extLst>
              </a:tr>
              <a:tr h="370840">
                <a:tc>
                  <a:txBody>
                    <a:bodyPr/>
                    <a:lstStyle/>
                    <a:p>
                      <a:pPr algn="ctr"/>
                      <a:r>
                        <a:rPr lang="en-US" dirty="0">
                          <a:solidFill>
                            <a:sysClr val="windowText" lastClr="000000"/>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7023986"/>
                  </a:ext>
                </a:extLst>
              </a:tr>
            </a:tbl>
          </a:graphicData>
        </a:graphic>
      </p:graphicFrame>
      <p:sp>
        <p:nvSpPr>
          <p:cNvPr id="3" name="Oval 2">
            <a:extLst>
              <a:ext uri="{FF2B5EF4-FFF2-40B4-BE49-F238E27FC236}">
                <a16:creationId xmlns:a16="http://schemas.microsoft.com/office/drawing/2014/main" id="{1F663A9D-1783-3E42-BFC4-CF21662E38D5}"/>
              </a:ext>
            </a:extLst>
          </p:cNvPr>
          <p:cNvSpPr/>
          <p:nvPr/>
        </p:nvSpPr>
        <p:spPr>
          <a:xfrm>
            <a:off x="9728188" y="3934563"/>
            <a:ext cx="285750" cy="2857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B98A0CF-30FE-FC4C-94B1-E38389F04BD9}"/>
              </a:ext>
            </a:extLst>
          </p:cNvPr>
          <p:cNvSpPr/>
          <p:nvPr/>
        </p:nvSpPr>
        <p:spPr>
          <a:xfrm>
            <a:off x="5916607" y="3934563"/>
            <a:ext cx="285750" cy="2857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D683521-87CB-7E44-950F-C9596D2E51DD}"/>
              </a:ext>
            </a:extLst>
          </p:cNvPr>
          <p:cNvSpPr/>
          <p:nvPr/>
        </p:nvSpPr>
        <p:spPr>
          <a:xfrm>
            <a:off x="8494701" y="4289002"/>
            <a:ext cx="285750" cy="2857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820C646-5512-9047-931F-F99C2015158D}"/>
              </a:ext>
            </a:extLst>
          </p:cNvPr>
          <p:cNvSpPr/>
          <p:nvPr/>
        </p:nvSpPr>
        <p:spPr>
          <a:xfrm>
            <a:off x="9728188" y="5032318"/>
            <a:ext cx="285750" cy="2857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5D41D48-9A47-304F-B7BE-7E7C412E50CD}"/>
              </a:ext>
            </a:extLst>
          </p:cNvPr>
          <p:cNvSpPr/>
          <p:nvPr/>
        </p:nvSpPr>
        <p:spPr>
          <a:xfrm>
            <a:off x="7208826" y="4661217"/>
            <a:ext cx="285750" cy="2857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114DAE5-2F03-CA43-8DB0-FC58B9F6EAEE}"/>
              </a:ext>
            </a:extLst>
          </p:cNvPr>
          <p:cNvSpPr/>
          <p:nvPr/>
        </p:nvSpPr>
        <p:spPr>
          <a:xfrm>
            <a:off x="5916607" y="5009113"/>
            <a:ext cx="285750" cy="2857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0365FF1-A58E-D74E-9631-1A19822D6D73}"/>
              </a:ext>
            </a:extLst>
          </p:cNvPr>
          <p:cNvSpPr/>
          <p:nvPr/>
        </p:nvSpPr>
        <p:spPr>
          <a:xfrm>
            <a:off x="4622788" y="4303814"/>
            <a:ext cx="285750" cy="2857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5CEFBA1-EC68-C84A-9CF7-8F813971F49F}"/>
              </a:ext>
            </a:extLst>
          </p:cNvPr>
          <p:cNvSpPr/>
          <p:nvPr/>
        </p:nvSpPr>
        <p:spPr>
          <a:xfrm>
            <a:off x="3465500" y="4661217"/>
            <a:ext cx="285750" cy="2857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7279709-7134-3B44-A0D1-F3ED65D88043}"/>
              </a:ext>
            </a:extLst>
          </p:cNvPr>
          <p:cNvSpPr/>
          <p:nvPr/>
        </p:nvSpPr>
        <p:spPr>
          <a:xfrm>
            <a:off x="2290765" y="5032318"/>
            <a:ext cx="285750" cy="2857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23C244A-CB0F-0543-AE7E-ED55E8984599}"/>
              </a:ext>
            </a:extLst>
          </p:cNvPr>
          <p:cNvSpPr/>
          <p:nvPr/>
        </p:nvSpPr>
        <p:spPr>
          <a:xfrm>
            <a:off x="5812632" y="3934563"/>
            <a:ext cx="493700" cy="285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1F5F359-DF68-524C-8E1A-16C39727661B}"/>
              </a:ext>
            </a:extLst>
          </p:cNvPr>
          <p:cNvSpPr/>
          <p:nvPr/>
        </p:nvSpPr>
        <p:spPr>
          <a:xfrm>
            <a:off x="9622619" y="4287914"/>
            <a:ext cx="493700" cy="285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E9FE838-F5E8-F54F-A935-69545BA73BBD}"/>
              </a:ext>
            </a:extLst>
          </p:cNvPr>
          <p:cNvSpPr/>
          <p:nvPr/>
        </p:nvSpPr>
        <p:spPr>
          <a:xfrm>
            <a:off x="7104851" y="4661217"/>
            <a:ext cx="493700" cy="285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1E9FDA-DBDF-314B-BC95-670F36E9ECFB}"/>
              </a:ext>
            </a:extLst>
          </p:cNvPr>
          <p:cNvSpPr/>
          <p:nvPr/>
        </p:nvSpPr>
        <p:spPr>
          <a:xfrm>
            <a:off x="4518813" y="5009113"/>
            <a:ext cx="493700" cy="285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23222BA-879B-344B-A616-E7502CFCE896}"/>
              </a:ext>
            </a:extLst>
          </p:cNvPr>
          <p:cNvSpPr/>
          <p:nvPr/>
        </p:nvSpPr>
        <p:spPr>
          <a:xfrm>
            <a:off x="2186790" y="5387941"/>
            <a:ext cx="493700" cy="285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AC80D4-BA85-1D4F-8E5A-43AC3AD8B46E}"/>
              </a:ext>
            </a:extLst>
          </p:cNvPr>
          <p:cNvSpPr/>
          <p:nvPr/>
        </p:nvSpPr>
        <p:spPr>
          <a:xfrm>
            <a:off x="3361525" y="4287914"/>
            <a:ext cx="493700" cy="285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4473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515600" cy="1325563"/>
          </a:xfrm>
        </p:spPr>
        <p:txBody>
          <a:bodyPr>
            <a:normAutofit/>
          </a:bodyPr>
          <a:lstStyle/>
          <a:p>
            <a:r>
              <a:rPr lang="en-US" b="1" dirty="0"/>
              <a:t>Solving Problems Involving Factors, Multiples, and Divisibility</a:t>
            </a:r>
          </a:p>
        </p:txBody>
      </p:sp>
      <p:sp>
        <p:nvSpPr>
          <p:cNvPr id="4" name="Content Placeholder 3">
            <a:extLst>
              <a:ext uri="{FF2B5EF4-FFF2-40B4-BE49-F238E27FC236}">
                <a16:creationId xmlns:a16="http://schemas.microsoft.com/office/drawing/2014/main" id="{0517DCEE-6111-B744-B698-B103C8A1619E}"/>
              </a:ext>
            </a:extLst>
          </p:cNvPr>
          <p:cNvSpPr>
            <a:spLocks noGrp="1"/>
          </p:cNvSpPr>
          <p:nvPr>
            <p:ph idx="1"/>
          </p:nvPr>
        </p:nvSpPr>
        <p:spPr>
          <a:xfrm>
            <a:off x="838200" y="2364468"/>
            <a:ext cx="10515600" cy="2664732"/>
          </a:xfrm>
        </p:spPr>
        <p:txBody>
          <a:bodyPr>
            <a:normAutofit/>
          </a:bodyPr>
          <a:lstStyle/>
          <a:p>
            <a:r>
              <a:rPr lang="en-PH" dirty="0"/>
              <a:t>Understand and analyze the problem to find out what strategy will be used to solve it.</a:t>
            </a:r>
          </a:p>
          <a:p>
            <a:endParaRPr lang="en-PH" dirty="0"/>
          </a:p>
          <a:p>
            <a:r>
              <a:rPr lang="en-PH" dirty="0"/>
              <a:t>Always look back to check whether the answer makes sense.</a:t>
            </a:r>
          </a:p>
          <a:p>
            <a:pPr marL="0" indent="0">
              <a:lnSpc>
                <a:spcPct val="150000"/>
              </a:lnSpc>
              <a:buNone/>
            </a:pPr>
            <a:endParaRPr lang="en-US" dirty="0"/>
          </a:p>
        </p:txBody>
      </p:sp>
    </p:spTree>
    <p:extLst>
      <p:ext uri="{BB962C8B-B14F-4D97-AF65-F5344CB8AC3E}">
        <p14:creationId xmlns:p14="http://schemas.microsoft.com/office/powerpoint/2010/main" val="2864155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Solving Problems Involving Factors, Multiples, and Divisibility – Nonroutine Problems</a:t>
            </a:r>
          </a:p>
        </p:txBody>
      </p:sp>
      <p:sp>
        <p:nvSpPr>
          <p:cNvPr id="5" name="Content Placeholder 4">
            <a:extLst>
              <a:ext uri="{FF2B5EF4-FFF2-40B4-BE49-F238E27FC236}">
                <a16:creationId xmlns:a16="http://schemas.microsoft.com/office/drawing/2014/main" id="{A40CD8EF-5BC1-BD43-8CF8-1C85E992FA29}"/>
              </a:ext>
            </a:extLst>
          </p:cNvPr>
          <p:cNvSpPr>
            <a:spLocks noGrp="1"/>
          </p:cNvSpPr>
          <p:nvPr>
            <p:ph idx="1"/>
          </p:nvPr>
        </p:nvSpPr>
        <p:spPr>
          <a:xfrm>
            <a:off x="785812" y="2288383"/>
            <a:ext cx="10620375" cy="2540794"/>
          </a:xfrm>
        </p:spPr>
        <p:txBody>
          <a:bodyPr>
            <a:normAutofit/>
          </a:bodyPr>
          <a:lstStyle/>
          <a:p>
            <a:pPr marL="0" indent="0">
              <a:buNone/>
            </a:pPr>
            <a:r>
              <a:rPr lang="en-PH" sz="2600" dirty="0"/>
              <a:t>	</a:t>
            </a:r>
            <a:r>
              <a:rPr lang="en-PH" dirty="0"/>
              <a:t>Since Cheryl and Vincent both visited their grandparents on May 5, that date is both marked with a circle and a box. To determine the date when Cheryl and Vincent will visit their grandparents on the same day, look for another date that is also both marked with a circle and a box, that is, </a:t>
            </a:r>
            <a:r>
              <a:rPr lang="en-PH" b="1" dirty="0"/>
              <a:t>May 20</a:t>
            </a:r>
            <a:r>
              <a:rPr lang="en-PH" dirty="0"/>
              <a:t>. Thus, Cheryl and Vincent will meet again as they visit their grandparents on </a:t>
            </a:r>
            <a:r>
              <a:rPr lang="en-PH" b="1" dirty="0"/>
              <a:t>May 20</a:t>
            </a:r>
            <a:r>
              <a:rPr lang="en-PH" dirty="0"/>
              <a:t>.</a:t>
            </a:r>
          </a:p>
        </p:txBody>
      </p:sp>
    </p:spTree>
    <p:extLst>
      <p:ext uri="{BB962C8B-B14F-4D97-AF65-F5344CB8AC3E}">
        <p14:creationId xmlns:p14="http://schemas.microsoft.com/office/powerpoint/2010/main" val="2148629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676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515600" cy="1325563"/>
          </a:xfrm>
        </p:spPr>
        <p:txBody>
          <a:bodyPr>
            <a:normAutofit/>
          </a:bodyPr>
          <a:lstStyle/>
          <a:p>
            <a:r>
              <a:rPr lang="en-US" b="1" dirty="0"/>
              <a:t>Solving Problems Involving Factors, Multiples, and Divisibility</a:t>
            </a:r>
          </a:p>
        </p:txBody>
      </p:sp>
      <p:sp>
        <p:nvSpPr>
          <p:cNvPr id="4" name="Content Placeholder 3">
            <a:extLst>
              <a:ext uri="{FF2B5EF4-FFF2-40B4-BE49-F238E27FC236}">
                <a16:creationId xmlns:a16="http://schemas.microsoft.com/office/drawing/2014/main" id="{0517DCEE-6111-B744-B698-B103C8A1619E}"/>
              </a:ext>
            </a:extLst>
          </p:cNvPr>
          <p:cNvSpPr>
            <a:spLocks noGrp="1"/>
          </p:cNvSpPr>
          <p:nvPr>
            <p:ph idx="1"/>
          </p:nvPr>
        </p:nvSpPr>
        <p:spPr>
          <a:xfrm>
            <a:off x="838200" y="1965778"/>
            <a:ext cx="10515600" cy="3448503"/>
          </a:xfrm>
        </p:spPr>
        <p:txBody>
          <a:bodyPr>
            <a:normAutofit/>
          </a:bodyPr>
          <a:lstStyle/>
          <a:p>
            <a:pPr marL="0" indent="0">
              <a:buNone/>
            </a:pPr>
            <a:r>
              <a:rPr lang="en-PH" dirty="0"/>
              <a:t>	To solve </a:t>
            </a:r>
            <a:r>
              <a:rPr lang="en-PH" b="1" dirty="0"/>
              <a:t>routine problems</a:t>
            </a:r>
            <a:r>
              <a:rPr lang="en-PH" dirty="0"/>
              <a:t>, you may use </a:t>
            </a:r>
            <a:r>
              <a:rPr lang="en-PH" dirty="0" err="1"/>
              <a:t>Polya’s</a:t>
            </a:r>
            <a:r>
              <a:rPr lang="en-PH" dirty="0"/>
              <a:t> 4-step problem-solving model:</a:t>
            </a:r>
          </a:p>
          <a:p>
            <a:endParaRPr lang="en-PH" dirty="0"/>
          </a:p>
          <a:p>
            <a:pPr marL="0" indent="0">
              <a:buNone/>
            </a:pPr>
            <a:r>
              <a:rPr lang="en-PH" b="1" dirty="0"/>
              <a:t>Step 1:</a:t>
            </a:r>
            <a:r>
              <a:rPr lang="en-PH" dirty="0"/>
              <a:t> Understand the problem.</a:t>
            </a:r>
          </a:p>
          <a:p>
            <a:pPr marL="0" indent="0">
              <a:buNone/>
            </a:pPr>
            <a:r>
              <a:rPr lang="en-PH" b="1" dirty="0"/>
              <a:t>Step 2:</a:t>
            </a:r>
            <a:r>
              <a:rPr lang="en-PH" dirty="0"/>
              <a:t> Make a plan.</a:t>
            </a:r>
          </a:p>
          <a:p>
            <a:pPr marL="0" indent="0">
              <a:buNone/>
            </a:pPr>
            <a:r>
              <a:rPr lang="en-PH" b="1" dirty="0"/>
              <a:t>Step 3:</a:t>
            </a:r>
            <a:r>
              <a:rPr lang="en-PH" dirty="0"/>
              <a:t> Carry out the plan.</a:t>
            </a:r>
          </a:p>
          <a:p>
            <a:pPr marL="0" indent="0">
              <a:buNone/>
            </a:pPr>
            <a:r>
              <a:rPr lang="en-PH" b="1" dirty="0"/>
              <a:t>Step 4:</a:t>
            </a:r>
            <a:r>
              <a:rPr lang="en-PH" dirty="0"/>
              <a:t> Look back.</a:t>
            </a:r>
          </a:p>
          <a:p>
            <a:pPr marL="0" indent="0">
              <a:lnSpc>
                <a:spcPct val="150000"/>
              </a:lnSpc>
              <a:buNone/>
            </a:pPr>
            <a:endParaRPr lang="en-US" dirty="0"/>
          </a:p>
        </p:txBody>
      </p:sp>
    </p:spTree>
    <p:extLst>
      <p:ext uri="{BB962C8B-B14F-4D97-AF65-F5344CB8AC3E}">
        <p14:creationId xmlns:p14="http://schemas.microsoft.com/office/powerpoint/2010/main" val="65690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515600" cy="1325563"/>
          </a:xfrm>
        </p:spPr>
        <p:txBody>
          <a:bodyPr>
            <a:normAutofit/>
          </a:bodyPr>
          <a:lstStyle/>
          <a:p>
            <a:r>
              <a:rPr lang="en-US" b="1" dirty="0"/>
              <a:t>Solving Problems Involving Factors, Multiples, and Divisibility</a:t>
            </a:r>
          </a:p>
        </p:txBody>
      </p:sp>
      <p:sp>
        <p:nvSpPr>
          <p:cNvPr id="4" name="Content Placeholder 3">
            <a:extLst>
              <a:ext uri="{FF2B5EF4-FFF2-40B4-BE49-F238E27FC236}">
                <a16:creationId xmlns:a16="http://schemas.microsoft.com/office/drawing/2014/main" id="{0517DCEE-6111-B744-B698-B103C8A1619E}"/>
              </a:ext>
            </a:extLst>
          </p:cNvPr>
          <p:cNvSpPr>
            <a:spLocks noGrp="1"/>
          </p:cNvSpPr>
          <p:nvPr>
            <p:ph idx="1"/>
          </p:nvPr>
        </p:nvSpPr>
        <p:spPr>
          <a:xfrm>
            <a:off x="838200" y="1965778"/>
            <a:ext cx="10515600" cy="3781879"/>
          </a:xfrm>
        </p:spPr>
        <p:txBody>
          <a:bodyPr>
            <a:normAutofit/>
          </a:bodyPr>
          <a:lstStyle/>
          <a:p>
            <a:pPr marL="0" indent="0">
              <a:buNone/>
            </a:pPr>
            <a:r>
              <a:rPr lang="en-PH" dirty="0"/>
              <a:t>	To solve, you may use different approaches such </a:t>
            </a:r>
            <a:r>
              <a:rPr lang="en-PH" dirty="0" err="1"/>
              <a:t>as:</a:t>
            </a:r>
            <a:r>
              <a:rPr lang="en-PH" b="1" dirty="0" err="1"/>
              <a:t>nonroutine</a:t>
            </a:r>
            <a:r>
              <a:rPr lang="en-PH" b="1" dirty="0"/>
              <a:t> problems</a:t>
            </a:r>
            <a:endParaRPr lang="en-PH" dirty="0"/>
          </a:p>
          <a:p>
            <a:endParaRPr lang="en-PH" dirty="0"/>
          </a:p>
          <a:p>
            <a:pPr marL="0" indent="0">
              <a:buNone/>
            </a:pPr>
            <a:r>
              <a:rPr lang="en-PH" dirty="0"/>
              <a:t>a. drawing a picture or an illustration</a:t>
            </a:r>
          </a:p>
          <a:p>
            <a:pPr marL="0" indent="0">
              <a:buNone/>
            </a:pPr>
            <a:r>
              <a:rPr lang="en-PH" dirty="0"/>
              <a:t>b. making a list or table</a:t>
            </a:r>
          </a:p>
          <a:p>
            <a:pPr marL="0" indent="0">
              <a:buNone/>
            </a:pPr>
            <a:r>
              <a:rPr lang="en-PH" dirty="0"/>
              <a:t>c. looking for patterns</a:t>
            </a:r>
          </a:p>
          <a:p>
            <a:pPr marL="0" indent="0">
              <a:buNone/>
            </a:pPr>
            <a:r>
              <a:rPr lang="en-PH" dirty="0"/>
              <a:t>d. finding word clues</a:t>
            </a:r>
          </a:p>
          <a:p>
            <a:pPr marL="0" indent="0">
              <a:lnSpc>
                <a:spcPct val="150000"/>
              </a:lnSpc>
              <a:buNone/>
            </a:pPr>
            <a:endParaRPr lang="en-US" dirty="0"/>
          </a:p>
        </p:txBody>
      </p:sp>
    </p:spTree>
    <p:extLst>
      <p:ext uri="{BB962C8B-B14F-4D97-AF65-F5344CB8AC3E}">
        <p14:creationId xmlns:p14="http://schemas.microsoft.com/office/powerpoint/2010/main" val="2798425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515600" cy="1325563"/>
          </a:xfrm>
        </p:spPr>
        <p:txBody>
          <a:bodyPr>
            <a:normAutofit/>
          </a:bodyPr>
          <a:lstStyle/>
          <a:p>
            <a:r>
              <a:rPr lang="en-US" b="1" dirty="0"/>
              <a:t>Solving Problems Involving Factors, Multiples, and Divisibility</a:t>
            </a:r>
          </a:p>
        </p:txBody>
      </p:sp>
      <p:pic>
        <p:nvPicPr>
          <p:cNvPr id="6" name="Content Placeholder 5">
            <a:extLst>
              <a:ext uri="{FF2B5EF4-FFF2-40B4-BE49-F238E27FC236}">
                <a16:creationId xmlns:a16="http://schemas.microsoft.com/office/drawing/2014/main" id="{FEA276A2-3601-6D43-AA42-F4259F927B41}"/>
              </a:ext>
            </a:extLst>
          </p:cNvPr>
          <p:cNvPicPr>
            <a:picLocks noGrp="1" noChangeAspect="1"/>
          </p:cNvPicPr>
          <p:nvPr>
            <p:ph idx="1"/>
          </p:nvPr>
        </p:nvPicPr>
        <p:blipFill>
          <a:blip r:embed="rId3"/>
          <a:stretch>
            <a:fillRect/>
          </a:stretch>
        </p:blipFill>
        <p:spPr>
          <a:xfrm>
            <a:off x="6115312" y="2076451"/>
            <a:ext cx="2427759" cy="2179183"/>
          </a:xfrm>
          <a:prstGeom prst="rect">
            <a:avLst/>
          </a:prstGeom>
        </p:spPr>
      </p:pic>
      <p:pic>
        <p:nvPicPr>
          <p:cNvPr id="7" name="Picture 6">
            <a:extLst>
              <a:ext uri="{FF2B5EF4-FFF2-40B4-BE49-F238E27FC236}">
                <a16:creationId xmlns:a16="http://schemas.microsoft.com/office/drawing/2014/main" id="{C1051D4C-BDBA-3946-BED0-8B548BA12DEA}"/>
              </a:ext>
            </a:extLst>
          </p:cNvPr>
          <p:cNvPicPr>
            <a:picLocks noChangeAspect="1"/>
          </p:cNvPicPr>
          <p:nvPr/>
        </p:nvPicPr>
        <p:blipFill>
          <a:blip r:embed="rId4"/>
          <a:stretch>
            <a:fillRect/>
          </a:stretch>
        </p:blipFill>
        <p:spPr>
          <a:xfrm>
            <a:off x="8543070" y="2076451"/>
            <a:ext cx="1824393" cy="2724150"/>
          </a:xfrm>
          <a:prstGeom prst="rect">
            <a:avLst/>
          </a:prstGeom>
        </p:spPr>
      </p:pic>
      <p:pic>
        <p:nvPicPr>
          <p:cNvPr id="8" name="Picture 7">
            <a:extLst>
              <a:ext uri="{FF2B5EF4-FFF2-40B4-BE49-F238E27FC236}">
                <a16:creationId xmlns:a16="http://schemas.microsoft.com/office/drawing/2014/main" id="{6A39CEA7-D0EC-0A47-B4F5-29805E0A3ED1}"/>
              </a:ext>
            </a:extLst>
          </p:cNvPr>
          <p:cNvPicPr>
            <a:picLocks noChangeAspect="1"/>
          </p:cNvPicPr>
          <p:nvPr/>
        </p:nvPicPr>
        <p:blipFill>
          <a:blip r:embed="rId5"/>
          <a:stretch>
            <a:fillRect/>
          </a:stretch>
        </p:blipFill>
        <p:spPr>
          <a:xfrm>
            <a:off x="6115310" y="4241346"/>
            <a:ext cx="2427759" cy="546867"/>
          </a:xfrm>
          <a:prstGeom prst="rect">
            <a:avLst/>
          </a:prstGeom>
        </p:spPr>
      </p:pic>
      <p:sp>
        <p:nvSpPr>
          <p:cNvPr id="11" name="TextBox 10">
            <a:extLst>
              <a:ext uri="{FF2B5EF4-FFF2-40B4-BE49-F238E27FC236}">
                <a16:creationId xmlns:a16="http://schemas.microsoft.com/office/drawing/2014/main" id="{69703246-52B2-7B4C-9A32-6321D0178EE6}"/>
              </a:ext>
            </a:extLst>
          </p:cNvPr>
          <p:cNvSpPr txBox="1"/>
          <p:nvPr/>
        </p:nvSpPr>
        <p:spPr>
          <a:xfrm>
            <a:off x="1271589" y="1983150"/>
            <a:ext cx="3729038" cy="2805063"/>
          </a:xfrm>
          <a:prstGeom prst="rect">
            <a:avLst/>
          </a:prstGeom>
          <a:noFill/>
        </p:spPr>
        <p:txBody>
          <a:bodyPr wrap="square" rtlCol="0">
            <a:spAutoFit/>
          </a:bodyPr>
          <a:lstStyle/>
          <a:p>
            <a:pPr>
              <a:lnSpc>
                <a:spcPct val="150000"/>
              </a:lnSpc>
            </a:pPr>
            <a:r>
              <a:rPr lang="en-US" sz="2400" i="1" dirty="0"/>
              <a:t>I am thinking of a number.</a:t>
            </a:r>
          </a:p>
          <a:p>
            <a:pPr>
              <a:lnSpc>
                <a:spcPct val="150000"/>
              </a:lnSpc>
            </a:pPr>
            <a:r>
              <a:rPr lang="en-US" sz="2400" i="1" dirty="0"/>
              <a:t>It is a multiple of 8.</a:t>
            </a:r>
          </a:p>
          <a:p>
            <a:pPr>
              <a:lnSpc>
                <a:spcPct val="150000"/>
              </a:lnSpc>
            </a:pPr>
            <a:r>
              <a:rPr lang="en-US" sz="2400" i="1" dirty="0"/>
              <a:t>It is between 85 and 100.</a:t>
            </a:r>
          </a:p>
          <a:p>
            <a:pPr>
              <a:lnSpc>
                <a:spcPct val="150000"/>
              </a:lnSpc>
            </a:pPr>
            <a:r>
              <a:rPr lang="en-US" sz="2400" i="1" dirty="0"/>
              <a:t>It is also a multiple of 12.</a:t>
            </a:r>
          </a:p>
          <a:p>
            <a:pPr>
              <a:lnSpc>
                <a:spcPct val="150000"/>
              </a:lnSpc>
            </a:pPr>
            <a:r>
              <a:rPr lang="en-US" sz="2400" i="1" dirty="0"/>
              <a:t>What is my number?</a:t>
            </a:r>
          </a:p>
        </p:txBody>
      </p:sp>
    </p:spTree>
    <p:extLst>
      <p:ext uri="{BB962C8B-B14F-4D97-AF65-F5344CB8AC3E}">
        <p14:creationId xmlns:p14="http://schemas.microsoft.com/office/powerpoint/2010/main" val="491260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515600" cy="1325563"/>
          </a:xfrm>
        </p:spPr>
        <p:txBody>
          <a:bodyPr>
            <a:normAutofit/>
          </a:bodyPr>
          <a:lstStyle/>
          <a:p>
            <a:r>
              <a:rPr lang="en-US" b="1" dirty="0"/>
              <a:t>Solving Problems Involving Factors, Multiples, and Divisibility</a:t>
            </a:r>
          </a:p>
        </p:txBody>
      </p:sp>
      <p:sp>
        <p:nvSpPr>
          <p:cNvPr id="4" name="Content Placeholder 3">
            <a:extLst>
              <a:ext uri="{FF2B5EF4-FFF2-40B4-BE49-F238E27FC236}">
                <a16:creationId xmlns:a16="http://schemas.microsoft.com/office/drawing/2014/main" id="{90C0C44F-8351-8447-B2CD-083FF068868F}"/>
              </a:ext>
            </a:extLst>
          </p:cNvPr>
          <p:cNvSpPr>
            <a:spLocks noGrp="1"/>
          </p:cNvSpPr>
          <p:nvPr>
            <p:ph idx="1"/>
          </p:nvPr>
        </p:nvSpPr>
        <p:spPr>
          <a:xfrm>
            <a:off x="1023938" y="2520156"/>
            <a:ext cx="10329862" cy="1817688"/>
          </a:xfrm>
        </p:spPr>
        <p:txBody>
          <a:bodyPr>
            <a:normAutofit/>
          </a:bodyPr>
          <a:lstStyle/>
          <a:p>
            <a:pPr marL="0" indent="0" algn="just">
              <a:buNone/>
            </a:pPr>
            <a:r>
              <a:rPr lang="en-PH" dirty="0"/>
              <a:t>	To solve the riddle, let us first identify the given information. What numbers come to your mind when you hear the statements: “It is a multiple of 8,” “It is a multiple of 12,” and “It is between 85 and 100”?</a:t>
            </a:r>
          </a:p>
          <a:p>
            <a:pPr algn="just"/>
            <a:endParaRPr lang="en-US" dirty="0"/>
          </a:p>
        </p:txBody>
      </p:sp>
    </p:spTree>
    <p:extLst>
      <p:ext uri="{BB962C8B-B14F-4D97-AF65-F5344CB8AC3E}">
        <p14:creationId xmlns:p14="http://schemas.microsoft.com/office/powerpoint/2010/main" val="2102534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515600" cy="1325563"/>
          </a:xfrm>
        </p:spPr>
        <p:txBody>
          <a:bodyPr>
            <a:normAutofit/>
          </a:bodyPr>
          <a:lstStyle/>
          <a:p>
            <a:r>
              <a:rPr lang="en-US" b="1" dirty="0"/>
              <a:t>Solving Problems Involving Factors, Multiples, and Divisibility</a:t>
            </a:r>
          </a:p>
        </p:txBody>
      </p:sp>
      <p:sp>
        <p:nvSpPr>
          <p:cNvPr id="4" name="Content Placeholder 3">
            <a:extLst>
              <a:ext uri="{FF2B5EF4-FFF2-40B4-BE49-F238E27FC236}">
                <a16:creationId xmlns:a16="http://schemas.microsoft.com/office/drawing/2014/main" id="{90C0C44F-8351-8447-B2CD-083FF068868F}"/>
              </a:ext>
            </a:extLst>
          </p:cNvPr>
          <p:cNvSpPr>
            <a:spLocks noGrp="1"/>
          </p:cNvSpPr>
          <p:nvPr>
            <p:ph idx="1"/>
          </p:nvPr>
        </p:nvSpPr>
        <p:spPr>
          <a:xfrm>
            <a:off x="966788" y="1690688"/>
            <a:ext cx="9205913" cy="4337845"/>
          </a:xfrm>
        </p:spPr>
        <p:txBody>
          <a:bodyPr>
            <a:normAutofit/>
          </a:bodyPr>
          <a:lstStyle/>
          <a:p>
            <a:pPr marL="0" indent="0" algn="just">
              <a:buNone/>
            </a:pPr>
            <a:r>
              <a:rPr lang="en-US" sz="2400" dirty="0"/>
              <a:t>	Note that once you have identified the given information, you may now organize your solution. Here’s how to do it:</a:t>
            </a:r>
          </a:p>
          <a:p>
            <a:pPr marL="0" indent="0" algn="just">
              <a:buNone/>
            </a:pPr>
            <a:endParaRPr lang="en-US" sz="2400" dirty="0"/>
          </a:p>
          <a:p>
            <a:pPr marL="0" indent="0" algn="just">
              <a:buNone/>
            </a:pPr>
            <a:r>
              <a:rPr lang="en-US" sz="2400" b="1" dirty="0"/>
              <a:t>Step 1: </a:t>
            </a:r>
            <a:r>
              <a:rPr lang="en-US" sz="2400" dirty="0"/>
              <a:t>List the multiples of 8 and 12.</a:t>
            </a:r>
            <a:endParaRPr lang="en-US" sz="2400" b="1" dirty="0"/>
          </a:p>
          <a:p>
            <a:pPr marL="0" indent="0" algn="just">
              <a:buNone/>
            </a:pPr>
            <a:r>
              <a:rPr lang="en-US" sz="2400" b="1" dirty="0"/>
              <a:t>Multiples of 8: </a:t>
            </a:r>
            <a:r>
              <a:rPr lang="en-US" sz="2400" dirty="0"/>
              <a:t>8, 16, 24, 32, 40, 48, 56, 64, 72, 80, 88, …</a:t>
            </a:r>
          </a:p>
          <a:p>
            <a:pPr marL="0" indent="0" algn="just">
              <a:buNone/>
            </a:pPr>
            <a:r>
              <a:rPr lang="en-US" sz="2400" b="1" dirty="0"/>
              <a:t>Multiples of 12: </a:t>
            </a:r>
            <a:r>
              <a:rPr lang="en-US" sz="2400" dirty="0"/>
              <a:t>12, 24, 36, 48, 60, 72, 84, …</a:t>
            </a:r>
          </a:p>
          <a:p>
            <a:pPr marL="0" indent="0" algn="just">
              <a:buNone/>
            </a:pPr>
            <a:endParaRPr lang="en-US" sz="2400" b="1" dirty="0"/>
          </a:p>
          <a:p>
            <a:pPr marL="0" indent="0" algn="just">
              <a:buNone/>
            </a:pPr>
            <a:r>
              <a:rPr lang="en-US" sz="2400" b="1" dirty="0"/>
              <a:t>Step 2: </a:t>
            </a:r>
            <a:r>
              <a:rPr lang="en-US" sz="2400" dirty="0"/>
              <a:t>Find the common multiples of 8 and 12.</a:t>
            </a:r>
          </a:p>
          <a:p>
            <a:pPr marL="0" indent="0" algn="just">
              <a:buNone/>
            </a:pPr>
            <a:r>
              <a:rPr lang="en-US" sz="2400" dirty="0"/>
              <a:t>The common multiples of 8 and 12 are </a:t>
            </a:r>
            <a:r>
              <a:rPr lang="en-US" sz="2400" b="1" dirty="0"/>
              <a:t>24, 48, 72, 96, …</a:t>
            </a:r>
            <a:endParaRPr lang="en-US" sz="2400" dirty="0"/>
          </a:p>
        </p:txBody>
      </p:sp>
    </p:spTree>
    <p:extLst>
      <p:ext uri="{BB962C8B-B14F-4D97-AF65-F5344CB8AC3E}">
        <p14:creationId xmlns:p14="http://schemas.microsoft.com/office/powerpoint/2010/main" val="1261131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515600" cy="1325563"/>
          </a:xfrm>
        </p:spPr>
        <p:txBody>
          <a:bodyPr>
            <a:normAutofit/>
          </a:bodyPr>
          <a:lstStyle/>
          <a:p>
            <a:r>
              <a:rPr lang="en-US" b="1" dirty="0"/>
              <a:t>Solving Problems Involving Factors, Multiples, and Divisibility</a:t>
            </a:r>
          </a:p>
        </p:txBody>
      </p:sp>
      <p:sp>
        <p:nvSpPr>
          <p:cNvPr id="4" name="Content Placeholder 3">
            <a:extLst>
              <a:ext uri="{FF2B5EF4-FFF2-40B4-BE49-F238E27FC236}">
                <a16:creationId xmlns:a16="http://schemas.microsoft.com/office/drawing/2014/main" id="{90C0C44F-8351-8447-B2CD-083FF068868F}"/>
              </a:ext>
            </a:extLst>
          </p:cNvPr>
          <p:cNvSpPr>
            <a:spLocks noGrp="1"/>
          </p:cNvSpPr>
          <p:nvPr>
            <p:ph idx="1"/>
          </p:nvPr>
        </p:nvSpPr>
        <p:spPr>
          <a:xfrm>
            <a:off x="709612" y="1947863"/>
            <a:ext cx="9906000" cy="3724275"/>
          </a:xfrm>
        </p:spPr>
        <p:txBody>
          <a:bodyPr>
            <a:normAutofit/>
          </a:bodyPr>
          <a:lstStyle/>
          <a:p>
            <a:pPr marL="0" indent="0" algn="just">
              <a:buNone/>
            </a:pPr>
            <a:r>
              <a:rPr lang="en-US" sz="2400" b="1" dirty="0"/>
              <a:t>Step 3: </a:t>
            </a:r>
            <a:r>
              <a:rPr lang="en-US" sz="2400" dirty="0"/>
              <a:t>List the numbers that are between 85 and 100.</a:t>
            </a:r>
            <a:endParaRPr lang="en-US" sz="2400" b="1" dirty="0"/>
          </a:p>
          <a:p>
            <a:pPr marL="0" indent="0" algn="just">
              <a:buNone/>
            </a:pPr>
            <a:r>
              <a:rPr lang="en-US" sz="2400" dirty="0"/>
              <a:t>The numbers between 85 and 100 are 86, 87, 88, 89, ..., 97, 98, 99.</a:t>
            </a:r>
          </a:p>
          <a:p>
            <a:pPr marL="0" indent="0" algn="just">
              <a:buNone/>
            </a:pPr>
            <a:endParaRPr lang="en-US" sz="2400" b="1" dirty="0"/>
          </a:p>
          <a:p>
            <a:pPr marL="0" indent="0" algn="just">
              <a:buNone/>
            </a:pPr>
            <a:r>
              <a:rPr lang="en-US" sz="2400" b="1" dirty="0"/>
              <a:t>Step 4: </a:t>
            </a:r>
            <a:r>
              <a:rPr lang="en-US" sz="2400" dirty="0"/>
              <a:t>Find the common multiples of 8 and 12 that are between 85 and 100.</a:t>
            </a:r>
          </a:p>
          <a:p>
            <a:pPr marL="0" indent="0" algn="just">
              <a:buNone/>
            </a:pPr>
            <a:r>
              <a:rPr lang="en-US" sz="2400" dirty="0"/>
              <a:t>The number common multiples of 8 and 12 that is between 85 and 100 is 96.</a:t>
            </a:r>
          </a:p>
        </p:txBody>
      </p:sp>
    </p:spTree>
    <p:extLst>
      <p:ext uri="{BB962C8B-B14F-4D97-AF65-F5344CB8AC3E}">
        <p14:creationId xmlns:p14="http://schemas.microsoft.com/office/powerpoint/2010/main" val="1951226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515600" cy="1325563"/>
          </a:xfrm>
        </p:spPr>
        <p:txBody>
          <a:bodyPr>
            <a:normAutofit/>
          </a:bodyPr>
          <a:lstStyle/>
          <a:p>
            <a:r>
              <a:rPr lang="en-US" b="1" dirty="0"/>
              <a:t>Solving Problems Involving Factors, Multiples, and Divisibility</a:t>
            </a:r>
          </a:p>
        </p:txBody>
      </p:sp>
      <p:sp>
        <p:nvSpPr>
          <p:cNvPr id="4" name="Content Placeholder 3">
            <a:extLst>
              <a:ext uri="{FF2B5EF4-FFF2-40B4-BE49-F238E27FC236}">
                <a16:creationId xmlns:a16="http://schemas.microsoft.com/office/drawing/2014/main" id="{90C0C44F-8351-8447-B2CD-083FF068868F}"/>
              </a:ext>
            </a:extLst>
          </p:cNvPr>
          <p:cNvSpPr>
            <a:spLocks noGrp="1"/>
          </p:cNvSpPr>
          <p:nvPr>
            <p:ph idx="1"/>
          </p:nvPr>
        </p:nvSpPr>
        <p:spPr>
          <a:xfrm>
            <a:off x="709612" y="1947863"/>
            <a:ext cx="9906000" cy="3724275"/>
          </a:xfrm>
        </p:spPr>
        <p:txBody>
          <a:bodyPr>
            <a:normAutofit/>
          </a:bodyPr>
          <a:lstStyle/>
          <a:p>
            <a:pPr marL="0" indent="0" algn="just">
              <a:buNone/>
            </a:pPr>
            <a:r>
              <a:rPr lang="en-US" sz="2400" b="1" dirty="0"/>
              <a:t>Step 5: </a:t>
            </a:r>
            <a:r>
              <a:rPr lang="en-US" sz="2400" dirty="0"/>
              <a:t>Look back to see if the answer is correct. Answer the following questions:</a:t>
            </a:r>
          </a:p>
          <a:p>
            <a:pPr marL="457200" indent="-457200" algn="just">
              <a:buFont typeface="+mj-lt"/>
              <a:buAutoNum type="arabicPeriod"/>
            </a:pPr>
            <a:r>
              <a:rPr lang="en-US" sz="2400" dirty="0"/>
              <a:t>Is 96 a multiple of 8?</a:t>
            </a:r>
          </a:p>
          <a:p>
            <a:pPr marL="457200" indent="-457200" algn="just">
              <a:buFont typeface="+mj-lt"/>
              <a:buAutoNum type="arabicPeriod"/>
            </a:pPr>
            <a:r>
              <a:rPr lang="en-US" sz="2400" dirty="0"/>
              <a:t>Is 96 a multiple of 12?</a:t>
            </a:r>
          </a:p>
          <a:p>
            <a:pPr marL="457200" indent="-457200" algn="just">
              <a:buFont typeface="+mj-lt"/>
              <a:buAutoNum type="arabicPeriod"/>
            </a:pPr>
            <a:r>
              <a:rPr lang="en-US" sz="2400" dirty="0"/>
              <a:t>Is 96 between 85 and 100?</a:t>
            </a:r>
          </a:p>
          <a:p>
            <a:pPr marL="457200" indent="-457200" algn="just">
              <a:buFont typeface="+mj-lt"/>
              <a:buAutoNum type="arabicPeriod"/>
            </a:pPr>
            <a:endParaRPr lang="en-US" sz="2400" dirty="0"/>
          </a:p>
          <a:p>
            <a:pPr marL="457200" lvl="1" indent="0" algn="just">
              <a:buNone/>
            </a:pPr>
            <a:r>
              <a:rPr lang="en-US" sz="2400" dirty="0"/>
              <a:t>	If your answer to all the question is “yes,” then it means that the number is indeed 96.</a:t>
            </a:r>
          </a:p>
        </p:txBody>
      </p:sp>
    </p:spTree>
    <p:extLst>
      <p:ext uri="{BB962C8B-B14F-4D97-AF65-F5344CB8AC3E}">
        <p14:creationId xmlns:p14="http://schemas.microsoft.com/office/powerpoint/2010/main" val="3885216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2500</TotalTime>
  <Words>863</Words>
  <Application>Microsoft Macintosh PowerPoint</Application>
  <PresentationFormat>Widescreen</PresentationFormat>
  <Paragraphs>235</Paragraphs>
  <Slides>21</Slides>
  <Notes>19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Calibri Light</vt:lpstr>
      <vt:lpstr>Lato</vt:lpstr>
      <vt:lpstr>Montserrat Medium</vt:lpstr>
      <vt:lpstr>Office Theme</vt:lpstr>
      <vt:lpstr>Custom Design</vt:lpstr>
      <vt:lpstr>1_Custom Design</vt:lpstr>
      <vt:lpstr>PowerPoint Presentation</vt:lpstr>
      <vt:lpstr>Solving Problems Involving Factors, Multiples, and Divisibility</vt:lpstr>
      <vt:lpstr>Solving Problems Involving Factors, Multiples, and Divisibility</vt:lpstr>
      <vt:lpstr>Solving Problems Involving Factors, Multiples, and Divisibility</vt:lpstr>
      <vt:lpstr>Solving Problems Involving Factors, Multiples, and Divisibility</vt:lpstr>
      <vt:lpstr>Solving Problems Involving Factors, Multiples, and Divisibility</vt:lpstr>
      <vt:lpstr>Solving Problems Involving Factors, Multiples, and Divisibility</vt:lpstr>
      <vt:lpstr>Solving Problems Involving Factors, Multiples, and Divisibility</vt:lpstr>
      <vt:lpstr>Solving Problems Involving Factors, Multiples, and Divisibility</vt:lpstr>
      <vt:lpstr>Solving Problems Involving Factors, Multiples, and Divisibility</vt:lpstr>
      <vt:lpstr>Solving Problems Involving Factors, Multiples, and Divisibility – Routine Problems</vt:lpstr>
      <vt:lpstr>Solving Problems Involving Factors, Multiples, and Divisibility – Routine Problems</vt:lpstr>
      <vt:lpstr>Solving Problems Involving Factors, Multiples, and Divisibility – Routine Problems</vt:lpstr>
      <vt:lpstr>Solving Problems Involving Factors, Multiples, and Divisibility – Routine Problems</vt:lpstr>
      <vt:lpstr>Solving Problems Involving Factors, Multiples, and Divisibility – Routine Problems</vt:lpstr>
      <vt:lpstr>Solving Problems Involving Factors, Multiples, and Divisibility – Routine Problems</vt:lpstr>
      <vt:lpstr>Solving Problems Involving Factors, Multiples, and Divisibility – Nonroutine Problems</vt:lpstr>
      <vt:lpstr>Solving Problems Involving Factors, Multiples, and Divisibility – Nonroutine Problems</vt:lpstr>
      <vt:lpstr>Solving Problems Involving Factors, Multiples, and Divisibility – Nonroutine Problems</vt:lpstr>
      <vt:lpstr>Solving Problems Involving Factors, Multiples, and Divisibility – Nonroutine Problems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205</cp:revision>
  <cp:lastPrinted>2023-03-07T07:14:07Z</cp:lastPrinted>
  <dcterms:created xsi:type="dcterms:W3CDTF">2019-04-16T02:10:14Z</dcterms:created>
  <dcterms:modified xsi:type="dcterms:W3CDTF">2023-03-11T01:43:30Z</dcterms:modified>
</cp:coreProperties>
</file>