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16520" cy="678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23400" cy="2723400"/>
          </a:xfrm>
          <a:prstGeom prst="rect">
            <a:avLst/>
          </a:prstGeom>
          <a:ln w="0">
            <a:noFill/>
          </a:ln>
        </p:spPr>
      </p:pic>
      <p:sp>
        <p:nvSpPr>
          <p:cNvPr id="2" name="Rectangle 5"/>
          <p:cNvSpPr/>
          <p:nvPr/>
        </p:nvSpPr>
        <p:spPr>
          <a:xfrm>
            <a:off x="3487320" y="1475280"/>
            <a:ext cx="8628840" cy="37868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28840" cy="3085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16520" cy="559440"/>
          </a:xfrm>
          <a:prstGeom prst="rect">
            <a:avLst/>
          </a:prstGeom>
          <a:ln w="0">
            <a:noFill/>
          </a:ln>
        </p:spPr>
      </p:pic>
      <p:sp>
        <p:nvSpPr>
          <p:cNvPr id="43" name="Rectangle 7"/>
          <p:cNvSpPr/>
          <p:nvPr/>
        </p:nvSpPr>
        <p:spPr>
          <a:xfrm>
            <a:off x="10868760" y="0"/>
            <a:ext cx="894960" cy="894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59040" cy="959040"/>
          </a:xfrm>
          <a:prstGeom prst="rect">
            <a:avLst/>
          </a:prstGeom>
          <a:ln w="0">
            <a:noFill/>
          </a:ln>
        </p:spPr>
      </p:pic>
      <p:sp>
        <p:nvSpPr>
          <p:cNvPr id="45" name="TextBox 9"/>
          <p:cNvSpPr/>
          <p:nvPr/>
        </p:nvSpPr>
        <p:spPr>
          <a:xfrm>
            <a:off x="185400" y="6362280"/>
            <a:ext cx="4616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40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40840" cy="33091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4" name="Picture 18" descr=""/>
          <p:cNvPicPr/>
          <p:nvPr/>
        </p:nvPicPr>
        <p:blipFill>
          <a:blip r:embed="rId2"/>
          <a:stretch/>
        </p:blipFill>
        <p:spPr>
          <a:xfrm>
            <a:off x="0" y="6242760"/>
            <a:ext cx="12116520" cy="559440"/>
          </a:xfrm>
          <a:prstGeom prst="rect">
            <a:avLst/>
          </a:prstGeom>
          <a:ln w="0">
            <a:noFill/>
          </a:ln>
        </p:spPr>
      </p:pic>
      <p:sp>
        <p:nvSpPr>
          <p:cNvPr id="125" name="Rectangle 7"/>
          <p:cNvSpPr/>
          <p:nvPr/>
        </p:nvSpPr>
        <p:spPr>
          <a:xfrm>
            <a:off x="10868760" y="0"/>
            <a:ext cx="894960" cy="894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26" name="Picture 10" descr=""/>
          <p:cNvPicPr/>
          <p:nvPr/>
        </p:nvPicPr>
        <p:blipFill>
          <a:blip r:embed="rId3"/>
          <a:stretch/>
        </p:blipFill>
        <p:spPr>
          <a:xfrm>
            <a:off x="10857240" y="-64440"/>
            <a:ext cx="959040" cy="959040"/>
          </a:xfrm>
          <a:prstGeom prst="rect">
            <a:avLst/>
          </a:prstGeom>
          <a:ln w="0">
            <a:noFill/>
          </a:ln>
        </p:spPr>
      </p:pic>
      <p:sp>
        <p:nvSpPr>
          <p:cNvPr id="127" name="TextBox 9"/>
          <p:cNvSpPr/>
          <p:nvPr/>
        </p:nvSpPr>
        <p:spPr>
          <a:xfrm>
            <a:off x="185400" y="6362280"/>
            <a:ext cx="4616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28" name="TextBox 11"/>
          <p:cNvSpPr/>
          <p:nvPr/>
        </p:nvSpPr>
        <p:spPr>
          <a:xfrm>
            <a:off x="9360000" y="6352200"/>
            <a:ext cx="2640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2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30"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39.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39.xml"/>
</Relationships>
</file>

<file path=ppt/slides/_rels/slide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9.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176000" y="3077280"/>
            <a:ext cx="7550640" cy="70020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Ang Mapa ng Ating Komunidad</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180000" y="348120"/>
            <a:ext cx="10620000" cy="1631880"/>
          </a:xfrm>
          <a:prstGeom prst="rect">
            <a:avLst/>
          </a:prstGeom>
          <a:noFill/>
          <a:ln w="0">
            <a:noFill/>
          </a:ln>
        </p:spPr>
        <p:txBody>
          <a:bodyPr lIns="0" rIns="0" tIns="0" bIns="0" anchor="t">
            <a:noAutofit/>
          </a:bodyPr>
          <a:p>
            <a:pPr algn="just">
              <a:buNone/>
            </a:pPr>
            <a:r>
              <a:rPr b="0" lang="en-PH" sz="2000" spc="-1" strike="noStrike">
                <a:latin typeface="Lato"/>
              </a:rPr>
              <a:t>May mga mahahalagang lugar sa ating komunidad. May paaralan, sambahan, pulisya, palengke, parke, at mga daan at tulay dito. Sa pamamagitan ng isang mapa, maaari nating mapuntahan o matukoy kung saan naroroon ang mga mahahalagang lugar na ito sa ating komunidad. Mapa ang tawag sa larawan o drowing na nagpapakita ng mga lokasyon ng mga bagay sa isang lugar. Pagaralan ang mapa sa ibaba.</a:t>
            </a:r>
            <a:endParaRPr b="0" lang="en-PH" sz="2000" spc="-1" strike="noStrike">
              <a:latin typeface="Lato"/>
            </a:endParaRPr>
          </a:p>
        </p:txBody>
      </p:sp>
      <p:pic>
        <p:nvPicPr>
          <p:cNvPr id="169" name="" descr=""/>
          <p:cNvPicPr/>
          <p:nvPr/>
        </p:nvPicPr>
        <p:blipFill>
          <a:blip r:embed="rId1"/>
          <a:stretch/>
        </p:blipFill>
        <p:spPr>
          <a:xfrm>
            <a:off x="1406880" y="2015280"/>
            <a:ext cx="9378000" cy="3547800"/>
          </a:xfrm>
          <a:prstGeom prst="rect">
            <a:avLst/>
          </a:prstGeom>
          <a:ln w="0">
            <a:noFill/>
          </a:ln>
        </p:spPr>
      </p:pic>
      <p:sp>
        <p:nvSpPr>
          <p:cNvPr id="170" name=""/>
          <p:cNvSpPr txBox="1"/>
          <p:nvPr/>
        </p:nvSpPr>
        <p:spPr>
          <a:xfrm>
            <a:off x="8830800" y="2835000"/>
            <a:ext cx="1235160" cy="318960"/>
          </a:xfrm>
          <a:prstGeom prst="rect">
            <a:avLst/>
          </a:prstGeom>
          <a:noFill/>
          <a:ln w="0">
            <a:noFill/>
          </a:ln>
        </p:spPr>
        <p:txBody>
          <a:bodyPr lIns="90000" rIns="90000" tIns="45000" bIns="45000" anchor="t">
            <a:noAutofit/>
          </a:bodyPr>
          <a:p>
            <a:r>
              <a:rPr b="1" lang="en-PH" sz="1500" spc="-1" strike="noStrike">
                <a:latin typeface="Lato"/>
              </a:rPr>
              <a:t>Panuntunan:</a:t>
            </a:r>
            <a:endParaRPr b="0" lang="en-PH" sz="1500" spc="-1" strike="noStrike">
              <a:latin typeface="Arial"/>
            </a:endParaRPr>
          </a:p>
        </p:txBody>
      </p:sp>
      <p:sp>
        <p:nvSpPr>
          <p:cNvPr id="171" name=""/>
          <p:cNvSpPr txBox="1"/>
          <p:nvPr/>
        </p:nvSpPr>
        <p:spPr>
          <a:xfrm>
            <a:off x="8938800" y="3339360"/>
            <a:ext cx="1393200" cy="333000"/>
          </a:xfrm>
          <a:prstGeom prst="rect">
            <a:avLst/>
          </a:prstGeom>
          <a:noFill/>
          <a:ln w="0">
            <a:noFill/>
          </a:ln>
        </p:spPr>
        <p:txBody>
          <a:bodyPr lIns="90000" rIns="90000" tIns="45000" bIns="45000" anchor="ctr">
            <a:noAutofit/>
          </a:bodyPr>
          <a:p>
            <a:r>
              <a:rPr b="1" lang="en-PH" sz="1000" spc="-1" strike="noStrike">
                <a:latin typeface="Lato"/>
              </a:rPr>
              <a:t>- barangay hall</a:t>
            </a:r>
            <a:endParaRPr b="0" lang="en-PH" sz="1000" spc="-1" strike="noStrike">
              <a:latin typeface="Arial"/>
            </a:endParaRPr>
          </a:p>
        </p:txBody>
      </p:sp>
      <p:sp>
        <p:nvSpPr>
          <p:cNvPr id="172" name=""/>
          <p:cNvSpPr txBox="1"/>
          <p:nvPr/>
        </p:nvSpPr>
        <p:spPr>
          <a:xfrm>
            <a:off x="8938800" y="3699720"/>
            <a:ext cx="1393200" cy="333000"/>
          </a:xfrm>
          <a:prstGeom prst="rect">
            <a:avLst/>
          </a:prstGeom>
          <a:noFill/>
          <a:ln w="0">
            <a:noFill/>
          </a:ln>
        </p:spPr>
        <p:txBody>
          <a:bodyPr lIns="90000" rIns="90000" tIns="45000" bIns="45000" anchor="ctr">
            <a:noAutofit/>
          </a:bodyPr>
          <a:p>
            <a:r>
              <a:rPr b="1" lang="en-PH" sz="1000" spc="-1" strike="noStrike">
                <a:latin typeface="Lato"/>
              </a:rPr>
              <a:t>- paaralan</a:t>
            </a:r>
            <a:endParaRPr b="0" lang="en-PH" sz="1000" spc="-1" strike="noStrike">
              <a:latin typeface="Arial"/>
            </a:endParaRPr>
          </a:p>
        </p:txBody>
      </p:sp>
      <p:sp>
        <p:nvSpPr>
          <p:cNvPr id="173" name=""/>
          <p:cNvSpPr txBox="1"/>
          <p:nvPr/>
        </p:nvSpPr>
        <p:spPr>
          <a:xfrm>
            <a:off x="8938800" y="3952080"/>
            <a:ext cx="1393200" cy="333000"/>
          </a:xfrm>
          <a:prstGeom prst="rect">
            <a:avLst/>
          </a:prstGeom>
          <a:noFill/>
          <a:ln w="0">
            <a:noFill/>
          </a:ln>
        </p:spPr>
        <p:txBody>
          <a:bodyPr lIns="90000" rIns="90000" tIns="45000" bIns="45000" anchor="ctr">
            <a:noAutofit/>
          </a:bodyPr>
          <a:p>
            <a:r>
              <a:rPr b="1" lang="en-PH" sz="1000" spc="-1" strike="noStrike">
                <a:latin typeface="Lato"/>
              </a:rPr>
              <a:t>- parke</a:t>
            </a:r>
            <a:endParaRPr b="0" lang="en-PH" sz="1000" spc="-1" strike="noStrike">
              <a:latin typeface="Arial"/>
            </a:endParaRPr>
          </a:p>
        </p:txBody>
      </p:sp>
      <p:sp>
        <p:nvSpPr>
          <p:cNvPr id="174" name=""/>
          <p:cNvSpPr txBox="1"/>
          <p:nvPr/>
        </p:nvSpPr>
        <p:spPr>
          <a:xfrm>
            <a:off x="8938800" y="4240440"/>
            <a:ext cx="1393200" cy="333000"/>
          </a:xfrm>
          <a:prstGeom prst="rect">
            <a:avLst/>
          </a:prstGeom>
          <a:noFill/>
          <a:ln w="0">
            <a:noFill/>
          </a:ln>
        </p:spPr>
        <p:txBody>
          <a:bodyPr lIns="90000" rIns="90000" tIns="45000" bIns="45000" anchor="ctr">
            <a:noAutofit/>
          </a:bodyPr>
          <a:p>
            <a:r>
              <a:rPr b="1" lang="en-PH" sz="1000" spc="-1" strike="noStrike">
                <a:latin typeface="Lato"/>
              </a:rPr>
              <a:t>- estasyon ng pulis</a:t>
            </a:r>
            <a:endParaRPr b="0" lang="en-PH" sz="1000" spc="-1" strike="noStrike">
              <a:latin typeface="Arial"/>
            </a:endParaRPr>
          </a:p>
        </p:txBody>
      </p:sp>
      <p:sp>
        <p:nvSpPr>
          <p:cNvPr id="175" name=""/>
          <p:cNvSpPr txBox="1"/>
          <p:nvPr/>
        </p:nvSpPr>
        <p:spPr>
          <a:xfrm>
            <a:off x="8938800" y="4528800"/>
            <a:ext cx="1393200" cy="333000"/>
          </a:xfrm>
          <a:prstGeom prst="rect">
            <a:avLst/>
          </a:prstGeom>
          <a:noFill/>
          <a:ln w="0">
            <a:noFill/>
          </a:ln>
        </p:spPr>
        <p:txBody>
          <a:bodyPr lIns="90000" rIns="90000" tIns="45000" bIns="45000" anchor="ctr">
            <a:noAutofit/>
          </a:bodyPr>
          <a:p>
            <a:r>
              <a:rPr b="1" lang="en-PH" sz="1000" spc="-1" strike="noStrike">
                <a:latin typeface="Lato"/>
              </a:rPr>
              <a:t>- sambahan</a:t>
            </a:r>
            <a:endParaRPr b="0" lang="en-PH" sz="1000" spc="-1" strike="noStrike">
              <a:latin typeface="Arial"/>
            </a:endParaRPr>
          </a:p>
        </p:txBody>
      </p:sp>
      <p:sp>
        <p:nvSpPr>
          <p:cNvPr id="176" name=""/>
          <p:cNvSpPr txBox="1"/>
          <p:nvPr/>
        </p:nvSpPr>
        <p:spPr>
          <a:xfrm>
            <a:off x="8938800" y="4745160"/>
            <a:ext cx="1393200" cy="333000"/>
          </a:xfrm>
          <a:prstGeom prst="rect">
            <a:avLst/>
          </a:prstGeom>
          <a:noFill/>
          <a:ln w="0">
            <a:noFill/>
          </a:ln>
        </p:spPr>
        <p:txBody>
          <a:bodyPr lIns="90000" rIns="90000" tIns="45000" bIns="45000" anchor="ctr">
            <a:noAutofit/>
          </a:bodyPr>
          <a:p>
            <a:r>
              <a:rPr b="1" lang="en-PH" sz="1000" spc="-1" strike="noStrike">
                <a:latin typeface="Lato"/>
              </a:rPr>
              <a:t>- bahay</a:t>
            </a:r>
            <a:endParaRPr b="0" lang="en-PH" sz="1000" spc="-1" strike="noStrike">
              <a:latin typeface="Arial"/>
            </a:endParaRPr>
          </a:p>
        </p:txBody>
      </p:sp>
      <p:sp>
        <p:nvSpPr>
          <p:cNvPr id="177" name=""/>
          <p:cNvSpPr txBox="1"/>
          <p:nvPr/>
        </p:nvSpPr>
        <p:spPr>
          <a:xfrm>
            <a:off x="720000" y="5760000"/>
            <a:ext cx="4958640" cy="364680"/>
          </a:xfrm>
          <a:prstGeom prst="rect">
            <a:avLst/>
          </a:prstGeom>
          <a:noFill/>
          <a:ln w="0">
            <a:noFill/>
          </a:ln>
        </p:spPr>
        <p:txBody>
          <a:bodyPr lIns="90000" rIns="90000" tIns="45000" bIns="45000" anchor="t">
            <a:noAutofit/>
          </a:bodyPr>
          <a:p>
            <a:r>
              <a:rPr b="0" lang="en-PH" sz="1800" spc="-1" strike="noStrike">
                <a:latin typeface="Lato"/>
              </a:rPr>
              <a:t>Nakikita mo ba na ang sambahan ay nasa ibaba?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180000" y="348120"/>
            <a:ext cx="10620000" cy="1838520"/>
          </a:xfrm>
          <a:prstGeom prst="rect">
            <a:avLst/>
          </a:prstGeom>
          <a:noFill/>
          <a:ln w="0">
            <a:noFill/>
          </a:ln>
        </p:spPr>
        <p:txBody>
          <a:bodyPr lIns="0" rIns="0" tIns="0" bIns="0" anchor="t">
            <a:noAutofit/>
          </a:bodyPr>
          <a:p>
            <a:r>
              <a:rPr b="1" lang="en-PH" sz="2000" spc="-1" strike="noStrike">
                <a:latin typeface="Lato"/>
              </a:rPr>
              <a:t>Mga Direksiyon</a:t>
            </a:r>
            <a:br/>
            <a:br/>
            <a:r>
              <a:rPr b="0" lang="en-PH" sz="2000" spc="-1" strike="noStrike">
                <a:latin typeface="Lato"/>
              </a:rPr>
              <a:t>Para matukoy ang tiyak na lokasyon ng mga lugar sa komunidad at ng iba pang lugar, kailangang malaman natin ang mga direksiyon.</a:t>
            </a:r>
            <a:br/>
            <a:br/>
            <a:r>
              <a:rPr b="0" lang="en-PH" sz="2000" spc="-1" strike="noStrike">
                <a:latin typeface="Lato"/>
              </a:rPr>
              <a:t>May apat na pangunahing direksiyon.</a:t>
            </a:r>
            <a:endParaRPr b="0" lang="en-PH" sz="2000" spc="-1" strike="noStrike">
              <a:latin typeface="Lato"/>
            </a:endParaRPr>
          </a:p>
        </p:txBody>
      </p:sp>
      <p:pic>
        <p:nvPicPr>
          <p:cNvPr id="179" name="" descr=""/>
          <p:cNvPicPr/>
          <p:nvPr/>
        </p:nvPicPr>
        <p:blipFill>
          <a:blip r:embed="rId1"/>
          <a:stretch/>
        </p:blipFill>
        <p:spPr>
          <a:xfrm>
            <a:off x="5863320" y="1449360"/>
            <a:ext cx="3129120" cy="3410640"/>
          </a:xfrm>
          <a:prstGeom prst="rect">
            <a:avLst/>
          </a:prstGeom>
          <a:ln w="0">
            <a:noFill/>
          </a:ln>
        </p:spPr>
      </p:pic>
      <p:pic>
        <p:nvPicPr>
          <p:cNvPr id="180" name="" descr=""/>
          <p:cNvPicPr/>
          <p:nvPr/>
        </p:nvPicPr>
        <p:blipFill>
          <a:blip r:embed="rId2"/>
          <a:stretch/>
        </p:blipFill>
        <p:spPr>
          <a:xfrm>
            <a:off x="9040320" y="1706400"/>
            <a:ext cx="1743480" cy="1645560"/>
          </a:xfrm>
          <a:prstGeom prst="rect">
            <a:avLst/>
          </a:prstGeom>
          <a:ln w="0">
            <a:noFill/>
          </a:ln>
        </p:spPr>
      </p:pic>
      <p:sp>
        <p:nvSpPr>
          <p:cNvPr id="181" name=""/>
          <p:cNvSpPr txBox="1"/>
          <p:nvPr/>
        </p:nvSpPr>
        <p:spPr>
          <a:xfrm>
            <a:off x="176040" y="3240000"/>
            <a:ext cx="5403960" cy="1620000"/>
          </a:xfrm>
          <a:prstGeom prst="rect">
            <a:avLst/>
          </a:prstGeom>
          <a:noFill/>
          <a:ln w="0">
            <a:noFill/>
          </a:ln>
        </p:spPr>
        <p:txBody>
          <a:bodyPr lIns="0" rIns="0" tIns="0" bIns="0" anchor="t">
            <a:noAutofit/>
          </a:bodyPr>
          <a:p>
            <a:pPr algn="just">
              <a:buNone/>
            </a:pPr>
            <a:r>
              <a:rPr b="1" lang="en-PH" sz="2000" spc="-1" strike="noStrike">
                <a:latin typeface="Lato"/>
              </a:rPr>
              <a:t>H</a:t>
            </a:r>
            <a:r>
              <a:rPr b="0" lang="en-PH" sz="2000" spc="-1" strike="noStrike">
                <a:latin typeface="Lato"/>
              </a:rPr>
              <a:t> – Hilaga</a:t>
            </a:r>
            <a:endParaRPr b="0" lang="en-PH" sz="2000" spc="-1" strike="noStrike">
              <a:latin typeface="Lato"/>
            </a:endParaRPr>
          </a:p>
          <a:p>
            <a:pPr algn="just">
              <a:buNone/>
            </a:pPr>
            <a:r>
              <a:rPr b="1" lang="en-PH" sz="2000" spc="-1" strike="noStrike">
                <a:latin typeface="Lato"/>
              </a:rPr>
              <a:t>T</a:t>
            </a:r>
            <a:r>
              <a:rPr b="0" lang="en-PH" sz="2000" spc="-1" strike="noStrike">
                <a:latin typeface="Lato"/>
              </a:rPr>
              <a:t> – Timog</a:t>
            </a:r>
            <a:endParaRPr b="0" lang="en-PH" sz="2000" spc="-1" strike="noStrike">
              <a:latin typeface="Lato"/>
            </a:endParaRPr>
          </a:p>
          <a:p>
            <a:pPr algn="just">
              <a:buNone/>
            </a:pPr>
            <a:r>
              <a:rPr b="1" lang="en-PH" sz="2000" spc="-1" strike="noStrike">
                <a:latin typeface="Lato"/>
              </a:rPr>
              <a:t>S</a:t>
            </a:r>
            <a:r>
              <a:rPr b="0" lang="en-PH" sz="2000" spc="-1" strike="noStrike">
                <a:latin typeface="Lato"/>
              </a:rPr>
              <a:t> – Silangan o kung saan sumisikat ang araw</a:t>
            </a:r>
            <a:endParaRPr b="0" lang="en-PH" sz="2000" spc="-1" strike="noStrike">
              <a:latin typeface="Lato"/>
            </a:endParaRPr>
          </a:p>
          <a:p>
            <a:pPr algn="just">
              <a:buNone/>
            </a:pPr>
            <a:r>
              <a:rPr b="1" lang="en-PH" sz="2000" spc="-1" strike="noStrike">
                <a:latin typeface="Lato"/>
              </a:rPr>
              <a:t>K </a:t>
            </a:r>
            <a:r>
              <a:rPr b="0" lang="en-PH" sz="2000" spc="-1" strike="noStrike">
                <a:latin typeface="Lato"/>
              </a:rPr>
              <a:t>– Kanluran o kung saan lumulubog ang araw</a:t>
            </a:r>
            <a:endParaRPr b="0" lang="en-PH" sz="2000" spc="-1" strike="noStrike">
              <a:latin typeface="Lato"/>
            </a:endParaRPr>
          </a:p>
        </p:txBody>
      </p:sp>
      <p:sp>
        <p:nvSpPr>
          <p:cNvPr id="182" name=""/>
          <p:cNvSpPr txBox="1"/>
          <p:nvPr/>
        </p:nvSpPr>
        <p:spPr>
          <a:xfrm>
            <a:off x="172440" y="4932000"/>
            <a:ext cx="11703960" cy="1532160"/>
          </a:xfrm>
          <a:prstGeom prst="rect">
            <a:avLst/>
          </a:prstGeom>
          <a:noFill/>
          <a:ln w="0">
            <a:noFill/>
          </a:ln>
        </p:spPr>
        <p:txBody>
          <a:bodyPr lIns="0" rIns="0" tIns="0" bIns="0" anchor="t">
            <a:noAutofit/>
          </a:bodyPr>
          <a:p>
            <a:r>
              <a:rPr b="0" lang="en-PH" sz="2000" spc="-1" strike="noStrike">
                <a:latin typeface="Lato"/>
              </a:rPr>
              <a:t>Kung ikaw ay tatayo nang nakadipa at nasa iyong kanan ang lugar kung saan sumisikat ang araw, ito ang silangan. Ang kanluran ay nasa iyong kaliwa. Ang hilaga ay nasa iyong harapan. Timog naman ang nasa iyong likuran.</a:t>
            </a:r>
            <a:br/>
            <a:br/>
            <a:endParaRPr b="0" lang="en-PH" sz="200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p:nvPr>
        </p:nvSpPr>
        <p:spPr>
          <a:xfrm>
            <a:off x="180000" y="180000"/>
            <a:ext cx="8100000" cy="2700000"/>
          </a:xfrm>
          <a:prstGeom prst="rect">
            <a:avLst/>
          </a:prstGeom>
          <a:noFill/>
          <a:ln w="0">
            <a:noFill/>
          </a:ln>
        </p:spPr>
        <p:txBody>
          <a:bodyPr lIns="0" rIns="0" tIns="0" bIns="0" anchor="t">
            <a:normAutofit/>
          </a:bodyPr>
          <a:p>
            <a:pPr>
              <a:lnSpc>
                <a:spcPct val="100000"/>
              </a:lnSpc>
              <a:buNone/>
            </a:pPr>
            <a:r>
              <a:rPr b="1" lang="en-PH" sz="1800" spc="-1" strike="noStrike">
                <a:latin typeface="Lato"/>
              </a:rPr>
              <a:t>Mga Simbolo sa Mapa</a:t>
            </a:r>
            <a:endParaRPr b="0" lang="en-PH" sz="1800" spc="-1" strike="noStrike">
              <a:latin typeface="Lato"/>
              <a:ea typeface="PingFang SC"/>
            </a:endParaRPr>
          </a:p>
          <a:p>
            <a:pPr>
              <a:lnSpc>
                <a:spcPct val="100000"/>
              </a:lnSpc>
              <a:buNone/>
            </a:pPr>
            <a:r>
              <a:rPr b="0" lang="en-PH" sz="1800" spc="-1" strike="noStrike">
                <a:latin typeface="Lato"/>
              </a:rPr>
              <a:t>Ang simbolo sa itaas ay nagpapakita ng apat na direksiyon. Ginagamit ito sa pagtukoy ng lokasyon ng mga lugar o bagay sa mapa.</a:t>
            </a:r>
            <a:endParaRPr b="0" lang="en-PH" sz="1800" spc="-1" strike="noStrike">
              <a:latin typeface="Lato"/>
              <a:ea typeface="PingFang SC"/>
            </a:endParaRPr>
          </a:p>
          <a:p>
            <a:pPr>
              <a:lnSpc>
                <a:spcPct val="100000"/>
              </a:lnSpc>
              <a:buNone/>
            </a:pPr>
            <a:endParaRPr b="0" lang="en-PH" sz="1800" spc="-1" strike="noStrike">
              <a:latin typeface="Lato"/>
              <a:ea typeface="PingFang SC"/>
            </a:endParaRPr>
          </a:p>
          <a:p>
            <a:pPr>
              <a:lnSpc>
                <a:spcPct val="100000"/>
              </a:lnSpc>
              <a:buNone/>
            </a:pP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H </a:t>
            </a:r>
            <a:r>
              <a:rPr b="0" lang="en-PH" sz="1800" spc="-1" strike="noStrike">
                <a:latin typeface="Lato"/>
              </a:rPr>
              <a:t>– Hilaga (sa itaas ng mapa)</a:t>
            </a:r>
            <a:endParaRPr b="0" lang="en-PH" sz="1800" spc="-1" strike="noStrike">
              <a:latin typeface="Lato"/>
              <a:ea typeface="PingFang SC"/>
            </a:endParaRPr>
          </a:p>
          <a:p>
            <a:pPr>
              <a:lnSpc>
                <a:spcPct val="100000"/>
              </a:lnSpc>
              <a:buNone/>
            </a:pP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T </a:t>
            </a:r>
            <a:r>
              <a:rPr b="0" lang="en-PH" sz="1800" spc="-1" strike="noStrike">
                <a:latin typeface="Lato"/>
              </a:rPr>
              <a:t>– Timog (sa ibaba ng mapa)</a:t>
            </a:r>
            <a:endParaRPr b="0" lang="en-PH" sz="1800" spc="-1" strike="noStrike">
              <a:latin typeface="Lato"/>
              <a:ea typeface="PingFang SC"/>
            </a:endParaRPr>
          </a:p>
          <a:p>
            <a:pPr>
              <a:lnSpc>
                <a:spcPct val="100000"/>
              </a:lnSpc>
              <a:buNone/>
            </a:pP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S</a:t>
            </a:r>
            <a:r>
              <a:rPr b="0" lang="en-PH" sz="1800" spc="-1" strike="noStrike">
                <a:latin typeface="Lato"/>
              </a:rPr>
              <a:t> – Silangan (sa kanan ng mapa)</a:t>
            </a:r>
            <a:endParaRPr b="0" lang="en-PH" sz="1800" spc="-1" strike="noStrike">
              <a:latin typeface="Lato"/>
              <a:ea typeface="PingFang SC"/>
            </a:endParaRPr>
          </a:p>
          <a:p>
            <a:pPr>
              <a:lnSpc>
                <a:spcPct val="100000"/>
              </a:lnSpc>
              <a:buNone/>
            </a:pP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	</a:t>
            </a:r>
            <a:r>
              <a:rPr b="1" lang="en-PH" sz="1800" spc="-1" strike="noStrike">
                <a:latin typeface="Lato"/>
              </a:rPr>
              <a:t>K</a:t>
            </a:r>
            <a:r>
              <a:rPr b="0" lang="en-PH" sz="1800" spc="-1" strike="noStrike">
                <a:latin typeface="Lato"/>
              </a:rPr>
              <a:t> – Kanluran (sa kaliwa ng mapa)</a:t>
            </a:r>
            <a:endParaRPr b="0" lang="en-PH" sz="1800" spc="-1" strike="noStrike">
              <a:latin typeface="Lato"/>
              <a:ea typeface="PingFang SC"/>
            </a:endParaRPr>
          </a:p>
        </p:txBody>
      </p:sp>
      <p:sp>
        <p:nvSpPr>
          <p:cNvPr id="184" name=""/>
          <p:cNvSpPr txBox="1"/>
          <p:nvPr/>
        </p:nvSpPr>
        <p:spPr>
          <a:xfrm>
            <a:off x="176040" y="2952000"/>
            <a:ext cx="4323960" cy="3168000"/>
          </a:xfrm>
          <a:prstGeom prst="rect">
            <a:avLst/>
          </a:prstGeom>
          <a:noFill/>
          <a:ln w="0">
            <a:noFill/>
          </a:ln>
        </p:spPr>
        <p:txBody>
          <a:bodyPr lIns="0" rIns="0" tIns="0" bIns="0" anchor="ctr">
            <a:normAutofit/>
          </a:bodyPr>
          <a:p>
            <a:pPr algn="just">
              <a:lnSpc>
                <a:spcPct val="100000"/>
              </a:lnSpc>
              <a:buNone/>
            </a:pPr>
            <a:r>
              <a:rPr b="0" lang="en-PH" sz="2000" spc="-1" strike="noStrike">
                <a:latin typeface="Lato"/>
              </a:rPr>
              <a:t>Matutukoy mo ba ang lokasyon ng mga lugar na ipinakikita sa mapa? Tingnan kung ano-ano ito. Gamitin ang mga direksiyon at panuntunan sa ibaba.</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Ang basketball court ay matatagpuan kung saan sumisikat ang araw. Ito ay nasa silangan.</a:t>
            </a:r>
            <a:endParaRPr b="0" lang="en-PH" sz="2000" spc="-1" strike="noStrike">
              <a:latin typeface="Lato"/>
              <a:ea typeface="PingFang SC"/>
            </a:endParaRPr>
          </a:p>
        </p:txBody>
      </p:sp>
      <p:pic>
        <p:nvPicPr>
          <p:cNvPr id="185" name="" descr=""/>
          <p:cNvPicPr/>
          <p:nvPr/>
        </p:nvPicPr>
        <p:blipFill>
          <a:blip r:embed="rId1"/>
          <a:stretch/>
        </p:blipFill>
        <p:spPr>
          <a:xfrm>
            <a:off x="8136000" y="358200"/>
            <a:ext cx="2496960" cy="2053800"/>
          </a:xfrm>
          <a:prstGeom prst="rect">
            <a:avLst/>
          </a:prstGeom>
          <a:ln w="0">
            <a:noFill/>
          </a:ln>
        </p:spPr>
      </p:pic>
      <p:pic>
        <p:nvPicPr>
          <p:cNvPr id="186" name="" descr=""/>
          <p:cNvPicPr/>
          <p:nvPr/>
        </p:nvPicPr>
        <p:blipFill>
          <a:blip r:embed="rId2"/>
          <a:stretch/>
        </p:blipFill>
        <p:spPr>
          <a:xfrm>
            <a:off x="4530960" y="2628000"/>
            <a:ext cx="7394760" cy="3600000"/>
          </a:xfrm>
          <a:prstGeom prst="rect">
            <a:avLst/>
          </a:prstGeom>
          <a:ln w="0">
            <a:noFill/>
          </a:ln>
        </p:spPr>
      </p:pic>
      <p:sp>
        <p:nvSpPr>
          <p:cNvPr id="187" name=""/>
          <p:cNvSpPr txBox="1"/>
          <p:nvPr/>
        </p:nvSpPr>
        <p:spPr>
          <a:xfrm>
            <a:off x="10198800" y="3600000"/>
            <a:ext cx="1235160" cy="318960"/>
          </a:xfrm>
          <a:prstGeom prst="rect">
            <a:avLst/>
          </a:prstGeom>
          <a:noFill/>
          <a:ln w="0">
            <a:noFill/>
          </a:ln>
        </p:spPr>
        <p:txBody>
          <a:bodyPr lIns="90000" rIns="90000" tIns="45000" bIns="45000" anchor="t">
            <a:noAutofit/>
          </a:bodyPr>
          <a:p>
            <a:r>
              <a:rPr b="1" lang="en-PH" sz="1500" spc="-1" strike="noStrike">
                <a:latin typeface="Lato"/>
              </a:rPr>
              <a:t>Panuntunan:</a:t>
            </a:r>
            <a:endParaRPr b="0" lang="en-PH" sz="1500" spc="-1" strike="noStrike">
              <a:latin typeface="Arial"/>
            </a:endParaRPr>
          </a:p>
        </p:txBody>
      </p:sp>
      <p:sp>
        <p:nvSpPr>
          <p:cNvPr id="188" name=""/>
          <p:cNvSpPr txBox="1"/>
          <p:nvPr/>
        </p:nvSpPr>
        <p:spPr>
          <a:xfrm>
            <a:off x="10440000" y="4023000"/>
            <a:ext cx="1393200" cy="333000"/>
          </a:xfrm>
          <a:prstGeom prst="rect">
            <a:avLst/>
          </a:prstGeom>
          <a:noFill/>
          <a:ln w="0">
            <a:noFill/>
          </a:ln>
        </p:spPr>
        <p:txBody>
          <a:bodyPr lIns="90000" rIns="90000" tIns="45000" bIns="45000" anchor="ctr">
            <a:noAutofit/>
          </a:bodyPr>
          <a:p>
            <a:r>
              <a:rPr b="1" lang="en-PH" sz="1000" spc="-1" strike="noStrike">
                <a:latin typeface="Lato"/>
              </a:rPr>
              <a:t>- pamilihan</a:t>
            </a:r>
            <a:endParaRPr b="0" lang="en-PH" sz="1000" spc="-1" strike="noStrike">
              <a:latin typeface="Arial"/>
            </a:endParaRPr>
          </a:p>
        </p:txBody>
      </p:sp>
      <p:sp>
        <p:nvSpPr>
          <p:cNvPr id="189" name=""/>
          <p:cNvSpPr txBox="1"/>
          <p:nvPr/>
        </p:nvSpPr>
        <p:spPr>
          <a:xfrm>
            <a:off x="10440000" y="4275360"/>
            <a:ext cx="1393200" cy="333000"/>
          </a:xfrm>
          <a:prstGeom prst="rect">
            <a:avLst/>
          </a:prstGeom>
          <a:noFill/>
          <a:ln w="0">
            <a:noFill/>
          </a:ln>
        </p:spPr>
        <p:txBody>
          <a:bodyPr lIns="90000" rIns="90000" tIns="45000" bIns="45000" anchor="ctr">
            <a:noAutofit/>
          </a:bodyPr>
          <a:p>
            <a:r>
              <a:rPr b="1" lang="en-PH" sz="1000" spc="-1" strike="noStrike">
                <a:latin typeface="Lato"/>
              </a:rPr>
              <a:t>- estasyon ng pulis</a:t>
            </a:r>
            <a:endParaRPr b="0" lang="en-PH" sz="1000" spc="-1" strike="noStrike">
              <a:latin typeface="Arial"/>
            </a:endParaRPr>
          </a:p>
        </p:txBody>
      </p:sp>
      <p:sp>
        <p:nvSpPr>
          <p:cNvPr id="190" name=""/>
          <p:cNvSpPr txBox="1"/>
          <p:nvPr/>
        </p:nvSpPr>
        <p:spPr>
          <a:xfrm>
            <a:off x="10440000" y="4527720"/>
            <a:ext cx="1393200" cy="333000"/>
          </a:xfrm>
          <a:prstGeom prst="rect">
            <a:avLst/>
          </a:prstGeom>
          <a:noFill/>
          <a:ln w="0">
            <a:noFill/>
          </a:ln>
        </p:spPr>
        <p:txBody>
          <a:bodyPr lIns="90000" rIns="90000" tIns="45000" bIns="45000" anchor="ctr">
            <a:noAutofit/>
          </a:bodyPr>
          <a:p>
            <a:r>
              <a:rPr b="1" lang="en-PH" sz="1000" spc="-1" strike="noStrike">
                <a:latin typeface="Lato"/>
              </a:rPr>
              <a:t>- gusali</a:t>
            </a:r>
            <a:endParaRPr b="0" lang="en-PH" sz="1000" spc="-1" strike="noStrike">
              <a:latin typeface="Arial"/>
            </a:endParaRPr>
          </a:p>
        </p:txBody>
      </p:sp>
      <p:sp>
        <p:nvSpPr>
          <p:cNvPr id="191" name=""/>
          <p:cNvSpPr txBox="1"/>
          <p:nvPr/>
        </p:nvSpPr>
        <p:spPr>
          <a:xfrm>
            <a:off x="10440000" y="4852080"/>
            <a:ext cx="1393200" cy="333000"/>
          </a:xfrm>
          <a:prstGeom prst="rect">
            <a:avLst/>
          </a:prstGeom>
          <a:noFill/>
          <a:ln w="0">
            <a:noFill/>
          </a:ln>
        </p:spPr>
        <p:txBody>
          <a:bodyPr lIns="90000" rIns="90000" tIns="45000" bIns="45000" anchor="ctr">
            <a:noAutofit/>
          </a:bodyPr>
          <a:p>
            <a:r>
              <a:rPr b="1" lang="en-PH" sz="1000" spc="-1" strike="noStrike">
                <a:latin typeface="Lato"/>
              </a:rPr>
              <a:t>- parke</a:t>
            </a:r>
            <a:endParaRPr b="0" lang="en-PH" sz="1000" spc="-1" strike="noStrike">
              <a:latin typeface="Arial"/>
            </a:endParaRPr>
          </a:p>
        </p:txBody>
      </p:sp>
      <p:sp>
        <p:nvSpPr>
          <p:cNvPr id="192" name=""/>
          <p:cNvSpPr txBox="1"/>
          <p:nvPr/>
        </p:nvSpPr>
        <p:spPr>
          <a:xfrm>
            <a:off x="10440000" y="5176440"/>
            <a:ext cx="1393200" cy="333000"/>
          </a:xfrm>
          <a:prstGeom prst="rect">
            <a:avLst/>
          </a:prstGeom>
          <a:noFill/>
          <a:ln w="0">
            <a:noFill/>
          </a:ln>
        </p:spPr>
        <p:txBody>
          <a:bodyPr lIns="90000" rIns="90000" tIns="45000" bIns="45000" anchor="ctr">
            <a:noAutofit/>
          </a:bodyPr>
          <a:p>
            <a:r>
              <a:rPr b="1" lang="en-PH" sz="1000" spc="-1" strike="noStrike">
                <a:latin typeface="Lato"/>
              </a:rPr>
              <a:t>- basketball court</a:t>
            </a:r>
            <a:endParaRPr b="0" lang="en-PH" sz="1000" spc="-1" strike="noStrike">
              <a:latin typeface="Arial"/>
            </a:endParaRPr>
          </a:p>
        </p:txBody>
      </p:sp>
      <p:sp>
        <p:nvSpPr>
          <p:cNvPr id="193" name=""/>
          <p:cNvSpPr txBox="1"/>
          <p:nvPr/>
        </p:nvSpPr>
        <p:spPr>
          <a:xfrm>
            <a:off x="10440000" y="5464800"/>
            <a:ext cx="1393200" cy="333000"/>
          </a:xfrm>
          <a:prstGeom prst="rect">
            <a:avLst/>
          </a:prstGeom>
          <a:noFill/>
          <a:ln w="0">
            <a:noFill/>
          </a:ln>
        </p:spPr>
        <p:txBody>
          <a:bodyPr lIns="90000" rIns="90000" tIns="45000" bIns="45000" anchor="ctr">
            <a:noAutofit/>
          </a:bodyPr>
          <a:p>
            <a:r>
              <a:rPr b="1" lang="en-PH" sz="1000" spc="-1" strike="noStrike">
                <a:latin typeface="Lato"/>
              </a:rPr>
              <a:t>- sambahan</a:t>
            </a:r>
            <a:endParaRPr b="0" lang="en-PH" sz="1000" spc="-1" strike="noStrike">
              <a:latin typeface="Arial"/>
            </a:endParaRPr>
          </a:p>
        </p:txBody>
      </p:sp>
      <p:sp>
        <p:nvSpPr>
          <p:cNvPr id="194" name=""/>
          <p:cNvSpPr txBox="1"/>
          <p:nvPr/>
        </p:nvSpPr>
        <p:spPr>
          <a:xfrm>
            <a:off x="10440000" y="5681160"/>
            <a:ext cx="1393200" cy="333000"/>
          </a:xfrm>
          <a:prstGeom prst="rect">
            <a:avLst/>
          </a:prstGeom>
          <a:noFill/>
          <a:ln w="0">
            <a:noFill/>
          </a:ln>
        </p:spPr>
        <p:txBody>
          <a:bodyPr lIns="90000" rIns="90000" tIns="45000" bIns="45000" anchor="ctr">
            <a:noAutofit/>
          </a:bodyPr>
          <a:p>
            <a:r>
              <a:rPr b="1" lang="en-PH" sz="1000" spc="-1" strike="noStrike">
                <a:latin typeface="Lato"/>
              </a:rPr>
              <a:t>- bahay</a:t>
            </a:r>
            <a:endParaRPr b="0" lang="en-PH" sz="1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p:nvPr>
        </p:nvSpPr>
        <p:spPr>
          <a:xfrm>
            <a:off x="180000" y="180000"/>
            <a:ext cx="10620000" cy="1440000"/>
          </a:xfrm>
          <a:prstGeom prst="rect">
            <a:avLst/>
          </a:prstGeom>
          <a:noFill/>
          <a:ln w="0">
            <a:noFill/>
          </a:ln>
        </p:spPr>
        <p:txBody>
          <a:bodyPr lIns="0" rIns="0" tIns="0" bIns="0" anchor="t">
            <a:normAutofit/>
          </a:bodyPr>
          <a:p>
            <a:pPr algn="just">
              <a:lnSpc>
                <a:spcPct val="100000"/>
              </a:lnSpc>
              <a:buNone/>
            </a:pPr>
            <a:r>
              <a:rPr b="1" lang="en-PH" sz="1800" spc="-1" strike="noStrike">
                <a:latin typeface="Lato"/>
              </a:rPr>
              <a:t>Paglalarawan Gamit ang mga Simbolo ng Mapa</a:t>
            </a:r>
            <a:endParaRPr b="0" lang="en-PH" sz="1800" spc="-1" strike="noStrike">
              <a:latin typeface="Lato"/>
              <a:ea typeface="PingFang SC"/>
            </a:endParaRPr>
          </a:p>
          <a:p>
            <a:pPr algn="just">
              <a:lnSpc>
                <a:spcPct val="100000"/>
              </a:lnSpc>
              <a:buNone/>
            </a:pPr>
            <a:endParaRPr b="0" lang="en-PH" sz="1800" spc="-1" strike="noStrike">
              <a:latin typeface="Lato"/>
              <a:ea typeface="PingFang SC"/>
            </a:endParaRPr>
          </a:p>
          <a:p>
            <a:pPr algn="just">
              <a:lnSpc>
                <a:spcPct val="100000"/>
              </a:lnSpc>
              <a:buNone/>
            </a:pPr>
            <a:r>
              <a:rPr b="0" lang="en-PH" sz="1800" spc="-1" strike="noStrike">
                <a:latin typeface="Lato"/>
              </a:rPr>
              <a:t>Tingnan mo ang mapa ng isang komunidad sa ibaba. Pag-aralan ang mga simbolo at mga direksiyon. May mga simbolo rin ang panuntunan. Ang mga simbolong ito ay nagpapakita ng mga estruktura na matatagpuan sa isang komunidad. Tukuyin ang mga direksiyon ng bawat estruktura.</a:t>
            </a:r>
            <a:endParaRPr b="0" lang="en-PH" sz="1800" spc="-1" strike="noStrike">
              <a:latin typeface="Lato"/>
              <a:ea typeface="PingFang SC"/>
            </a:endParaRPr>
          </a:p>
          <a:p>
            <a:pPr algn="just">
              <a:lnSpc>
                <a:spcPct val="100000"/>
              </a:lnSpc>
              <a:buNone/>
            </a:pPr>
            <a:endParaRPr b="0" lang="en-PH" sz="1800" spc="-1" strike="noStrike">
              <a:latin typeface="Lato"/>
              <a:ea typeface="PingFang SC"/>
            </a:endParaRPr>
          </a:p>
        </p:txBody>
      </p:sp>
      <p:pic>
        <p:nvPicPr>
          <p:cNvPr id="196" name="" descr=""/>
          <p:cNvPicPr/>
          <p:nvPr/>
        </p:nvPicPr>
        <p:blipFill>
          <a:blip r:embed="rId1"/>
          <a:stretch/>
        </p:blipFill>
        <p:spPr>
          <a:xfrm>
            <a:off x="2077560" y="1620000"/>
            <a:ext cx="8037000" cy="4622040"/>
          </a:xfrm>
          <a:prstGeom prst="rect">
            <a:avLst/>
          </a:prstGeom>
          <a:ln w="0">
            <a:noFill/>
          </a:ln>
        </p:spPr>
      </p:pic>
      <p:sp>
        <p:nvSpPr>
          <p:cNvPr id="197" name=""/>
          <p:cNvSpPr txBox="1"/>
          <p:nvPr/>
        </p:nvSpPr>
        <p:spPr>
          <a:xfrm>
            <a:off x="2530800" y="3060000"/>
            <a:ext cx="1235160" cy="318960"/>
          </a:xfrm>
          <a:prstGeom prst="rect">
            <a:avLst/>
          </a:prstGeom>
          <a:noFill/>
          <a:ln w="0">
            <a:noFill/>
          </a:ln>
        </p:spPr>
        <p:txBody>
          <a:bodyPr lIns="90000" rIns="90000" tIns="45000" bIns="45000" anchor="t">
            <a:noAutofit/>
          </a:bodyPr>
          <a:p>
            <a:r>
              <a:rPr b="1" lang="en-PH" sz="1500" spc="-1" strike="noStrike">
                <a:latin typeface="Lato"/>
              </a:rPr>
              <a:t>Panuntunan:</a:t>
            </a:r>
            <a:endParaRPr b="0" lang="en-PH" sz="1500" spc="-1" strike="noStrike">
              <a:latin typeface="Arial"/>
            </a:endParaRPr>
          </a:p>
        </p:txBody>
      </p:sp>
      <p:sp>
        <p:nvSpPr>
          <p:cNvPr id="198" name=""/>
          <p:cNvSpPr txBox="1"/>
          <p:nvPr/>
        </p:nvSpPr>
        <p:spPr>
          <a:xfrm>
            <a:off x="3034800" y="3591000"/>
            <a:ext cx="1393200" cy="333000"/>
          </a:xfrm>
          <a:prstGeom prst="rect">
            <a:avLst/>
          </a:prstGeom>
          <a:noFill/>
          <a:ln w="0">
            <a:noFill/>
          </a:ln>
        </p:spPr>
        <p:txBody>
          <a:bodyPr lIns="90000" rIns="90000" tIns="45000" bIns="45000" anchor="ctr">
            <a:noAutofit/>
          </a:bodyPr>
          <a:p>
            <a:r>
              <a:rPr b="1" lang="en-PH" sz="1000" spc="-1" strike="noStrike">
                <a:latin typeface="Lato"/>
              </a:rPr>
              <a:t>- paaralan</a:t>
            </a:r>
            <a:endParaRPr b="0" lang="en-PH" sz="1000" spc="-1" strike="noStrike">
              <a:latin typeface="Arial"/>
            </a:endParaRPr>
          </a:p>
        </p:txBody>
      </p:sp>
      <p:sp>
        <p:nvSpPr>
          <p:cNvPr id="199" name=""/>
          <p:cNvSpPr txBox="1"/>
          <p:nvPr/>
        </p:nvSpPr>
        <p:spPr>
          <a:xfrm>
            <a:off x="3034800" y="4095360"/>
            <a:ext cx="1393200" cy="333000"/>
          </a:xfrm>
          <a:prstGeom prst="rect">
            <a:avLst/>
          </a:prstGeom>
          <a:noFill/>
          <a:ln w="0">
            <a:noFill/>
          </a:ln>
        </p:spPr>
        <p:txBody>
          <a:bodyPr lIns="90000" rIns="90000" tIns="45000" bIns="45000" anchor="ctr">
            <a:noAutofit/>
          </a:bodyPr>
          <a:p>
            <a:r>
              <a:rPr b="1" lang="en-PH" sz="1000" spc="-1" strike="noStrike">
                <a:latin typeface="Lato"/>
              </a:rPr>
              <a:t>- parke</a:t>
            </a:r>
            <a:endParaRPr b="0" lang="en-PH" sz="1000" spc="-1" strike="noStrike">
              <a:latin typeface="Arial"/>
            </a:endParaRPr>
          </a:p>
        </p:txBody>
      </p:sp>
      <p:sp>
        <p:nvSpPr>
          <p:cNvPr id="200" name=""/>
          <p:cNvSpPr txBox="1"/>
          <p:nvPr/>
        </p:nvSpPr>
        <p:spPr>
          <a:xfrm>
            <a:off x="3034800" y="4599720"/>
            <a:ext cx="1393200" cy="333000"/>
          </a:xfrm>
          <a:prstGeom prst="rect">
            <a:avLst/>
          </a:prstGeom>
          <a:noFill/>
          <a:ln w="0">
            <a:noFill/>
          </a:ln>
        </p:spPr>
        <p:txBody>
          <a:bodyPr lIns="90000" rIns="90000" tIns="45000" bIns="45000" anchor="ctr">
            <a:noAutofit/>
          </a:bodyPr>
          <a:p>
            <a:r>
              <a:rPr b="1" lang="en-PH" sz="1000" spc="-1" strike="noStrike">
                <a:latin typeface="Lato"/>
              </a:rPr>
              <a:t>- pamilihan</a:t>
            </a:r>
            <a:endParaRPr b="0" lang="en-PH" sz="1000" spc="-1" strike="noStrike">
              <a:latin typeface="Arial"/>
            </a:endParaRPr>
          </a:p>
        </p:txBody>
      </p:sp>
      <p:sp>
        <p:nvSpPr>
          <p:cNvPr id="201" name=""/>
          <p:cNvSpPr txBox="1"/>
          <p:nvPr/>
        </p:nvSpPr>
        <p:spPr>
          <a:xfrm>
            <a:off x="3034800" y="5104080"/>
            <a:ext cx="1393200" cy="333000"/>
          </a:xfrm>
          <a:prstGeom prst="rect">
            <a:avLst/>
          </a:prstGeom>
          <a:noFill/>
          <a:ln w="0">
            <a:noFill/>
          </a:ln>
        </p:spPr>
        <p:txBody>
          <a:bodyPr lIns="90000" rIns="90000" tIns="45000" bIns="45000" anchor="ctr">
            <a:noAutofit/>
          </a:bodyPr>
          <a:p>
            <a:r>
              <a:rPr b="1" lang="en-PH" sz="1000" spc="-1" strike="noStrike">
                <a:latin typeface="Lato"/>
              </a:rPr>
              <a:t>- barangay hall</a:t>
            </a:r>
            <a:endParaRPr b="0" lang="en-PH" sz="1000" spc="-1" strike="noStrike">
              <a:latin typeface="Arial"/>
            </a:endParaRPr>
          </a:p>
        </p:txBody>
      </p:sp>
      <p:sp>
        <p:nvSpPr>
          <p:cNvPr id="202" name=""/>
          <p:cNvSpPr txBox="1"/>
          <p:nvPr/>
        </p:nvSpPr>
        <p:spPr>
          <a:xfrm>
            <a:off x="3034800" y="5680440"/>
            <a:ext cx="1393200" cy="333000"/>
          </a:xfrm>
          <a:prstGeom prst="rect">
            <a:avLst/>
          </a:prstGeom>
          <a:noFill/>
          <a:ln w="0">
            <a:noFill/>
          </a:ln>
        </p:spPr>
        <p:txBody>
          <a:bodyPr lIns="90000" rIns="90000" tIns="45000" bIns="45000" anchor="ctr">
            <a:noAutofit/>
          </a:bodyPr>
          <a:p>
            <a:r>
              <a:rPr b="1" lang="en-PH" sz="1000" spc="-1" strike="noStrike">
                <a:latin typeface="Lato"/>
              </a:rPr>
              <a:t>- bahay</a:t>
            </a:r>
            <a:endParaRPr b="0" lang="en-PH" sz="1000" spc="-1" strike="noStrike">
              <a:latin typeface="Arial"/>
            </a:endParaRPr>
          </a:p>
        </p:txBody>
      </p:sp>
      <p:sp>
        <p:nvSpPr>
          <p:cNvPr id="203" name=""/>
          <p:cNvSpPr txBox="1"/>
          <p:nvPr/>
        </p:nvSpPr>
        <p:spPr>
          <a:xfrm>
            <a:off x="4356000" y="1692000"/>
            <a:ext cx="1619280" cy="514440"/>
          </a:xfrm>
          <a:prstGeom prst="rect">
            <a:avLst/>
          </a:prstGeom>
          <a:noFill/>
          <a:ln w="0">
            <a:noFill/>
          </a:ln>
        </p:spPr>
        <p:txBody>
          <a:bodyPr lIns="90000" rIns="90000" tIns="45000" bIns="45000" anchor="t">
            <a:noAutofit/>
          </a:bodyPr>
          <a:p>
            <a:pPr algn="ctr">
              <a:buNone/>
            </a:pPr>
            <a:r>
              <a:rPr b="0" lang="en-PH" sz="1400" spc="-1" strike="noStrike">
                <a:latin typeface="Lato"/>
              </a:rPr>
              <a:t>Mapa ng Barangay</a:t>
            </a:r>
            <a:endParaRPr b="0" lang="en-PH" sz="1400" spc="-1" strike="noStrike">
              <a:latin typeface="Arial"/>
            </a:endParaRPr>
          </a:p>
          <a:p>
            <a:pPr algn="ctr">
              <a:buNone/>
            </a:pPr>
            <a:r>
              <a:rPr b="0" lang="en-PH" sz="1400" spc="-1" strike="noStrike">
                <a:latin typeface="Lato"/>
              </a:rPr>
              <a:t>Mabunga</a:t>
            </a:r>
            <a:endParaRPr b="0" lang="en-PH" sz="1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p:nvPr>
        </p:nvSpPr>
        <p:spPr>
          <a:xfrm>
            <a:off x="180000" y="2160000"/>
            <a:ext cx="2700000" cy="1440000"/>
          </a:xfrm>
          <a:prstGeom prst="rect">
            <a:avLst/>
          </a:prstGeom>
          <a:noFill/>
          <a:ln w="0">
            <a:noFill/>
          </a:ln>
        </p:spPr>
        <p:txBody>
          <a:bodyPr lIns="0" rIns="0" tIns="0" bIns="0" anchor="ctr">
            <a:normAutofit/>
          </a:bodyPr>
          <a:p>
            <a:pPr algn="ctr">
              <a:lnSpc>
                <a:spcPct val="100000"/>
              </a:lnSpc>
              <a:buNone/>
            </a:pPr>
            <a:r>
              <a:rPr b="0" lang="en-PH" sz="1800" spc="-1" strike="noStrike">
                <a:latin typeface="Lato"/>
              </a:rPr>
              <a:t>Suriin ang mapa sa ibaba. Tukuyin ang mga estruktura na nakikita sa iba’t ibang direksiyon.</a:t>
            </a:r>
            <a:endParaRPr b="0" lang="en-PH" sz="1800" spc="-1" strike="noStrike">
              <a:latin typeface="Lato"/>
              <a:ea typeface="PingFang SC"/>
            </a:endParaRPr>
          </a:p>
        </p:txBody>
      </p:sp>
      <p:pic>
        <p:nvPicPr>
          <p:cNvPr id="205" name="" descr=""/>
          <p:cNvPicPr/>
          <p:nvPr/>
        </p:nvPicPr>
        <p:blipFill>
          <a:blip r:embed="rId1"/>
          <a:stretch/>
        </p:blipFill>
        <p:spPr>
          <a:xfrm>
            <a:off x="2908800" y="222480"/>
            <a:ext cx="7891200" cy="5897520"/>
          </a:xfrm>
          <a:prstGeom prst="rect">
            <a:avLst/>
          </a:prstGeom>
          <a:ln w="0">
            <a:noFill/>
          </a:ln>
        </p:spPr>
      </p:pic>
      <p:sp>
        <p:nvSpPr>
          <p:cNvPr id="206" name=""/>
          <p:cNvSpPr txBox="1"/>
          <p:nvPr/>
        </p:nvSpPr>
        <p:spPr>
          <a:xfrm>
            <a:off x="4237920" y="204120"/>
            <a:ext cx="2645640" cy="447840"/>
          </a:xfrm>
          <a:prstGeom prst="rect">
            <a:avLst/>
          </a:prstGeom>
          <a:noFill/>
          <a:ln w="0">
            <a:noFill/>
          </a:ln>
        </p:spPr>
        <p:txBody>
          <a:bodyPr lIns="90000" rIns="90000" tIns="45000" bIns="45000" anchor="ctr">
            <a:noAutofit/>
          </a:bodyPr>
          <a:p>
            <a:pPr algn="ctr">
              <a:buNone/>
            </a:pPr>
            <a:r>
              <a:rPr b="0" lang="en-PH" sz="1100" spc="-1" strike="noStrike">
                <a:latin typeface="Lato"/>
              </a:rPr>
              <a:t>Mapa ng Barangay Asenso</a:t>
            </a:r>
            <a:endParaRPr b="0" lang="en-PH" sz="1100" spc="-1" strike="noStrike">
              <a:latin typeface="Arial"/>
            </a:endParaRPr>
          </a:p>
        </p:txBody>
      </p:sp>
      <p:sp>
        <p:nvSpPr>
          <p:cNvPr id="207" name=""/>
          <p:cNvSpPr txBox="1"/>
          <p:nvPr/>
        </p:nvSpPr>
        <p:spPr>
          <a:xfrm>
            <a:off x="3179160" y="4470840"/>
            <a:ext cx="1495080" cy="333000"/>
          </a:xfrm>
          <a:prstGeom prst="rect">
            <a:avLst/>
          </a:prstGeom>
          <a:noFill/>
          <a:ln w="0">
            <a:noFill/>
          </a:ln>
        </p:spPr>
        <p:txBody>
          <a:bodyPr lIns="90000" rIns="90000" tIns="45000" bIns="45000" anchor="t">
            <a:noAutofit/>
          </a:bodyPr>
          <a:p>
            <a:r>
              <a:rPr b="1" lang="en-PH" sz="1500" spc="-1" strike="noStrike">
                <a:latin typeface="Lato"/>
              </a:rPr>
              <a:t>Panuntunan:</a:t>
            </a:r>
            <a:endParaRPr b="0" lang="en-PH" sz="1500" spc="-1" strike="noStrike">
              <a:latin typeface="Arial"/>
            </a:endParaRPr>
          </a:p>
        </p:txBody>
      </p:sp>
      <p:sp>
        <p:nvSpPr>
          <p:cNvPr id="208" name=""/>
          <p:cNvSpPr txBox="1"/>
          <p:nvPr/>
        </p:nvSpPr>
        <p:spPr>
          <a:xfrm>
            <a:off x="3963600" y="4993200"/>
            <a:ext cx="1686600" cy="347760"/>
          </a:xfrm>
          <a:prstGeom prst="rect">
            <a:avLst/>
          </a:prstGeom>
          <a:noFill/>
          <a:ln w="0">
            <a:noFill/>
          </a:ln>
        </p:spPr>
        <p:txBody>
          <a:bodyPr lIns="90000" rIns="90000" tIns="45000" bIns="45000" anchor="ctr">
            <a:noAutofit/>
          </a:bodyPr>
          <a:p>
            <a:r>
              <a:rPr b="1" lang="en-PH" sz="1200" spc="-1" strike="noStrike">
                <a:latin typeface="Lato"/>
              </a:rPr>
              <a:t>- </a:t>
            </a:r>
            <a:r>
              <a:rPr b="0" lang="en-PH" sz="1200" spc="-1" strike="noStrike">
                <a:latin typeface="Lato"/>
              </a:rPr>
              <a:t>ospital</a:t>
            </a:r>
            <a:endParaRPr b="0" lang="en-PH" sz="1200" spc="-1" strike="noStrike">
              <a:latin typeface="Arial"/>
            </a:endParaRPr>
          </a:p>
        </p:txBody>
      </p:sp>
      <p:sp>
        <p:nvSpPr>
          <p:cNvPr id="209" name=""/>
          <p:cNvSpPr txBox="1"/>
          <p:nvPr/>
        </p:nvSpPr>
        <p:spPr>
          <a:xfrm>
            <a:off x="3963600" y="5519880"/>
            <a:ext cx="1686600" cy="347760"/>
          </a:xfrm>
          <a:prstGeom prst="rect">
            <a:avLst/>
          </a:prstGeom>
          <a:noFill/>
          <a:ln w="0">
            <a:noFill/>
          </a:ln>
        </p:spPr>
        <p:txBody>
          <a:bodyPr lIns="90000" rIns="90000" tIns="45000" bIns="45000" anchor="ctr">
            <a:noAutofit/>
          </a:bodyPr>
          <a:p>
            <a:r>
              <a:rPr b="1" lang="en-PH" sz="1200" spc="-1" strike="noStrike">
                <a:latin typeface="Lato"/>
              </a:rPr>
              <a:t>- </a:t>
            </a:r>
            <a:r>
              <a:rPr b="0" lang="en-PH" sz="1200" spc="-1" strike="noStrike">
                <a:latin typeface="Lato"/>
              </a:rPr>
              <a:t>pamilihan</a:t>
            </a:r>
            <a:endParaRPr b="0" lang="en-PH" sz="1200" spc="-1" strike="noStrike">
              <a:latin typeface="Arial"/>
            </a:endParaRPr>
          </a:p>
        </p:txBody>
      </p:sp>
      <p:sp>
        <p:nvSpPr>
          <p:cNvPr id="210" name=""/>
          <p:cNvSpPr txBox="1"/>
          <p:nvPr/>
        </p:nvSpPr>
        <p:spPr>
          <a:xfrm>
            <a:off x="6316920" y="5443200"/>
            <a:ext cx="1874160" cy="476280"/>
          </a:xfrm>
          <a:prstGeom prst="rect">
            <a:avLst/>
          </a:prstGeom>
          <a:noFill/>
          <a:ln w="0">
            <a:noFill/>
          </a:ln>
        </p:spPr>
        <p:txBody>
          <a:bodyPr lIns="90000" rIns="90000" tIns="45000" bIns="45000" anchor="ctr">
            <a:noAutofit/>
          </a:bodyPr>
          <a:p>
            <a:r>
              <a:rPr b="1" lang="en-PH" sz="1200" spc="-1" strike="noStrike">
                <a:latin typeface="Lato"/>
              </a:rPr>
              <a:t>- </a:t>
            </a:r>
            <a:r>
              <a:rPr b="0" lang="en-PH" sz="1200" spc="-1" strike="noStrike">
                <a:latin typeface="Lato"/>
              </a:rPr>
              <a:t>estasyon ng pulis</a:t>
            </a:r>
            <a:endParaRPr b="0" lang="en-PH" sz="1200" spc="-1" strike="noStrike">
              <a:latin typeface="Arial"/>
            </a:endParaRPr>
          </a:p>
        </p:txBody>
      </p:sp>
      <p:sp>
        <p:nvSpPr>
          <p:cNvPr id="211" name=""/>
          <p:cNvSpPr txBox="1"/>
          <p:nvPr/>
        </p:nvSpPr>
        <p:spPr>
          <a:xfrm>
            <a:off x="6316920" y="4879440"/>
            <a:ext cx="1874160" cy="476640"/>
          </a:xfrm>
          <a:prstGeom prst="rect">
            <a:avLst/>
          </a:prstGeom>
          <a:noFill/>
          <a:ln w="0">
            <a:noFill/>
          </a:ln>
        </p:spPr>
        <p:txBody>
          <a:bodyPr lIns="90000" rIns="90000" tIns="45000" bIns="45000" anchor="ctr">
            <a:noAutofit/>
          </a:bodyPr>
          <a:p>
            <a:r>
              <a:rPr b="1" lang="en-PH" sz="1200" spc="-1" strike="noStrike">
                <a:latin typeface="Lato"/>
              </a:rPr>
              <a:t>- </a:t>
            </a:r>
            <a:r>
              <a:rPr b="0" lang="en-PH" sz="1200" spc="-1" strike="noStrike">
                <a:latin typeface="Lato"/>
              </a:rPr>
              <a:t>paaralan</a:t>
            </a:r>
            <a:endParaRPr b="0" lang="en-PH" sz="1200" spc="-1" strike="noStrike">
              <a:latin typeface="Arial"/>
            </a:endParaRPr>
          </a:p>
        </p:txBody>
      </p:sp>
      <p:sp>
        <p:nvSpPr>
          <p:cNvPr id="212" name=""/>
          <p:cNvSpPr txBox="1"/>
          <p:nvPr/>
        </p:nvSpPr>
        <p:spPr>
          <a:xfrm>
            <a:off x="8844840" y="4879800"/>
            <a:ext cx="1874160" cy="476640"/>
          </a:xfrm>
          <a:prstGeom prst="rect">
            <a:avLst/>
          </a:prstGeom>
          <a:noFill/>
          <a:ln w="0">
            <a:noFill/>
          </a:ln>
        </p:spPr>
        <p:txBody>
          <a:bodyPr lIns="90000" rIns="90000" tIns="45000" bIns="45000" anchor="ctr">
            <a:noAutofit/>
          </a:bodyPr>
          <a:p>
            <a:r>
              <a:rPr b="1" lang="en-PH" sz="1200" spc="-1" strike="noStrike">
                <a:latin typeface="Lato"/>
              </a:rPr>
              <a:t>- </a:t>
            </a:r>
            <a:r>
              <a:rPr b="0" lang="en-PH" sz="1200" spc="-1" strike="noStrike">
                <a:latin typeface="Lato"/>
              </a:rPr>
              <a:t>sambahan</a:t>
            </a:r>
            <a:endParaRPr b="0" lang="en-PH" sz="1200" spc="-1" strike="noStrike">
              <a:latin typeface="Arial"/>
            </a:endParaRPr>
          </a:p>
        </p:txBody>
      </p:sp>
      <p:sp>
        <p:nvSpPr>
          <p:cNvPr id="213" name=""/>
          <p:cNvSpPr txBox="1"/>
          <p:nvPr/>
        </p:nvSpPr>
        <p:spPr>
          <a:xfrm>
            <a:off x="8844840" y="5444280"/>
            <a:ext cx="1874160" cy="476280"/>
          </a:xfrm>
          <a:prstGeom prst="rect">
            <a:avLst/>
          </a:prstGeom>
          <a:noFill/>
          <a:ln w="0">
            <a:noFill/>
          </a:ln>
        </p:spPr>
        <p:txBody>
          <a:bodyPr lIns="90000" rIns="90000" tIns="45000" bIns="45000" anchor="ctr">
            <a:noAutofit/>
          </a:bodyPr>
          <a:p>
            <a:r>
              <a:rPr b="1" lang="en-PH" sz="1200" spc="-1" strike="noStrike">
                <a:latin typeface="Lato"/>
              </a:rPr>
              <a:t>- </a:t>
            </a:r>
            <a:r>
              <a:rPr b="0" lang="en-PH" sz="1200" spc="-1" strike="noStrike">
                <a:latin typeface="Lato"/>
              </a:rPr>
              <a:t>bahay</a:t>
            </a:r>
            <a:endParaRPr b="0" lang="en-PH" sz="1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14460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2023-08-02T17:36:56Z</dcterms:modified>
  <cp:revision>5603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