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4.png" ContentType="image/png"/>
  <Override PartName="/ppt/media/image10.png" ContentType="image/png"/>
  <Override PartName="/ppt/media/image9.png" ContentType="image/png"/>
  <Override PartName="/ppt/media/image5.png" ContentType="image/png"/>
  <Override PartName="/ppt/media/image7.png" ContentType="image/png"/>
  <Override PartName="/ppt/media/image12.png" ContentType="image/png"/>
  <Override PartName="/ppt/media/image8.png" ContentType="image/png"/>
  <Override PartName="/ppt/media/image1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6360" cy="68522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93240" cy="2793240"/>
          </a:xfrm>
          <a:prstGeom prst="rect">
            <a:avLst/>
          </a:prstGeom>
          <a:ln w="0">
            <a:noFill/>
          </a:ln>
        </p:spPr>
      </p:pic>
      <p:sp>
        <p:nvSpPr>
          <p:cNvPr id="2" name="Rectangle 5"/>
          <p:cNvSpPr/>
          <p:nvPr/>
        </p:nvSpPr>
        <p:spPr>
          <a:xfrm>
            <a:off x="3487320" y="1475280"/>
            <a:ext cx="8698680" cy="38566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8680" cy="3783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6360" cy="629280"/>
          </a:xfrm>
          <a:prstGeom prst="rect">
            <a:avLst/>
          </a:prstGeom>
          <a:ln w="0">
            <a:noFill/>
          </a:ln>
        </p:spPr>
      </p:pic>
      <p:sp>
        <p:nvSpPr>
          <p:cNvPr id="43" name="Rectangle 7"/>
          <p:cNvSpPr/>
          <p:nvPr/>
        </p:nvSpPr>
        <p:spPr>
          <a:xfrm>
            <a:off x="10868760" y="0"/>
            <a:ext cx="964800" cy="9648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8880" cy="1028880"/>
          </a:xfrm>
          <a:prstGeom prst="rect">
            <a:avLst/>
          </a:prstGeom>
          <a:ln w="0">
            <a:noFill/>
          </a:ln>
        </p:spPr>
      </p:pic>
      <p:sp>
        <p:nvSpPr>
          <p:cNvPr id="45" name="TextBox 9"/>
          <p:cNvSpPr/>
          <p:nvPr/>
        </p:nvSpPr>
        <p:spPr>
          <a:xfrm>
            <a:off x="185400" y="6362280"/>
            <a:ext cx="468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7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6360" cy="629280"/>
          </a:xfrm>
          <a:prstGeom prst="rect">
            <a:avLst/>
          </a:prstGeom>
          <a:ln w="0">
            <a:noFill/>
          </a:ln>
        </p:spPr>
      </p:pic>
      <p:sp>
        <p:nvSpPr>
          <p:cNvPr id="86" name="Rectangle 7"/>
          <p:cNvSpPr/>
          <p:nvPr/>
        </p:nvSpPr>
        <p:spPr>
          <a:xfrm>
            <a:off x="10868760" y="0"/>
            <a:ext cx="964800" cy="964800"/>
          </a:xfrm>
          <a:prstGeom prst="rect">
            <a:avLst/>
          </a:prstGeom>
          <a:solidFill>
            <a:srgbClr val="9c0000"/>
          </a:solidFill>
          <a:ln w="25560">
            <a:noFill/>
          </a:ln>
        </p:spPr>
        <p:style>
          <a:lnRef idx="0"/>
          <a:fillRef idx="0"/>
          <a:effectRef idx="0"/>
          <a:fontRef idx="minor"/>
        </p:style>
      </p:sp>
      <p:pic>
        <p:nvPicPr>
          <p:cNvPr id="87" name="Picture 10" descr=""/>
          <p:cNvPicPr/>
          <p:nvPr/>
        </p:nvPicPr>
        <p:blipFill>
          <a:blip r:embed="rId3"/>
          <a:stretch/>
        </p:blipFill>
        <p:spPr>
          <a:xfrm>
            <a:off x="10857240" y="-64440"/>
            <a:ext cx="1028880" cy="1028880"/>
          </a:xfrm>
          <a:prstGeom prst="rect">
            <a:avLst/>
          </a:prstGeom>
          <a:ln w="0">
            <a:noFill/>
          </a:ln>
        </p:spPr>
      </p:pic>
      <p:sp>
        <p:nvSpPr>
          <p:cNvPr id="88" name="TextBox 9"/>
          <p:cNvSpPr/>
          <p:nvPr/>
        </p:nvSpPr>
        <p:spPr>
          <a:xfrm>
            <a:off x="185400" y="6362280"/>
            <a:ext cx="468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7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6360" cy="629280"/>
          </a:xfrm>
          <a:prstGeom prst="rect">
            <a:avLst/>
          </a:prstGeom>
          <a:ln w="0">
            <a:noFill/>
          </a:ln>
        </p:spPr>
      </p:pic>
      <p:sp>
        <p:nvSpPr>
          <p:cNvPr id="129" name="Rectangle 7"/>
          <p:cNvSpPr/>
          <p:nvPr/>
        </p:nvSpPr>
        <p:spPr>
          <a:xfrm>
            <a:off x="10868760" y="0"/>
            <a:ext cx="964800" cy="964800"/>
          </a:xfrm>
          <a:prstGeom prst="rect">
            <a:avLst/>
          </a:prstGeom>
          <a:solidFill>
            <a:srgbClr val="9c0000"/>
          </a:solidFill>
          <a:ln w="25560">
            <a:noFill/>
          </a:ln>
        </p:spPr>
        <p:style>
          <a:lnRef idx="0"/>
          <a:fillRef idx="0"/>
          <a:effectRef idx="0"/>
          <a:fontRef idx="minor"/>
        </p:style>
      </p:sp>
      <p:pic>
        <p:nvPicPr>
          <p:cNvPr id="130" name="Picture 10" descr=""/>
          <p:cNvPicPr/>
          <p:nvPr/>
        </p:nvPicPr>
        <p:blipFill>
          <a:blip r:embed="rId3"/>
          <a:stretch/>
        </p:blipFill>
        <p:spPr>
          <a:xfrm>
            <a:off x="10857240" y="-64440"/>
            <a:ext cx="1028880" cy="1028880"/>
          </a:xfrm>
          <a:prstGeom prst="rect">
            <a:avLst/>
          </a:prstGeom>
          <a:ln w="0">
            <a:noFill/>
          </a:ln>
        </p:spPr>
      </p:pic>
      <p:sp>
        <p:nvSpPr>
          <p:cNvPr id="131" name="TextBox 9"/>
          <p:cNvSpPr/>
          <p:nvPr/>
        </p:nvSpPr>
        <p:spPr>
          <a:xfrm>
            <a:off x="185400" y="6362280"/>
            <a:ext cx="468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7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86360" cy="629280"/>
          </a:xfrm>
          <a:prstGeom prst="rect">
            <a:avLst/>
          </a:prstGeom>
          <a:ln w="0">
            <a:noFill/>
          </a:ln>
        </p:spPr>
      </p:pic>
      <p:sp>
        <p:nvSpPr>
          <p:cNvPr id="172" name="Rectangle 7"/>
          <p:cNvSpPr/>
          <p:nvPr/>
        </p:nvSpPr>
        <p:spPr>
          <a:xfrm>
            <a:off x="10868760" y="0"/>
            <a:ext cx="964800" cy="964800"/>
          </a:xfrm>
          <a:prstGeom prst="rect">
            <a:avLst/>
          </a:prstGeom>
          <a:solidFill>
            <a:srgbClr val="9c0000"/>
          </a:solidFill>
          <a:ln w="25560">
            <a:noFill/>
          </a:ln>
        </p:spPr>
        <p:style>
          <a:lnRef idx="0"/>
          <a:fillRef idx="0"/>
          <a:effectRef idx="0"/>
          <a:fontRef idx="minor"/>
        </p:style>
      </p:sp>
      <p:pic>
        <p:nvPicPr>
          <p:cNvPr id="173" name="Picture 10" descr=""/>
          <p:cNvPicPr/>
          <p:nvPr/>
        </p:nvPicPr>
        <p:blipFill>
          <a:blip r:embed="rId3"/>
          <a:stretch/>
        </p:blipFill>
        <p:spPr>
          <a:xfrm>
            <a:off x="10857240" y="-64440"/>
            <a:ext cx="1028880" cy="1028880"/>
          </a:xfrm>
          <a:prstGeom prst="rect">
            <a:avLst/>
          </a:prstGeom>
          <a:ln w="0">
            <a:noFill/>
          </a:ln>
        </p:spPr>
      </p:pic>
      <p:sp>
        <p:nvSpPr>
          <p:cNvPr id="174" name="TextBox 9"/>
          <p:cNvSpPr/>
          <p:nvPr/>
        </p:nvSpPr>
        <p:spPr>
          <a:xfrm>
            <a:off x="185400" y="6362280"/>
            <a:ext cx="468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17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86360" cy="629280"/>
          </a:xfrm>
          <a:prstGeom prst="rect">
            <a:avLst/>
          </a:prstGeom>
          <a:ln w="0">
            <a:noFill/>
          </a:ln>
        </p:spPr>
      </p:pic>
      <p:sp>
        <p:nvSpPr>
          <p:cNvPr id="215" name="Rectangle 7"/>
          <p:cNvSpPr/>
          <p:nvPr/>
        </p:nvSpPr>
        <p:spPr>
          <a:xfrm>
            <a:off x="10868760" y="0"/>
            <a:ext cx="964800" cy="964800"/>
          </a:xfrm>
          <a:prstGeom prst="rect">
            <a:avLst/>
          </a:prstGeom>
          <a:solidFill>
            <a:srgbClr val="9c0000"/>
          </a:solidFill>
          <a:ln w="25560">
            <a:noFill/>
          </a:ln>
        </p:spPr>
        <p:style>
          <a:lnRef idx="0"/>
          <a:fillRef idx="0"/>
          <a:effectRef idx="0"/>
          <a:fontRef idx="minor"/>
        </p:style>
      </p:sp>
      <p:pic>
        <p:nvPicPr>
          <p:cNvPr id="216" name="Picture 10" descr=""/>
          <p:cNvPicPr/>
          <p:nvPr/>
        </p:nvPicPr>
        <p:blipFill>
          <a:blip r:embed="rId3"/>
          <a:stretch/>
        </p:blipFill>
        <p:spPr>
          <a:xfrm>
            <a:off x="10857240" y="-64440"/>
            <a:ext cx="1028880" cy="1028880"/>
          </a:xfrm>
          <a:prstGeom prst="rect">
            <a:avLst/>
          </a:prstGeom>
          <a:ln w="0">
            <a:noFill/>
          </a:ln>
        </p:spPr>
      </p:pic>
      <p:sp>
        <p:nvSpPr>
          <p:cNvPr id="217" name="TextBox 9"/>
          <p:cNvSpPr/>
          <p:nvPr/>
        </p:nvSpPr>
        <p:spPr>
          <a:xfrm>
            <a:off x="185400" y="6362280"/>
            <a:ext cx="468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617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610680" cy="3378960"/>
          </a:xfrm>
          <a:prstGeom prst="rect">
            <a:avLst/>
          </a:prstGeom>
          <a:ln w="126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8"/>
          <p:cNvSpPr/>
          <p:nvPr/>
        </p:nvSpPr>
        <p:spPr>
          <a:xfrm>
            <a:off x="3744000" y="2736000"/>
            <a:ext cx="809928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Ability of a Material to Sink and Float </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
          <p:cNvSpPr/>
          <p:nvPr/>
        </p:nvSpPr>
        <p:spPr>
          <a:xfrm>
            <a:off x="720000" y="360000"/>
            <a:ext cx="9176760" cy="716760"/>
          </a:xfrm>
          <a:prstGeom prst="rect">
            <a:avLst/>
          </a:prstGeom>
          <a:noFill/>
          <a:ln w="0">
            <a:noFill/>
          </a:ln>
        </p:spPr>
        <p:style>
          <a:lnRef idx="0"/>
          <a:fillRef idx="0"/>
          <a:effectRef idx="0"/>
          <a:fontRef idx="minor"/>
        </p:style>
      </p:sp>
      <p:sp>
        <p:nvSpPr>
          <p:cNvPr id="298" name=""/>
          <p:cNvSpPr/>
          <p:nvPr/>
        </p:nvSpPr>
        <p:spPr>
          <a:xfrm>
            <a:off x="1956960" y="864000"/>
            <a:ext cx="8277120" cy="718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Ability of a Material to Sink and Float</a:t>
            </a:r>
            <a:endParaRPr b="0" lang="en-PH" sz="3000" spc="-1" strike="noStrike">
              <a:latin typeface="Arial"/>
            </a:endParaRPr>
          </a:p>
        </p:txBody>
      </p:sp>
      <p:sp>
        <p:nvSpPr>
          <p:cNvPr id="299" name=""/>
          <p:cNvSpPr/>
          <p:nvPr/>
        </p:nvSpPr>
        <p:spPr>
          <a:xfrm>
            <a:off x="594360" y="2304000"/>
            <a:ext cx="11003400" cy="2916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1" lang="en-US" sz="1800" spc="-1" strike="noStrike">
                <a:solidFill>
                  <a:srgbClr val="000000"/>
                </a:solidFill>
                <a:latin typeface="Lato"/>
                <a:ea typeface="DejaVu Sans"/>
              </a:rPr>
              <a:t>	</a:t>
            </a:r>
            <a:r>
              <a:rPr b="1" lang="en-US" sz="1800" spc="-1" strike="noStrike">
                <a:solidFill>
                  <a:srgbClr val="000000"/>
                </a:solidFill>
                <a:latin typeface="Lato"/>
                <a:ea typeface="DejaVu Sans"/>
              </a:rPr>
              <a:t>Floating</a:t>
            </a:r>
            <a:r>
              <a:rPr b="0" lang="en-US" sz="1800" spc="-1" strike="noStrike">
                <a:solidFill>
                  <a:srgbClr val="ff0000"/>
                </a:solidFill>
                <a:latin typeface="Lato"/>
                <a:ea typeface="DejaVu Sans"/>
              </a:rPr>
              <a:t> </a:t>
            </a:r>
            <a:r>
              <a:rPr b="0" lang="en-US" sz="1800" spc="-1" strike="noStrike">
                <a:solidFill>
                  <a:srgbClr val="000000"/>
                </a:solidFill>
                <a:latin typeface="Lato"/>
                <a:ea typeface="DejaVu Sans"/>
              </a:rPr>
              <a:t>happens when an object is slowly and lightly going to the top surface of the water and </a:t>
            </a:r>
            <a:r>
              <a:rPr b="1" lang="en-US" sz="1800" spc="-1" strike="noStrike">
                <a:solidFill>
                  <a:srgbClr val="000000"/>
                </a:solidFill>
                <a:latin typeface="Lato"/>
                <a:ea typeface="DejaVu Sans"/>
              </a:rPr>
              <a:t>sinking</a:t>
            </a:r>
            <a:r>
              <a:rPr b="0" lang="en-US" sz="1800" spc="-1" strike="noStrike">
                <a:solidFill>
                  <a:srgbClr val="000000"/>
                </a:solidFill>
                <a:latin typeface="Lato"/>
                <a:ea typeface="DejaVu Sans"/>
              </a:rPr>
              <a:t> is reaching and staying at the bottom.</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US" sz="1800" spc="-1" strike="noStrike">
                <a:solidFill>
                  <a:srgbClr val="000000"/>
                </a:solidFill>
                <a:latin typeface="Lato"/>
                <a:ea typeface="DejaVu Sans"/>
              </a:rPr>
              <a:t>	</a:t>
            </a:r>
            <a:r>
              <a:rPr b="0" lang="en-US" sz="1800" spc="-1" strike="noStrike">
                <a:solidFill>
                  <a:srgbClr val="000000"/>
                </a:solidFill>
                <a:latin typeface="Lato"/>
                <a:ea typeface="DejaVu Sans"/>
              </a:rPr>
              <a:t>NOT all objects sink nor float. Floating and sinking do not depend if objects are heavy or light.This means that not all heavy objects sink and not all light objects float.</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US" sz="1800" spc="-1" strike="noStrike">
                <a:solidFill>
                  <a:srgbClr val="000000"/>
                </a:solidFill>
                <a:latin typeface="Lato"/>
                <a:ea typeface="DejaVu Sans"/>
              </a:rPr>
              <a:t>	</a:t>
            </a:r>
            <a:r>
              <a:rPr b="0" lang="en-US" sz="1800" spc="-1" strike="noStrike">
                <a:solidFill>
                  <a:srgbClr val="000000"/>
                </a:solidFill>
                <a:latin typeface="Lato"/>
                <a:ea typeface="DejaVu Sans"/>
              </a:rPr>
              <a:t>The objects occupied a space that was originally occupied by water. The amount of water displaced depends on the mass of the object. Light materials displace less amount of water, while heavy materials displace more amount of water. The total volume occupied by all the objects immersed in water is the volume of the displaced water.</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
          <p:cNvSpPr/>
          <p:nvPr/>
        </p:nvSpPr>
        <p:spPr>
          <a:xfrm>
            <a:off x="372600" y="2448360"/>
            <a:ext cx="11446560" cy="2159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solidFill>
                  <a:srgbClr val="000000"/>
                </a:solidFill>
                <a:latin typeface="Lato"/>
                <a:ea typeface="~ãþ"/>
              </a:rPr>
              <a:t>How is mass related to floating and sinking?</a:t>
            </a:r>
            <a:endParaRPr b="0" lang="en-PH" sz="1800" spc="-1" strike="noStrike">
              <a:latin typeface="Arial"/>
            </a:endParaRPr>
          </a:p>
          <a:p>
            <a:pPr>
              <a:lnSpc>
                <a:spcPct val="100000"/>
              </a:lnSpc>
              <a:buNone/>
            </a:pPr>
            <a:r>
              <a:rPr b="1" lang="en-PH" sz="1800" spc="-1" strike="noStrike">
                <a:solidFill>
                  <a:srgbClr val="000000"/>
                </a:solidFill>
                <a:latin typeface="Lato"/>
                <a:ea typeface="~ãþ"/>
              </a:rPr>
              <a:t>	</a:t>
            </a:r>
            <a:r>
              <a:rPr b="1" lang="en-PH" sz="1800" spc="-1" strike="noStrike">
                <a:solidFill>
                  <a:srgbClr val="000000"/>
                </a:solidFill>
                <a:latin typeface="Lato"/>
                <a:ea typeface="~ãþ"/>
              </a:rPr>
              <a:t>Mass</a:t>
            </a:r>
            <a:r>
              <a:rPr b="0" lang="en-PH" sz="1800" spc="-1" strike="noStrike">
                <a:solidFill>
                  <a:srgbClr val="ff0000"/>
                </a:solidFill>
                <a:latin typeface="Lato"/>
                <a:ea typeface="~ãþ"/>
              </a:rPr>
              <a:t> </a:t>
            </a:r>
            <a:r>
              <a:rPr b="0" lang="en-PH" sz="1800" spc="-1" strike="noStrike">
                <a:solidFill>
                  <a:srgbClr val="000000"/>
                </a:solidFill>
                <a:latin typeface="Lato"/>
                <a:ea typeface="~ãþ"/>
              </a:rPr>
              <a:t>is defined as the amount of matter. Because of its mass, matter has </a:t>
            </a:r>
            <a:r>
              <a:rPr b="1" lang="en-PH" sz="1800" spc="-1" strike="noStrike">
                <a:solidFill>
                  <a:srgbClr val="000000"/>
                </a:solidFill>
                <a:latin typeface="Lato"/>
                <a:ea typeface="~ãþ"/>
              </a:rPr>
              <a:t>weight.</a:t>
            </a:r>
            <a:br/>
            <a:r>
              <a:rPr b="1" lang="en-PH" sz="1800" spc="-1" strike="noStrike">
                <a:solidFill>
                  <a:srgbClr val="000000"/>
                </a:solidFill>
                <a:latin typeface="Lato"/>
                <a:ea typeface="~ãþ"/>
              </a:rPr>
              <a:t> </a:t>
            </a:r>
            <a:endParaRPr b="0" lang="en-PH" sz="1800" spc="-1" strike="noStrike">
              <a:latin typeface="Arial"/>
            </a:endParaRPr>
          </a:p>
          <a:p>
            <a:pPr algn="just">
              <a:lnSpc>
                <a:spcPct val="100000"/>
              </a:lnSpc>
              <a:buNone/>
            </a:pPr>
            <a:r>
              <a:rPr b="1" lang="en-PH" sz="1800" spc="-1" strike="noStrike">
                <a:solidFill>
                  <a:srgbClr val="000000"/>
                </a:solidFill>
                <a:latin typeface="Lato"/>
                <a:ea typeface="~ãþ"/>
              </a:rPr>
              <a:t>	</a:t>
            </a:r>
            <a:r>
              <a:rPr b="1" lang="en-PH" sz="1800" spc="-1" strike="noStrike">
                <a:solidFill>
                  <a:srgbClr val="000000"/>
                </a:solidFill>
                <a:latin typeface="Lato"/>
                <a:ea typeface="~ãþ"/>
              </a:rPr>
              <a:t>Weight</a:t>
            </a:r>
            <a:r>
              <a:rPr b="0" lang="en-PH" sz="1800" spc="-1" strike="noStrike">
                <a:solidFill>
                  <a:srgbClr val="000000"/>
                </a:solidFill>
                <a:latin typeface="Lato"/>
                <a:ea typeface="~ãþ"/>
              </a:rPr>
              <a:t> is the pull of gravity toward the ground. Weight decreases in water, not because there is no gravity. There is a force that is pushing an object opposite to the direction of gravity. Since gravity is downward, there is an upward force. This upward force is the force of the water that depends on the weight of the object. This force is responsible for the floating and sinking of objects</a:t>
            </a:r>
            <a:endParaRPr b="0" lang="en-PH" sz="1800" spc="-1" strike="noStrike">
              <a:latin typeface="Arial"/>
            </a:endParaRPr>
          </a:p>
        </p:txBody>
      </p:sp>
      <p:sp>
        <p:nvSpPr>
          <p:cNvPr id="301" name=""/>
          <p:cNvSpPr/>
          <p:nvPr/>
        </p:nvSpPr>
        <p:spPr>
          <a:xfrm>
            <a:off x="1956960" y="864000"/>
            <a:ext cx="8277120" cy="718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Ability of a Material to Sink and Float</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
          <p:cNvSpPr/>
          <p:nvPr/>
        </p:nvSpPr>
        <p:spPr>
          <a:xfrm>
            <a:off x="540360" y="2592000"/>
            <a:ext cx="11159280" cy="143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ãþ"/>
              </a:rPr>
              <a:t>	</a:t>
            </a:r>
            <a:r>
              <a:rPr b="0" lang="en-PH" sz="1800" spc="-1" strike="noStrike">
                <a:solidFill>
                  <a:srgbClr val="000000"/>
                </a:solidFill>
                <a:latin typeface="Lato"/>
                <a:ea typeface="~ãþ"/>
              </a:rPr>
              <a:t>An object floats because its weight is balanced by the upward push of the water. This means that if the weight of an object is less than the upward push of the water, it tends to float. if its weight is greater than the upward push of the water, then it will sink Also, if the weight of the object is equal to the upward push, the object will stay on the surface of the water. This upward push exerted by the water on the objects immersed in it is called </a:t>
            </a:r>
            <a:r>
              <a:rPr b="1" lang="en-PH" sz="1800" spc="-1" strike="noStrike">
                <a:solidFill>
                  <a:srgbClr val="000000"/>
                </a:solidFill>
                <a:latin typeface="Lato"/>
                <a:ea typeface="~ãþ"/>
              </a:rPr>
              <a:t>buoyant force</a:t>
            </a:r>
            <a:r>
              <a:rPr b="0" lang="en-PH" sz="1800" spc="-1" strike="noStrike">
                <a:solidFill>
                  <a:srgbClr val="000000"/>
                </a:solidFill>
                <a:latin typeface="Lato"/>
                <a:ea typeface="~ãþ"/>
              </a:rPr>
              <a:t>.  </a:t>
            </a:r>
            <a:r>
              <a:rPr b="1" lang="en-PH" sz="1800" spc="-1" strike="noStrike">
                <a:solidFill>
                  <a:srgbClr val="000000"/>
                </a:solidFill>
                <a:latin typeface="Lato"/>
                <a:ea typeface="~ãþ"/>
              </a:rPr>
              <a:t>Buoyancy</a:t>
            </a:r>
            <a:r>
              <a:rPr b="0" lang="en-PH" sz="1800" spc="-1" strike="noStrike">
                <a:solidFill>
                  <a:srgbClr val="000000"/>
                </a:solidFill>
                <a:latin typeface="Lato"/>
                <a:ea typeface="~ãþ"/>
              </a:rPr>
              <a:t> is the principle that describes floating and sinking.</a:t>
            </a:r>
            <a:endParaRPr b="0" lang="en-PH" sz="1800" spc="-1" strike="noStrike">
              <a:latin typeface="Arial"/>
            </a:endParaRPr>
          </a:p>
        </p:txBody>
      </p:sp>
      <p:sp>
        <p:nvSpPr>
          <p:cNvPr id="303" name=""/>
          <p:cNvSpPr/>
          <p:nvPr/>
        </p:nvSpPr>
        <p:spPr>
          <a:xfrm>
            <a:off x="1956960" y="864000"/>
            <a:ext cx="8277120" cy="718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Ability of a Material to Sink and Float</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
          <p:cNvSpPr/>
          <p:nvPr/>
        </p:nvSpPr>
        <p:spPr>
          <a:xfrm>
            <a:off x="4680000" y="3881160"/>
            <a:ext cx="177840" cy="343440"/>
          </a:xfrm>
          <a:prstGeom prst="rect">
            <a:avLst/>
          </a:prstGeom>
          <a:noFill/>
          <a:ln w="0">
            <a:noFill/>
          </a:ln>
        </p:spPr>
        <p:style>
          <a:lnRef idx="0"/>
          <a:fillRef idx="0"/>
          <a:effectRef idx="0"/>
          <a:fontRef idx="minor"/>
        </p:style>
      </p:sp>
      <p:sp>
        <p:nvSpPr>
          <p:cNvPr id="305" name=""/>
          <p:cNvSpPr/>
          <p:nvPr/>
        </p:nvSpPr>
        <p:spPr>
          <a:xfrm>
            <a:off x="675000" y="2412000"/>
            <a:ext cx="10841040" cy="288936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Wingdings" charset="2"/>
              <a:buChar char=""/>
            </a:pPr>
            <a:r>
              <a:rPr b="1" lang="en-PH" sz="1800" spc="-1" strike="noStrike">
                <a:solidFill>
                  <a:srgbClr val="000000"/>
                </a:solidFill>
                <a:latin typeface="Lato"/>
                <a:ea typeface="DejaVu Sans"/>
              </a:rPr>
              <a:t>Matter</a:t>
            </a:r>
            <a:r>
              <a:rPr b="0" lang="en-PH" sz="1800" spc="-1" strike="noStrike">
                <a:solidFill>
                  <a:srgbClr val="000000"/>
                </a:solidFill>
                <a:latin typeface="Lato"/>
                <a:ea typeface="DejaVu Sans"/>
              </a:rPr>
              <a:t> is anything that has mass and volume.</a:t>
            </a:r>
            <a:endParaRPr b="0" lang="en-PH" sz="1800" spc="-1" strike="noStrike">
              <a:latin typeface="Arial"/>
            </a:endParaRPr>
          </a:p>
          <a:p>
            <a:pPr marL="216000" indent="-216000">
              <a:lnSpc>
                <a:spcPct val="100000"/>
              </a:lnSpc>
              <a:buClr>
                <a:srgbClr val="000000"/>
              </a:buClr>
              <a:buSzPct val="45000"/>
              <a:buFont typeface="Wingdings" charset="2"/>
              <a:buChar char=""/>
            </a:pPr>
            <a:r>
              <a:rPr b="0" lang="en-PH" sz="1800" spc="-1" strike="noStrike">
                <a:solidFill>
                  <a:srgbClr val="000000"/>
                </a:solidFill>
                <a:latin typeface="Lato"/>
                <a:ea typeface="DejaVu Sans"/>
              </a:rPr>
              <a:t>The </a:t>
            </a:r>
            <a:r>
              <a:rPr b="1" lang="en-PH" sz="1800" spc="-1" strike="noStrike">
                <a:solidFill>
                  <a:srgbClr val="000000"/>
                </a:solidFill>
                <a:latin typeface="Lato"/>
                <a:ea typeface="DejaVu Sans"/>
              </a:rPr>
              <a:t>mass</a:t>
            </a:r>
            <a:r>
              <a:rPr b="0" lang="en-PH" sz="1800" spc="-1" strike="noStrike">
                <a:solidFill>
                  <a:srgbClr val="ff0000"/>
                </a:solidFill>
                <a:latin typeface="Lato"/>
                <a:ea typeface="DejaVu Sans"/>
              </a:rPr>
              <a:t> </a:t>
            </a:r>
            <a:r>
              <a:rPr b="0" lang="en-PH" sz="1800" spc="-1" strike="noStrike">
                <a:solidFill>
                  <a:srgbClr val="000000"/>
                </a:solidFill>
                <a:latin typeface="Lato"/>
                <a:ea typeface="DejaVu Sans"/>
              </a:rPr>
              <a:t>is the amount of matter present in a particular material.</a:t>
            </a:r>
            <a:endParaRPr b="0" lang="en-PH" sz="1800" spc="-1" strike="noStrike">
              <a:latin typeface="Arial"/>
            </a:endParaRPr>
          </a:p>
          <a:p>
            <a:pPr marL="216000" indent="-216000">
              <a:lnSpc>
                <a:spcPct val="100000"/>
              </a:lnSpc>
              <a:buClr>
                <a:srgbClr val="000000"/>
              </a:buClr>
              <a:buSzPct val="45000"/>
              <a:buFont typeface="Wingdings" charset="2"/>
              <a:buChar char=""/>
            </a:pPr>
            <a:r>
              <a:rPr b="1" lang="en-PH" sz="1800" spc="-1" strike="noStrike">
                <a:solidFill>
                  <a:srgbClr val="000000"/>
                </a:solidFill>
                <a:latin typeface="Lato"/>
                <a:ea typeface="DejaVu Sans"/>
              </a:rPr>
              <a:t>Volume</a:t>
            </a:r>
            <a:r>
              <a:rPr b="0" lang="en-PH" sz="1800" spc="-1" strike="noStrike">
                <a:solidFill>
                  <a:srgbClr val="000000"/>
                </a:solidFill>
                <a:latin typeface="Lato"/>
                <a:ea typeface="DejaVu Sans"/>
              </a:rPr>
              <a:t> is the measure of the space occupied by matter.</a:t>
            </a:r>
            <a:br/>
            <a:r>
              <a:rPr b="0" lang="en-PH" sz="1800" spc="-1" strike="noStrike">
                <a:solidFill>
                  <a:srgbClr val="000000"/>
                </a:solidFill>
                <a:latin typeface="Lato"/>
                <a:ea typeface="DejaVu Sans"/>
              </a:rPr>
              <a:t> </a:t>
            </a:r>
            <a:endParaRPr b="0" lang="en-PH" sz="1800" spc="-1" strike="noStrike">
              <a:latin typeface="Arial"/>
            </a:endParaRPr>
          </a:p>
          <a:p>
            <a:pPr algn="just">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When you describe the amount of matter in an object, you are describing its mass, and if you want to know how much space is occupied by an object, you will get its volume.</a:t>
            </a:r>
            <a:endParaRPr b="0" lang="en-PH" sz="1800" spc="-1" strike="noStrike">
              <a:latin typeface="Arial"/>
            </a:endParaRPr>
          </a:p>
          <a:p>
            <a:pPr algn="just">
              <a:lnSpc>
                <a:spcPct val="115000"/>
              </a:lnSpc>
              <a:buNone/>
            </a:pPr>
            <a:r>
              <a:rPr b="1" lang="en-PH" sz="1800" spc="-1" strike="noStrike">
                <a:solidFill>
                  <a:srgbClr val="000000"/>
                </a:solidFill>
                <a:latin typeface="Lato"/>
                <a:ea typeface="DejaVu Sans"/>
              </a:rPr>
              <a:t>Density</a:t>
            </a:r>
            <a:r>
              <a:rPr b="0" lang="en-PH" sz="1800" spc="-1" strike="noStrike">
                <a:solidFill>
                  <a:srgbClr val="000000"/>
                </a:solidFill>
                <a:latin typeface="Lato"/>
                <a:ea typeface="DejaVu Sans"/>
              </a:rPr>
              <a:t> is the amount of mass per unit of volume.</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The unit used to express density is g/cm3 or kg/m3. The density of water is 1.0 g/cm3 or 103 kg/m3.</a:t>
            </a:r>
            <a:endParaRPr b="0" lang="en-PH" sz="1800" spc="-1" strike="noStrike">
              <a:latin typeface="Arial"/>
            </a:endParaRPr>
          </a:p>
        </p:txBody>
      </p:sp>
      <p:pic>
        <p:nvPicPr>
          <p:cNvPr id="306" name="" descr=""/>
          <p:cNvPicPr/>
          <p:nvPr/>
        </p:nvPicPr>
        <p:blipFill>
          <a:blip r:embed="rId1"/>
          <a:stretch/>
        </p:blipFill>
        <p:spPr>
          <a:xfrm>
            <a:off x="6336000" y="4248000"/>
            <a:ext cx="1259640" cy="324000"/>
          </a:xfrm>
          <a:prstGeom prst="rect">
            <a:avLst/>
          </a:prstGeom>
          <a:ln w="0">
            <a:noFill/>
          </a:ln>
        </p:spPr>
      </p:pic>
      <p:sp>
        <p:nvSpPr>
          <p:cNvPr id="307" name=""/>
          <p:cNvSpPr/>
          <p:nvPr/>
        </p:nvSpPr>
        <p:spPr>
          <a:xfrm>
            <a:off x="1956960" y="864000"/>
            <a:ext cx="8277120" cy="718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Ability of a Material to Sink and Float</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p:nvPr>
        </p:nvSpPr>
        <p:spPr>
          <a:xfrm>
            <a:off x="660600" y="2520000"/>
            <a:ext cx="10870200" cy="1799640"/>
          </a:xfrm>
          <a:prstGeom prst="rect">
            <a:avLst/>
          </a:prstGeom>
          <a:noFill/>
          <a:ln w="0">
            <a:noFill/>
          </a:ln>
        </p:spPr>
        <p:txBody>
          <a:bodyPr lIns="90000" rIns="90000" tIns="45000" bIns="45000" anchor="t">
            <a:noAutofit/>
          </a:bodyPr>
          <a:p>
            <a:pPr algn="just">
              <a:lnSpc>
                <a:spcPct val="100000"/>
              </a:lnSpc>
              <a:spcBef>
                <a:spcPts val="1417"/>
              </a:spcBef>
              <a:buNone/>
            </a:pPr>
            <a:r>
              <a:rPr b="1" lang="en-PH" sz="1800" spc="-1" strike="noStrike">
                <a:solidFill>
                  <a:srgbClr val="000000"/>
                </a:solidFill>
                <a:latin typeface="Lato"/>
              </a:rPr>
              <a:t>Example:</a:t>
            </a:r>
            <a:endParaRPr b="0" lang="en-PH" sz="1800" spc="-1" strike="noStrike">
              <a:latin typeface="Arial"/>
            </a:endParaRPr>
          </a:p>
          <a:p>
            <a:pPr algn="just">
              <a:lnSpc>
                <a:spcPct val="100000"/>
              </a:lnSpc>
              <a:spcBef>
                <a:spcPts val="1417"/>
              </a:spcBef>
              <a:buNone/>
            </a:pPr>
            <a:r>
              <a:rPr b="0" lang="en-PH" sz="1800" spc="-1" strike="noStrike">
                <a:solidFill>
                  <a:srgbClr val="000000"/>
                </a:solidFill>
                <a:latin typeface="Lato"/>
              </a:rPr>
              <a:t> </a:t>
            </a:r>
            <a:r>
              <a:rPr b="0" lang="en-PH" sz="1800" spc="-1" strike="noStrike">
                <a:solidFill>
                  <a:srgbClr val="000000"/>
                </a:solidFill>
                <a:latin typeface="Lato"/>
              </a:rPr>
              <a:t>	</a:t>
            </a:r>
            <a:r>
              <a:rPr b="0" lang="en-PH" sz="1800" spc="-1" strike="noStrike">
                <a:solidFill>
                  <a:srgbClr val="000000"/>
                </a:solidFill>
                <a:latin typeface="Lato"/>
              </a:rPr>
              <a:t>The salted egg sank deeper than the raw </a:t>
            </a:r>
            <a:r>
              <a:rPr b="0" lang="en-PH" sz="1800" spc="-1" strike="noStrike">
                <a:solidFill>
                  <a:srgbClr val="000000"/>
                </a:solidFill>
                <a:latin typeface="Lato"/>
                <a:ea typeface="PingFang SC"/>
              </a:rPr>
              <a:t>egg. The sugar-free soda floated higher than the regular soda can. </a:t>
            </a:r>
            <a:r>
              <a:rPr b="0" lang="en-PH" sz="1800" spc="-1" strike="noStrike">
                <a:solidFill>
                  <a:srgbClr val="000000"/>
                </a:solidFill>
                <a:latin typeface="Lato"/>
                <a:ea typeface="~ãþ"/>
              </a:rPr>
              <a:t>What does this mean? </a:t>
            </a:r>
            <a:endParaRPr b="0" lang="en-PH" sz="1800" spc="-1" strike="noStrike">
              <a:latin typeface="Arial"/>
            </a:endParaRPr>
          </a:p>
          <a:p>
            <a:pPr>
              <a:lnSpc>
                <a:spcPct val="100000"/>
              </a:lnSpc>
              <a:spcBef>
                <a:spcPts val="1417"/>
              </a:spcBef>
              <a:buNone/>
            </a:pPr>
            <a:r>
              <a:rPr b="1" lang="en-PH" sz="1800" spc="-1" strike="noStrike">
                <a:solidFill>
                  <a:srgbClr val="000000"/>
                </a:solidFill>
                <a:latin typeface="Lato"/>
                <a:ea typeface="~ãþ"/>
              </a:rPr>
              <a:t> </a:t>
            </a:r>
            <a:r>
              <a:rPr b="1" lang="en-PH" sz="1800" spc="-1" strike="noStrike">
                <a:solidFill>
                  <a:srgbClr val="000000"/>
                </a:solidFill>
                <a:latin typeface="Lato"/>
                <a:ea typeface="~ãþ"/>
              </a:rPr>
              <a:t>Answer:</a:t>
            </a:r>
            <a:br/>
            <a:r>
              <a:rPr b="0" lang="en-PH" sz="1800" spc="-1" strike="noStrike">
                <a:solidFill>
                  <a:srgbClr val="000000"/>
                </a:solidFill>
                <a:latin typeface="Lato"/>
                <a:ea typeface="~ãþ"/>
              </a:rPr>
              <a:t>	</a:t>
            </a:r>
            <a:r>
              <a:rPr b="0" lang="en-PH" sz="1800" spc="-1" strike="noStrike">
                <a:solidFill>
                  <a:srgbClr val="000000"/>
                </a:solidFill>
                <a:latin typeface="Lato"/>
                <a:ea typeface="~ãþ"/>
              </a:rPr>
              <a:t> </a:t>
            </a:r>
            <a:r>
              <a:rPr b="0" lang="en-PH" sz="1800" spc="-1" strike="noStrike">
                <a:solidFill>
                  <a:srgbClr val="000000"/>
                </a:solidFill>
                <a:latin typeface="Lato"/>
                <a:ea typeface="~ãþ"/>
              </a:rPr>
              <a:t>	</a:t>
            </a:r>
            <a:r>
              <a:rPr b="0" lang="en-PH" sz="1800" spc="-1" strike="noStrike">
                <a:solidFill>
                  <a:srgbClr val="000000"/>
                </a:solidFill>
                <a:latin typeface="Lato"/>
                <a:ea typeface="~ãþ"/>
              </a:rPr>
              <a:t>A material will sink if it is denser than water; it will float if is less dense than water.</a:t>
            </a:r>
            <a:endParaRPr b="0" lang="en-PH" sz="1800" spc="-1" strike="noStrike">
              <a:latin typeface="Arial"/>
            </a:endParaRPr>
          </a:p>
        </p:txBody>
      </p:sp>
      <p:sp>
        <p:nvSpPr>
          <p:cNvPr id="309" name=""/>
          <p:cNvSpPr/>
          <p:nvPr/>
        </p:nvSpPr>
        <p:spPr>
          <a:xfrm>
            <a:off x="-165600" y="3358080"/>
            <a:ext cx="263520" cy="496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a:t>
            </a:r>
            <a:endParaRPr b="0" lang="en-PH" sz="2400" spc="-1" strike="noStrike">
              <a:latin typeface="Arial"/>
            </a:endParaRPr>
          </a:p>
        </p:txBody>
      </p:sp>
      <p:sp>
        <p:nvSpPr>
          <p:cNvPr id="310" name=""/>
          <p:cNvSpPr/>
          <p:nvPr/>
        </p:nvSpPr>
        <p:spPr>
          <a:xfrm>
            <a:off x="1956960" y="864000"/>
            <a:ext cx="8277120" cy="718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Ability of a Material to Sink and Float</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p:nvPr>
        </p:nvSpPr>
        <p:spPr>
          <a:xfrm>
            <a:off x="1150560" y="3132720"/>
            <a:ext cx="9890280" cy="1799280"/>
          </a:xfrm>
          <a:prstGeom prst="rect">
            <a:avLst/>
          </a:prstGeom>
          <a:noFill/>
          <a:ln w="0">
            <a:noFill/>
          </a:ln>
        </p:spPr>
        <p:txBody>
          <a:bodyPr lIns="90000" rIns="90000" tIns="45000" bIns="45000" anchor="t">
            <a:noAutofit/>
          </a:bodyPr>
          <a:p>
            <a:pPr>
              <a:lnSpc>
                <a:spcPct val="115000"/>
              </a:lnSpc>
              <a:buNone/>
            </a:pPr>
            <a:r>
              <a:rPr b="0" lang="en-PH" sz="1800" spc="-1" strike="noStrike">
                <a:latin typeface="Lato"/>
                <a:ea typeface="AppleSystemUIFont"/>
              </a:rPr>
              <a:t>___1. The</a:t>
            </a:r>
            <a:r>
              <a:rPr b="0" lang="en-PH" sz="1800" spc="-1" strike="noStrike">
                <a:solidFill>
                  <a:srgbClr val="000000"/>
                </a:solidFill>
                <a:latin typeface="Lato"/>
                <a:ea typeface="AppleSystemUIFont"/>
              </a:rPr>
              <a:t> </a:t>
            </a:r>
            <a:r>
              <a:rPr b="0" lang="en-PH" sz="1800" spc="-1" strike="noStrike" u="sng">
                <a:solidFill>
                  <a:srgbClr val="000000"/>
                </a:solidFill>
                <a:uFillTx/>
                <a:latin typeface="Lato"/>
                <a:ea typeface="AppleSystemUIFont"/>
              </a:rPr>
              <a:t>mass</a:t>
            </a:r>
            <a:r>
              <a:rPr b="0" lang="en-PH" sz="1800" spc="-1" strike="noStrike">
                <a:solidFill>
                  <a:srgbClr val="ff0000"/>
                </a:solidFill>
                <a:latin typeface="Lato"/>
                <a:ea typeface="AppleSystemUIFont"/>
              </a:rPr>
              <a:t> </a:t>
            </a:r>
            <a:r>
              <a:rPr b="0" lang="en-PH" sz="1800" spc="-1" strike="noStrike">
                <a:latin typeface="Lato"/>
                <a:ea typeface="AppleSystemUIFont"/>
              </a:rPr>
              <a:t>is the amount of matter present in a particular material.</a:t>
            </a:r>
            <a:br/>
            <a:r>
              <a:rPr b="0" lang="en-PH" sz="1800" spc="-1" strike="noStrike">
                <a:latin typeface="Lato"/>
                <a:ea typeface="AppleSystemUIFont"/>
              </a:rPr>
              <a:t>___2. The upward </a:t>
            </a:r>
            <a:r>
              <a:rPr b="0" lang="en-PH" sz="1800" spc="-1" strike="noStrike">
                <a:latin typeface="Lato"/>
                <a:ea typeface="~ãþ"/>
              </a:rPr>
              <a:t>push exerted by the water on the objects immersed is called </a:t>
            </a:r>
            <a:r>
              <a:rPr b="0" lang="en-PH" sz="1800" spc="-1" strike="noStrike" u="sng">
                <a:uFillTx/>
                <a:latin typeface="Lato"/>
                <a:ea typeface="AppleSystemUIFont"/>
              </a:rPr>
              <a:t>buoyant force</a:t>
            </a:r>
            <a:r>
              <a:rPr b="0" lang="en-PH" sz="1800" spc="-1" strike="noStrike">
                <a:latin typeface="Lato"/>
                <a:ea typeface="AppleSystemUIFont"/>
              </a:rPr>
              <a:t>. </a:t>
            </a:r>
            <a:endParaRPr b="0" lang="en-PH" sz="1800" spc="-1" strike="noStrike">
              <a:latin typeface="Arial"/>
            </a:endParaRPr>
          </a:p>
          <a:p>
            <a:pPr>
              <a:lnSpc>
                <a:spcPct val="115000"/>
              </a:lnSpc>
              <a:buNone/>
            </a:pPr>
            <a:r>
              <a:rPr b="0" lang="en-PH" sz="1800" spc="-1" strike="noStrike">
                <a:latin typeface="Lato"/>
                <a:ea typeface="AppleSystemUIFont"/>
              </a:rPr>
              <a:t>___3. </a:t>
            </a:r>
            <a:r>
              <a:rPr b="0" lang="en-PH" sz="1800" spc="-1" strike="noStrike">
                <a:solidFill>
                  <a:srgbClr val="000000"/>
                </a:solidFill>
                <a:latin typeface="Lato"/>
                <a:ea typeface="AppleSystemUIFont"/>
              </a:rPr>
              <a:t>A material will sink if it is </a:t>
            </a:r>
            <a:r>
              <a:rPr b="0" lang="en-PH" sz="1800" spc="-1" strike="noStrike" u="sng">
                <a:solidFill>
                  <a:srgbClr val="000000"/>
                </a:solidFill>
                <a:uFillTx/>
                <a:latin typeface="Lato"/>
                <a:ea typeface="AppleSystemUIFont"/>
              </a:rPr>
              <a:t>less dense</a:t>
            </a:r>
            <a:r>
              <a:rPr b="0" lang="en-PH" sz="1800" spc="-1" strike="noStrike">
                <a:solidFill>
                  <a:srgbClr val="000000"/>
                </a:solidFill>
                <a:latin typeface="Lato"/>
                <a:ea typeface="AppleSystemUIFont"/>
              </a:rPr>
              <a:t> than water; it will float if is </a:t>
            </a:r>
            <a:r>
              <a:rPr b="0" lang="en-PH" sz="1800" spc="-1" strike="noStrike" u="sng">
                <a:solidFill>
                  <a:srgbClr val="000000"/>
                </a:solidFill>
                <a:uFillTx/>
                <a:latin typeface="Lato"/>
                <a:ea typeface="AppleSystemUIFont"/>
              </a:rPr>
              <a:t>denser</a:t>
            </a:r>
            <a:r>
              <a:rPr b="0" lang="en-PH" sz="1800" spc="-1" strike="noStrike">
                <a:solidFill>
                  <a:srgbClr val="000000"/>
                </a:solidFill>
                <a:latin typeface="Lato"/>
                <a:ea typeface="AppleSystemUIFont"/>
              </a:rPr>
              <a:t> than water.</a:t>
            </a:r>
            <a:br/>
            <a:r>
              <a:rPr b="0" lang="en-PH" sz="1800" spc="-1" strike="noStrike">
                <a:solidFill>
                  <a:srgbClr val="000000"/>
                </a:solidFill>
                <a:latin typeface="Lato"/>
                <a:ea typeface="AppleSystemUIFont"/>
              </a:rPr>
              <a:t>___4. </a:t>
            </a:r>
            <a:r>
              <a:rPr b="0" lang="en-PH" sz="1800" spc="-1" strike="noStrike" u="sng">
                <a:solidFill>
                  <a:srgbClr val="000000"/>
                </a:solidFill>
                <a:uFillTx/>
                <a:latin typeface="Lato"/>
                <a:ea typeface="AppleSystemUIFont"/>
              </a:rPr>
              <a:t>Buoyancy</a:t>
            </a:r>
            <a:r>
              <a:rPr b="0" lang="en-PH" sz="1800" spc="-1" strike="noStrike">
                <a:solidFill>
                  <a:srgbClr val="000000"/>
                </a:solidFill>
                <a:latin typeface="Lato"/>
                <a:ea typeface="AppleSystemUIFont"/>
              </a:rPr>
              <a:t> </a:t>
            </a:r>
            <a:r>
              <a:rPr b="0" lang="en-PH" sz="1800" spc="-1" strike="noStrike">
                <a:solidFill>
                  <a:srgbClr val="000000"/>
                </a:solidFill>
                <a:latin typeface="Lato"/>
                <a:ea typeface="~ãþ"/>
              </a:rPr>
              <a:t>is the principle that describes floating and sinking.</a:t>
            </a:r>
            <a:br/>
            <a:r>
              <a:rPr b="0" lang="en-PH" sz="1800" spc="-1" strike="noStrike">
                <a:solidFill>
                  <a:srgbClr val="000000"/>
                </a:solidFill>
                <a:latin typeface="Lato"/>
                <a:ea typeface="AppleSystemUIFont"/>
              </a:rPr>
              <a:t>___5. </a:t>
            </a:r>
            <a:r>
              <a:rPr b="0" lang="en-US" sz="1800" spc="-1" strike="noStrike" u="sng">
                <a:solidFill>
                  <a:srgbClr val="000000"/>
                </a:solidFill>
                <a:uFillTx/>
                <a:latin typeface="Lato"/>
                <a:ea typeface="AppleSystemUIFont"/>
              </a:rPr>
              <a:t>Floating</a:t>
            </a:r>
            <a:r>
              <a:rPr b="0" lang="en-US" sz="1800" spc="-1" strike="noStrike">
                <a:solidFill>
                  <a:srgbClr val="ff0000"/>
                </a:solidFill>
                <a:latin typeface="Lato"/>
                <a:ea typeface="AppleSystemUIFont"/>
              </a:rPr>
              <a:t> </a:t>
            </a:r>
            <a:r>
              <a:rPr b="0" lang="en-US" sz="1800" spc="-1" strike="noStrike">
                <a:latin typeface="Lato"/>
                <a:ea typeface="AppleSystemUIFont"/>
              </a:rPr>
              <a:t>happens when an object is slowly and lightly going to the top surface of the water</a:t>
            </a:r>
            <a:br/>
            <a:endParaRPr b="0" lang="en-PH" sz="1800" spc="-1" strike="noStrike">
              <a:latin typeface="Arial"/>
            </a:endParaRPr>
          </a:p>
          <a:p>
            <a:pPr>
              <a:lnSpc>
                <a:spcPct val="115000"/>
              </a:lnSpc>
              <a:buNone/>
            </a:pPr>
            <a:endParaRPr b="0" lang="en-PH" sz="1800" spc="-1" strike="noStrike">
              <a:latin typeface="Arial"/>
            </a:endParaRPr>
          </a:p>
        </p:txBody>
      </p:sp>
      <p:sp>
        <p:nvSpPr>
          <p:cNvPr id="312" name=""/>
          <p:cNvSpPr/>
          <p:nvPr/>
        </p:nvSpPr>
        <p:spPr>
          <a:xfrm>
            <a:off x="876600" y="2664000"/>
            <a:ext cx="10463400" cy="449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solidFill>
                  <a:srgbClr val="000000"/>
                </a:solidFill>
                <a:latin typeface="Lato"/>
                <a:ea typeface="AppleSystemUIFont"/>
              </a:rPr>
              <a:t>Directions</a:t>
            </a:r>
            <a:r>
              <a:rPr b="0" lang="en-PH" sz="1800" spc="-1" strike="noStrike">
                <a:solidFill>
                  <a:srgbClr val="000000"/>
                </a:solidFill>
                <a:latin typeface="Lato"/>
                <a:ea typeface="AppleSystemUIFont"/>
              </a:rPr>
              <a:t>: Write </a:t>
            </a:r>
            <a:r>
              <a:rPr b="1" lang="en-PH" sz="1800" spc="-1" strike="noStrike">
                <a:solidFill>
                  <a:srgbClr val="000000"/>
                </a:solidFill>
                <a:latin typeface="Lato"/>
                <a:ea typeface="AppleSystemUIFont"/>
              </a:rPr>
              <a:t>T</a:t>
            </a:r>
            <a:r>
              <a:rPr b="0" lang="en-PH" sz="1800" spc="-1" strike="noStrike">
                <a:solidFill>
                  <a:srgbClr val="000000"/>
                </a:solidFill>
                <a:latin typeface="Lato"/>
                <a:ea typeface="AppleSystemUIFont"/>
              </a:rPr>
              <a:t> if the underlined word is TRUE and </a:t>
            </a:r>
            <a:r>
              <a:rPr b="1" lang="en-PH" sz="1800" spc="-1" strike="noStrike">
                <a:solidFill>
                  <a:srgbClr val="000000"/>
                </a:solidFill>
                <a:latin typeface="Lato"/>
                <a:ea typeface="AppleSystemUIFont"/>
              </a:rPr>
              <a:t>F</a:t>
            </a:r>
            <a:r>
              <a:rPr b="0" lang="en-PH" sz="1800" spc="-1" strike="noStrike">
                <a:solidFill>
                  <a:srgbClr val="000000"/>
                </a:solidFill>
                <a:latin typeface="Lato"/>
                <a:ea typeface="AppleSystemUIFont"/>
              </a:rPr>
              <a:t> if the underlined word is FALSE.</a:t>
            </a:r>
            <a:endParaRPr b="0" lang="en-PH" sz="1800" spc="-1" strike="noStrike">
              <a:latin typeface="Arial"/>
            </a:endParaRPr>
          </a:p>
        </p:txBody>
      </p:sp>
      <p:sp>
        <p:nvSpPr>
          <p:cNvPr id="313" name=""/>
          <p:cNvSpPr/>
          <p:nvPr/>
        </p:nvSpPr>
        <p:spPr>
          <a:xfrm>
            <a:off x="5376240" y="2052000"/>
            <a:ext cx="1439280" cy="44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c9211e"/>
                </a:solidFill>
                <a:latin typeface="Lato"/>
                <a:ea typeface="DejaVu Sans"/>
              </a:rPr>
              <a:t>Activity </a:t>
            </a:r>
            <a:endParaRPr b="0" lang="en-PH" sz="2000" spc="-1" strike="noStrike">
              <a:latin typeface="Arial"/>
            </a:endParaRPr>
          </a:p>
        </p:txBody>
      </p:sp>
      <p:sp>
        <p:nvSpPr>
          <p:cNvPr id="314" name=""/>
          <p:cNvSpPr/>
          <p:nvPr/>
        </p:nvSpPr>
        <p:spPr>
          <a:xfrm>
            <a:off x="1956960" y="864000"/>
            <a:ext cx="8277120" cy="718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Ability of a Material to Sink and Float</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p:nvPr>
        </p:nvSpPr>
        <p:spPr>
          <a:xfrm>
            <a:off x="1150560" y="2772000"/>
            <a:ext cx="9890280" cy="1799280"/>
          </a:xfrm>
          <a:prstGeom prst="rect">
            <a:avLst/>
          </a:prstGeom>
          <a:noFill/>
          <a:ln w="0">
            <a:noFill/>
          </a:ln>
        </p:spPr>
        <p:txBody>
          <a:bodyPr lIns="90000" rIns="90000" tIns="45000" bIns="45000" anchor="t">
            <a:noAutofit/>
          </a:bodyPr>
          <a:p>
            <a:pPr>
              <a:lnSpc>
                <a:spcPct val="115000"/>
              </a:lnSpc>
              <a:buNone/>
            </a:pPr>
            <a:r>
              <a:rPr b="0" lang="en-PH" sz="1800" spc="-1" strike="noStrike">
                <a:latin typeface="Lato"/>
                <a:ea typeface="AppleSystemUIFont"/>
              </a:rPr>
              <a:t>___1. The</a:t>
            </a:r>
            <a:r>
              <a:rPr b="0" lang="en-PH" sz="1800" spc="-1" strike="noStrike">
                <a:solidFill>
                  <a:srgbClr val="000000"/>
                </a:solidFill>
                <a:latin typeface="Lato"/>
                <a:ea typeface="AppleSystemUIFont"/>
              </a:rPr>
              <a:t> </a:t>
            </a:r>
            <a:r>
              <a:rPr b="0" lang="en-PH" sz="1800" spc="-1" strike="noStrike" u="sng">
                <a:solidFill>
                  <a:srgbClr val="000000"/>
                </a:solidFill>
                <a:uFillTx/>
                <a:latin typeface="Lato"/>
                <a:ea typeface="AppleSystemUIFont"/>
              </a:rPr>
              <a:t>mass</a:t>
            </a:r>
            <a:r>
              <a:rPr b="0" lang="en-PH" sz="1800" spc="-1" strike="noStrike">
                <a:solidFill>
                  <a:srgbClr val="ff0000"/>
                </a:solidFill>
                <a:latin typeface="Lato"/>
                <a:ea typeface="AppleSystemUIFont"/>
              </a:rPr>
              <a:t> </a:t>
            </a:r>
            <a:r>
              <a:rPr b="0" lang="en-PH" sz="1800" spc="-1" strike="noStrike">
                <a:latin typeface="Lato"/>
                <a:ea typeface="AppleSystemUIFont"/>
              </a:rPr>
              <a:t>is the amount of matter present in a particular material.</a:t>
            </a:r>
            <a:br/>
            <a:r>
              <a:rPr b="0" lang="en-PH" sz="1800" spc="-1" strike="noStrike">
                <a:latin typeface="Lato"/>
                <a:ea typeface="AppleSystemUIFont"/>
              </a:rPr>
              <a:t>___2. The upward </a:t>
            </a:r>
            <a:r>
              <a:rPr b="0" lang="en-PH" sz="1800" spc="-1" strike="noStrike">
                <a:latin typeface="Lato"/>
                <a:ea typeface="~ãþ"/>
              </a:rPr>
              <a:t>push exerted by the water on the objects immersed is called </a:t>
            </a:r>
            <a:r>
              <a:rPr b="0" lang="en-PH" sz="1800" spc="-1" strike="noStrike" u="sng">
                <a:uFillTx/>
                <a:latin typeface="Lato"/>
                <a:ea typeface="AppleSystemUIFont"/>
              </a:rPr>
              <a:t>buoyant force</a:t>
            </a:r>
            <a:r>
              <a:rPr b="0" lang="en-PH" sz="1800" spc="-1" strike="noStrike">
                <a:latin typeface="Lato"/>
                <a:ea typeface="AppleSystemUIFont"/>
              </a:rPr>
              <a:t>. </a:t>
            </a:r>
            <a:endParaRPr b="0" lang="en-PH" sz="1800" spc="-1" strike="noStrike">
              <a:latin typeface="Arial"/>
            </a:endParaRPr>
          </a:p>
          <a:p>
            <a:pPr>
              <a:lnSpc>
                <a:spcPct val="115000"/>
              </a:lnSpc>
              <a:buNone/>
            </a:pPr>
            <a:r>
              <a:rPr b="0" lang="en-PH" sz="1800" spc="-1" strike="noStrike">
                <a:latin typeface="Lato"/>
                <a:ea typeface="AppleSystemUIFont"/>
              </a:rPr>
              <a:t>___3. </a:t>
            </a:r>
            <a:r>
              <a:rPr b="0" lang="en-PH" sz="1800" spc="-1" strike="noStrike">
                <a:solidFill>
                  <a:srgbClr val="000000"/>
                </a:solidFill>
                <a:latin typeface="Lato"/>
                <a:ea typeface="AppleSystemUIFont"/>
              </a:rPr>
              <a:t>A material will sink if it is </a:t>
            </a:r>
            <a:r>
              <a:rPr b="0" lang="en-PH" sz="1800" spc="-1" strike="noStrike" u="sng">
                <a:solidFill>
                  <a:srgbClr val="000000"/>
                </a:solidFill>
                <a:uFillTx/>
                <a:latin typeface="Lato"/>
                <a:ea typeface="AppleSystemUIFont"/>
              </a:rPr>
              <a:t>less dense</a:t>
            </a:r>
            <a:r>
              <a:rPr b="0" lang="en-PH" sz="1800" spc="-1" strike="noStrike">
                <a:solidFill>
                  <a:srgbClr val="000000"/>
                </a:solidFill>
                <a:latin typeface="Lato"/>
                <a:ea typeface="AppleSystemUIFont"/>
              </a:rPr>
              <a:t> than water; it will float if is </a:t>
            </a:r>
            <a:r>
              <a:rPr b="0" lang="en-PH" sz="1800" spc="-1" strike="noStrike" u="sng">
                <a:solidFill>
                  <a:srgbClr val="000000"/>
                </a:solidFill>
                <a:uFillTx/>
                <a:latin typeface="Lato"/>
                <a:ea typeface="AppleSystemUIFont"/>
              </a:rPr>
              <a:t>denser</a:t>
            </a:r>
            <a:r>
              <a:rPr b="0" lang="en-PH" sz="1800" spc="-1" strike="noStrike">
                <a:solidFill>
                  <a:srgbClr val="000000"/>
                </a:solidFill>
                <a:latin typeface="Lato"/>
                <a:ea typeface="AppleSystemUIFont"/>
              </a:rPr>
              <a:t> than water.</a:t>
            </a:r>
            <a:br/>
            <a:r>
              <a:rPr b="0" lang="en-PH" sz="1800" spc="-1" strike="noStrike">
                <a:solidFill>
                  <a:srgbClr val="000000"/>
                </a:solidFill>
                <a:latin typeface="Lato"/>
                <a:ea typeface="AppleSystemUIFont"/>
              </a:rPr>
              <a:t>___4. </a:t>
            </a:r>
            <a:r>
              <a:rPr b="0" lang="en-PH" sz="1800" spc="-1" strike="noStrike" u="sng">
                <a:solidFill>
                  <a:srgbClr val="000000"/>
                </a:solidFill>
                <a:uFillTx/>
                <a:latin typeface="Lato"/>
                <a:ea typeface="AppleSystemUIFont"/>
              </a:rPr>
              <a:t>Buoyancy</a:t>
            </a:r>
            <a:r>
              <a:rPr b="0" lang="en-PH" sz="1800" spc="-1" strike="noStrike">
                <a:solidFill>
                  <a:srgbClr val="000000"/>
                </a:solidFill>
                <a:latin typeface="Lato"/>
                <a:ea typeface="AppleSystemUIFont"/>
              </a:rPr>
              <a:t> </a:t>
            </a:r>
            <a:r>
              <a:rPr b="0" lang="en-PH" sz="1800" spc="-1" strike="noStrike">
                <a:solidFill>
                  <a:srgbClr val="000000"/>
                </a:solidFill>
                <a:latin typeface="Lato"/>
                <a:ea typeface="~ãþ"/>
              </a:rPr>
              <a:t>is the principle that describes floating and sinking.</a:t>
            </a:r>
            <a:br/>
            <a:r>
              <a:rPr b="0" lang="en-PH" sz="1800" spc="-1" strike="noStrike">
                <a:solidFill>
                  <a:srgbClr val="000000"/>
                </a:solidFill>
                <a:latin typeface="Lato"/>
                <a:ea typeface="AppleSystemUIFont"/>
              </a:rPr>
              <a:t>___5. </a:t>
            </a:r>
            <a:r>
              <a:rPr b="0" lang="en-US" sz="1800" spc="-1" strike="noStrike" u="sng">
                <a:solidFill>
                  <a:srgbClr val="000000"/>
                </a:solidFill>
                <a:uFillTx/>
                <a:latin typeface="Lato"/>
                <a:ea typeface="AppleSystemUIFont"/>
              </a:rPr>
              <a:t>Floating</a:t>
            </a:r>
            <a:r>
              <a:rPr b="0" lang="en-US" sz="1800" spc="-1" strike="noStrike">
                <a:solidFill>
                  <a:srgbClr val="ff0000"/>
                </a:solidFill>
                <a:latin typeface="Lato"/>
                <a:ea typeface="AppleSystemUIFont"/>
              </a:rPr>
              <a:t> </a:t>
            </a:r>
            <a:r>
              <a:rPr b="0" lang="en-US" sz="1800" spc="-1" strike="noStrike">
                <a:latin typeface="Lato"/>
                <a:ea typeface="AppleSystemUIFont"/>
              </a:rPr>
              <a:t>happens when an object is slowly and lightly going to the top surface of the water</a:t>
            </a:r>
            <a:br/>
            <a:endParaRPr b="0" lang="en-PH" sz="1800" spc="-1" strike="noStrike">
              <a:latin typeface="Arial"/>
            </a:endParaRPr>
          </a:p>
          <a:p>
            <a:pPr>
              <a:lnSpc>
                <a:spcPct val="115000"/>
              </a:lnSpc>
              <a:buNone/>
            </a:pPr>
            <a:endParaRPr b="0" lang="en-PH" sz="1800" spc="-1" strike="noStrike">
              <a:latin typeface="Arial"/>
            </a:endParaRPr>
          </a:p>
        </p:txBody>
      </p:sp>
      <p:sp>
        <p:nvSpPr>
          <p:cNvPr id="316" name=""/>
          <p:cNvSpPr/>
          <p:nvPr/>
        </p:nvSpPr>
        <p:spPr>
          <a:xfrm>
            <a:off x="5094000" y="2196000"/>
            <a:ext cx="2003400" cy="53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c9211e"/>
                </a:solidFill>
                <a:latin typeface="Lato"/>
                <a:ea typeface="DejaVu Sans"/>
              </a:rPr>
              <a:t>Answer Key </a:t>
            </a:r>
            <a:endParaRPr b="0" lang="en-PH" sz="2000" spc="-1" strike="noStrike">
              <a:latin typeface="Arial"/>
            </a:endParaRPr>
          </a:p>
        </p:txBody>
      </p:sp>
      <p:sp>
        <p:nvSpPr>
          <p:cNvPr id="317" name=""/>
          <p:cNvSpPr/>
          <p:nvPr/>
        </p:nvSpPr>
        <p:spPr>
          <a:xfrm>
            <a:off x="1224000" y="2844000"/>
            <a:ext cx="35928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latin typeface="Lato"/>
                <a:ea typeface="DejaVu Sans"/>
              </a:rPr>
              <a:t>T</a:t>
            </a:r>
            <a:endParaRPr b="0" lang="en-PH" sz="1800" spc="-1" strike="noStrike">
              <a:latin typeface="Arial"/>
            </a:endParaRPr>
          </a:p>
        </p:txBody>
      </p:sp>
      <p:sp>
        <p:nvSpPr>
          <p:cNvPr id="318" name=""/>
          <p:cNvSpPr/>
          <p:nvPr/>
        </p:nvSpPr>
        <p:spPr>
          <a:xfrm>
            <a:off x="1224000" y="3132360"/>
            <a:ext cx="35928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latin typeface="Lato"/>
                <a:ea typeface="DejaVu Sans"/>
              </a:rPr>
              <a:t>T</a:t>
            </a:r>
            <a:endParaRPr b="0" lang="en-PH" sz="1800" spc="-1" strike="noStrike">
              <a:latin typeface="Arial"/>
            </a:endParaRPr>
          </a:p>
        </p:txBody>
      </p:sp>
      <p:sp>
        <p:nvSpPr>
          <p:cNvPr id="319" name=""/>
          <p:cNvSpPr/>
          <p:nvPr/>
        </p:nvSpPr>
        <p:spPr>
          <a:xfrm>
            <a:off x="1224000" y="3456720"/>
            <a:ext cx="35928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latin typeface="Lato"/>
                <a:ea typeface="DejaVu Sans"/>
              </a:rPr>
              <a:t>F</a:t>
            </a:r>
            <a:endParaRPr b="0" lang="en-PH" sz="1800" spc="-1" strike="noStrike">
              <a:latin typeface="Arial"/>
            </a:endParaRPr>
          </a:p>
        </p:txBody>
      </p:sp>
      <p:sp>
        <p:nvSpPr>
          <p:cNvPr id="320" name=""/>
          <p:cNvSpPr/>
          <p:nvPr/>
        </p:nvSpPr>
        <p:spPr>
          <a:xfrm>
            <a:off x="1224000" y="3780360"/>
            <a:ext cx="35928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latin typeface="Lato"/>
                <a:ea typeface="DejaVu Sans"/>
              </a:rPr>
              <a:t>T</a:t>
            </a:r>
            <a:endParaRPr b="0" lang="en-PH" sz="1800" spc="-1" strike="noStrike">
              <a:latin typeface="Arial"/>
            </a:endParaRPr>
          </a:p>
        </p:txBody>
      </p:sp>
      <p:sp>
        <p:nvSpPr>
          <p:cNvPr id="321" name=""/>
          <p:cNvSpPr/>
          <p:nvPr/>
        </p:nvSpPr>
        <p:spPr>
          <a:xfrm>
            <a:off x="1224000" y="4104720"/>
            <a:ext cx="35928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latin typeface="Lato"/>
                <a:ea typeface="DejaVu Sans"/>
              </a:rPr>
              <a:t>T</a:t>
            </a:r>
            <a:endParaRPr b="0" lang="en-PH" sz="1800" spc="-1" strike="noStrike">
              <a:latin typeface="Arial"/>
            </a:endParaRPr>
          </a:p>
        </p:txBody>
      </p:sp>
      <p:sp>
        <p:nvSpPr>
          <p:cNvPr id="322" name=""/>
          <p:cNvSpPr/>
          <p:nvPr/>
        </p:nvSpPr>
        <p:spPr>
          <a:xfrm>
            <a:off x="1956960" y="864000"/>
            <a:ext cx="8277120" cy="718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Ability of a Material to Sink and Float</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587</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2023-07-10T16:38:30Z</dcterms:modified>
  <cp:revision>57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