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4.png" ContentType="image/png"/>
  <Override PartName="/ppt/media/image10.png" ContentType="image/png"/>
  <Override PartName="/ppt/media/image9.png" ContentType="image/png"/>
  <Override PartName="/ppt/media/image5.png" ContentType="image/png"/>
  <Override PartName="/ppt/media/image7.png" ContentType="image/png"/>
  <Override PartName="/ppt/media/image12.png" ContentType="image/png"/>
  <Override PartName="/ppt/media/image8.png" ContentType="image/png"/>
  <Override PartName="/ppt/media/image13.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9160" cy="684504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6040" cy="2786040"/>
          </a:xfrm>
          <a:prstGeom prst="rect">
            <a:avLst/>
          </a:prstGeom>
          <a:ln w="0">
            <a:noFill/>
          </a:ln>
        </p:spPr>
      </p:pic>
      <p:sp>
        <p:nvSpPr>
          <p:cNvPr id="2" name="Rectangle 5"/>
          <p:cNvSpPr/>
          <p:nvPr/>
        </p:nvSpPr>
        <p:spPr>
          <a:xfrm>
            <a:off x="3487320" y="1475280"/>
            <a:ext cx="8691480" cy="384948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1480" cy="37116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9160" cy="622080"/>
          </a:xfrm>
          <a:prstGeom prst="rect">
            <a:avLst/>
          </a:prstGeom>
          <a:ln w="0">
            <a:noFill/>
          </a:ln>
        </p:spPr>
      </p:pic>
      <p:sp>
        <p:nvSpPr>
          <p:cNvPr id="43" name="Rectangle 7"/>
          <p:cNvSpPr/>
          <p:nvPr/>
        </p:nvSpPr>
        <p:spPr>
          <a:xfrm>
            <a:off x="10868760" y="0"/>
            <a:ext cx="957600" cy="95760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1680" cy="1021680"/>
          </a:xfrm>
          <a:prstGeom prst="rect">
            <a:avLst/>
          </a:prstGeom>
          <a:ln w="0">
            <a:noFill/>
          </a:ln>
        </p:spPr>
      </p:pic>
      <p:sp>
        <p:nvSpPr>
          <p:cNvPr id="45" name="TextBox 9"/>
          <p:cNvSpPr/>
          <p:nvPr/>
        </p:nvSpPr>
        <p:spPr>
          <a:xfrm>
            <a:off x="185400" y="6362280"/>
            <a:ext cx="467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036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3480" cy="337176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068000" y="2664000"/>
            <a:ext cx="77389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Comparing Parts of Different Plants</a:t>
            </a:r>
            <a:endParaRPr b="0" lang="en-PH" sz="3600" spc="-1" strike="noStrike">
              <a:latin typeface="Lato"/>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10260000" y="5746320"/>
            <a:ext cx="176760" cy="342360"/>
          </a:xfrm>
          <a:prstGeom prst="rect">
            <a:avLst/>
          </a:prstGeom>
          <a:noFill/>
          <a:ln w="0">
            <a:noFill/>
          </a:ln>
        </p:spPr>
        <p:style>
          <a:lnRef idx="0"/>
          <a:fillRef idx="0"/>
          <a:effectRef idx="0"/>
          <a:fontRef idx="minor"/>
        </p:style>
      </p:sp>
      <p:sp>
        <p:nvSpPr>
          <p:cNvPr id="126" name=""/>
          <p:cNvSpPr txBox="1"/>
          <p:nvPr/>
        </p:nvSpPr>
        <p:spPr>
          <a:xfrm>
            <a:off x="543600" y="1620000"/>
            <a:ext cx="5468400" cy="412200"/>
          </a:xfrm>
          <a:prstGeom prst="rect">
            <a:avLst/>
          </a:prstGeom>
          <a:noFill/>
          <a:ln w="0">
            <a:noFill/>
          </a:ln>
        </p:spPr>
        <p:txBody>
          <a:bodyPr lIns="90000" rIns="90000" tIns="45000" bIns="45000" anchor="t">
            <a:noAutofit/>
          </a:bodyPr>
          <a:p>
            <a:pPr algn="ctr">
              <a:buNone/>
            </a:pPr>
            <a:r>
              <a:rPr b="1" lang="en-PH" sz="1800" spc="-1" strike="noStrike">
                <a:highlight>
                  <a:srgbClr val="e0c2cd"/>
                </a:highlight>
                <a:latin typeface="Lato"/>
                <a:ea typeface="AppleSystemUIFont"/>
              </a:rPr>
              <a:t>How Are Plant Parts Similar or Different?</a:t>
            </a:r>
            <a:endParaRPr b="1" lang="en-PH" sz="1800" spc="-1" strike="noStrike">
              <a:highlight>
                <a:srgbClr val="e0c2cd"/>
              </a:highlight>
              <a:latin typeface="Lato"/>
              <a:ea typeface="AppleSystemUIFont"/>
            </a:endParaRPr>
          </a:p>
        </p:txBody>
      </p:sp>
      <p:sp>
        <p:nvSpPr>
          <p:cNvPr id="127" name=""/>
          <p:cNvSpPr/>
          <p:nvPr/>
        </p:nvSpPr>
        <p:spPr>
          <a:xfrm>
            <a:off x="695880" y="2232000"/>
            <a:ext cx="10800000" cy="2088000"/>
          </a:xfrm>
          <a:prstGeom prst="rect">
            <a:avLst/>
          </a:prstGeom>
          <a:gradFill rotWithShape="0">
            <a:gsLst>
              <a:gs pos="0">
                <a:srgbClr val="ffd8ce">
                  <a:alpha val="0"/>
                </a:srgbClr>
              </a:gs>
              <a:gs pos="100000">
                <a:srgbClr val="ffd8ce"/>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marL="216000" indent="-216000" algn="just">
              <a:lnSpc>
                <a:spcPct val="100000"/>
              </a:lnSpc>
              <a:buClr>
                <a:srgbClr val="000000"/>
              </a:buClr>
              <a:buAutoNum type="arabicPeriod"/>
            </a:pPr>
            <a:r>
              <a:rPr b="0" lang="en-PH" sz="1800" spc="-1" strike="noStrike">
                <a:latin typeface="Lato"/>
                <a:ea typeface="AppleSystemUIFont"/>
              </a:rPr>
              <a:t>Plants have different kinds of roots. Some plants have tiny and soft roots, while others have big, woody, and hard roots. </a:t>
            </a:r>
            <a:endParaRPr b="0" lang="en-PH" sz="1800" spc="-1" strike="noStrike">
              <a:latin typeface="Arial"/>
            </a:endParaRPr>
          </a:p>
          <a:p>
            <a:pPr algn="just">
              <a:lnSpc>
                <a:spcPct val="100000"/>
              </a:lnSpc>
              <a:buNone/>
            </a:pPr>
            <a:r>
              <a:rPr b="0" lang="en-PH" sz="1800" spc="-1" strike="noStrike">
                <a:latin typeface="Lato"/>
                <a:ea typeface="AppleSystemUIFont"/>
              </a:rPr>
              <a:t>	</a:t>
            </a:r>
            <a:r>
              <a:rPr b="0" lang="en-PH" sz="1800" spc="-1" strike="noStrike">
                <a:latin typeface="Lato"/>
                <a:ea typeface="AppleSystemUIFont"/>
              </a:rPr>
              <a:t>Some plants have primary roots that grow and become large fleshy roots. This type of root is called </a:t>
            </a:r>
            <a:r>
              <a:rPr b="1" lang="en-PH" sz="1800" spc="-1" strike="noStrike">
                <a:latin typeface="Lato"/>
                <a:ea typeface="AppleSystemUIFont"/>
              </a:rPr>
              <a:t>taproot</a:t>
            </a:r>
            <a:r>
              <a:rPr b="0" lang="en-PH" sz="1800" spc="-1" strike="noStrike">
                <a:latin typeface="Lato"/>
                <a:ea typeface="AppleSystemUIFont"/>
              </a:rPr>
              <a:t>. Examples of these plants are radish and carrots. Some plants have small and short primary roots where several secondary roots branch out and fully develop. This type of root is called </a:t>
            </a:r>
            <a:r>
              <a:rPr b="1" lang="en-PH" sz="1800" spc="-1" strike="noStrike">
                <a:latin typeface="Lato"/>
                <a:ea typeface="AppleSystemUIFont"/>
              </a:rPr>
              <a:t>fibrous root.</a:t>
            </a:r>
            <a:r>
              <a:rPr b="0" lang="en-PH" sz="1800" spc="-1" strike="noStrike">
                <a:latin typeface="Lato"/>
                <a:ea typeface="AppleSystemUIFont"/>
              </a:rPr>
              <a:t> Grass has fibrous roots.</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
          <p:cNvSpPr/>
          <p:nvPr/>
        </p:nvSpPr>
        <p:spPr>
          <a:xfrm>
            <a:off x="10260000" y="5746320"/>
            <a:ext cx="176760" cy="342360"/>
          </a:xfrm>
          <a:prstGeom prst="rect">
            <a:avLst/>
          </a:prstGeom>
          <a:noFill/>
          <a:ln w="0">
            <a:noFill/>
          </a:ln>
        </p:spPr>
        <p:style>
          <a:lnRef idx="0"/>
          <a:fillRef idx="0"/>
          <a:effectRef idx="0"/>
          <a:fontRef idx="minor"/>
        </p:style>
      </p:sp>
      <p:sp>
        <p:nvSpPr>
          <p:cNvPr id="129" name=""/>
          <p:cNvSpPr/>
          <p:nvPr/>
        </p:nvSpPr>
        <p:spPr>
          <a:xfrm>
            <a:off x="659880" y="1080000"/>
            <a:ext cx="10872000" cy="720000"/>
          </a:xfrm>
          <a:prstGeom prst="rect">
            <a:avLst/>
          </a:prstGeom>
          <a:gradFill rotWithShape="0">
            <a:gsLst>
              <a:gs pos="0">
                <a:srgbClr val="ffd8ce">
                  <a:alpha val="0"/>
                </a:srgbClr>
              </a:gs>
              <a:gs pos="100000">
                <a:srgbClr val="ffd8ce"/>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marL="216000" indent="-216000" algn="just">
              <a:buClr>
                <a:srgbClr val="000000"/>
              </a:buClr>
              <a:buFont typeface="StarSymbol"/>
              <a:buAutoNum type="arabicPeriod" startAt="2"/>
            </a:pPr>
            <a:r>
              <a:rPr b="0" lang="en-PH" sz="1800" spc="-1" strike="noStrike">
                <a:latin typeface="Lato"/>
                <a:ea typeface="AppleSystemUIFont"/>
              </a:rPr>
              <a:t>Plants have different kinds of </a:t>
            </a:r>
            <a:r>
              <a:rPr b="1" lang="en-PH" sz="1800" spc="-1" strike="noStrike">
                <a:latin typeface="Lato"/>
                <a:ea typeface="AppleSystemUIFont"/>
              </a:rPr>
              <a:t>stems</a:t>
            </a:r>
            <a:r>
              <a:rPr b="0" lang="en-PH" sz="1800" spc="-1" strike="noStrike">
                <a:latin typeface="Lato"/>
                <a:ea typeface="AppleSystemUIFont"/>
              </a:rPr>
              <a:t>. Some plants have hard stems, like gumamela and santan plants. Others have soft stems like water lily and pechay plants.</a:t>
            </a:r>
            <a:endParaRPr b="0" lang="en-PH" sz="1800" spc="-1" strike="noStrike">
              <a:latin typeface="AppleSystemUIFont"/>
              <a:ea typeface="AppleSystemUIFont"/>
            </a:endParaRPr>
          </a:p>
        </p:txBody>
      </p:sp>
      <p:pic>
        <p:nvPicPr>
          <p:cNvPr id="130" name="" descr=""/>
          <p:cNvPicPr/>
          <p:nvPr/>
        </p:nvPicPr>
        <p:blipFill>
          <a:blip r:embed="rId1"/>
          <a:stretch/>
        </p:blipFill>
        <p:spPr>
          <a:xfrm>
            <a:off x="900000" y="1908000"/>
            <a:ext cx="2973960" cy="3060000"/>
          </a:xfrm>
          <a:prstGeom prst="rect">
            <a:avLst/>
          </a:prstGeom>
          <a:ln w="29160">
            <a:solidFill>
              <a:srgbClr val="000000"/>
            </a:solidFill>
            <a:round/>
          </a:ln>
        </p:spPr>
      </p:pic>
      <p:pic>
        <p:nvPicPr>
          <p:cNvPr id="131" name="" descr=""/>
          <p:cNvPicPr/>
          <p:nvPr/>
        </p:nvPicPr>
        <p:blipFill>
          <a:blip r:embed="rId2"/>
          <a:stretch/>
        </p:blipFill>
        <p:spPr>
          <a:xfrm>
            <a:off x="4406040" y="1908000"/>
            <a:ext cx="3153960" cy="3060000"/>
          </a:xfrm>
          <a:prstGeom prst="rect">
            <a:avLst/>
          </a:prstGeom>
          <a:ln w="29160">
            <a:solidFill>
              <a:srgbClr val="000000"/>
            </a:solidFill>
            <a:round/>
          </a:ln>
        </p:spPr>
      </p:pic>
      <p:pic>
        <p:nvPicPr>
          <p:cNvPr id="132" name="" descr=""/>
          <p:cNvPicPr/>
          <p:nvPr/>
        </p:nvPicPr>
        <p:blipFill>
          <a:blip r:embed="rId3"/>
          <a:stretch/>
        </p:blipFill>
        <p:spPr>
          <a:xfrm>
            <a:off x="8186040" y="1908000"/>
            <a:ext cx="2973960" cy="3060000"/>
          </a:xfrm>
          <a:prstGeom prst="rect">
            <a:avLst/>
          </a:prstGeom>
          <a:ln w="29160">
            <a:solidFill>
              <a:srgbClr val="000000"/>
            </a:solidFill>
            <a:round/>
          </a:ln>
        </p:spPr>
      </p:pic>
      <p:sp>
        <p:nvSpPr>
          <p:cNvPr id="133" name=""/>
          <p:cNvSpPr/>
          <p:nvPr/>
        </p:nvSpPr>
        <p:spPr>
          <a:xfrm>
            <a:off x="515880" y="5112000"/>
            <a:ext cx="11160000" cy="1080000"/>
          </a:xfrm>
          <a:prstGeom prst="rect">
            <a:avLst/>
          </a:prstGeom>
          <a:gradFill rotWithShape="0">
            <a:gsLst>
              <a:gs pos="0">
                <a:srgbClr val="ffd8ce">
                  <a:alpha val="0"/>
                </a:srgbClr>
              </a:gs>
              <a:gs pos="100000">
                <a:srgbClr val="ffd8ce"/>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just">
              <a:lnSpc>
                <a:spcPct val="100000"/>
              </a:lnSpc>
              <a:buNone/>
            </a:pPr>
            <a:r>
              <a:rPr b="0" lang="en-PH" sz="1800" spc="-1" strike="noStrike">
                <a:latin typeface="Lato"/>
                <a:ea typeface="AppleSystemUIFont"/>
              </a:rPr>
              <a:t>	</a:t>
            </a:r>
            <a:r>
              <a:rPr b="0" lang="en-PH" sz="1800" spc="-1" strike="noStrike">
                <a:latin typeface="Lato"/>
                <a:ea typeface="AppleSystemUIFont"/>
              </a:rPr>
              <a:t>The main stem of a tree is very large, hard, and tough. The main stem is called </a:t>
            </a:r>
            <a:r>
              <a:rPr b="1" lang="en-PH" sz="1800" spc="-1" strike="noStrike">
                <a:latin typeface="Lato"/>
                <a:ea typeface="AppleSystemUIFont"/>
              </a:rPr>
              <a:t>trunk</a:t>
            </a:r>
            <a:r>
              <a:rPr b="0" lang="en-PH" sz="1800" spc="-1" strike="noStrike">
                <a:latin typeface="Lato"/>
                <a:ea typeface="AppleSystemUIFont"/>
              </a:rPr>
              <a:t>. A mango tree has a big trunk. Some stems grow underground or parallel to the ground. </a:t>
            </a:r>
            <a:r>
              <a:rPr b="1" lang="en-PH" sz="1800" spc="-1" strike="noStrike">
                <a:latin typeface="Lato"/>
                <a:ea typeface="AppleSystemUIFont"/>
              </a:rPr>
              <a:t>Examples</a:t>
            </a:r>
            <a:r>
              <a:rPr b="0" lang="en-PH" sz="1800" spc="-1" strike="noStrike">
                <a:latin typeface="Lato"/>
                <a:ea typeface="AppleSystemUIFont"/>
              </a:rPr>
              <a:t> of these are ginger, onion, and gabi.</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10260000" y="5746320"/>
            <a:ext cx="176760" cy="342360"/>
          </a:xfrm>
          <a:prstGeom prst="rect">
            <a:avLst/>
          </a:prstGeom>
          <a:noFill/>
          <a:ln w="0">
            <a:noFill/>
          </a:ln>
        </p:spPr>
        <p:style>
          <a:lnRef idx="0"/>
          <a:fillRef idx="0"/>
          <a:effectRef idx="0"/>
          <a:fontRef idx="minor"/>
        </p:style>
      </p:sp>
      <p:sp>
        <p:nvSpPr>
          <p:cNvPr id="135" name=""/>
          <p:cNvSpPr/>
          <p:nvPr/>
        </p:nvSpPr>
        <p:spPr>
          <a:xfrm>
            <a:off x="335880" y="2160000"/>
            <a:ext cx="11520000" cy="1800000"/>
          </a:xfrm>
          <a:prstGeom prst="rect">
            <a:avLst/>
          </a:prstGeom>
          <a:gradFill rotWithShape="0">
            <a:gsLst>
              <a:gs pos="0">
                <a:srgbClr val="ffd8ce">
                  <a:alpha val="0"/>
                </a:srgbClr>
              </a:gs>
              <a:gs pos="100000">
                <a:srgbClr val="ffd8ce"/>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marL="216000" indent="-216000" algn="just">
              <a:lnSpc>
                <a:spcPct val="100000"/>
              </a:lnSpc>
              <a:buClr>
                <a:srgbClr val="000000"/>
              </a:buClr>
              <a:buFont typeface="StarSymbol"/>
              <a:buAutoNum type="arabicPeriod" startAt="3"/>
            </a:pPr>
            <a:r>
              <a:rPr b="0" lang="en-PH" sz="1800" spc="-1" strike="noStrike">
                <a:latin typeface="Lato"/>
                <a:ea typeface="AppleSystemUIFont"/>
              </a:rPr>
              <a:t>Leaves differ in sizes, colors, and shapes. Some leaves are big, while others are small. Some leaves are round, oblong, and heart-shaped. Most plants have green leaves while a few have yellow or red in color. Leaves also differ in other factors such as texture, edges, and smell. </a:t>
            </a:r>
            <a:r>
              <a:rPr b="0" lang="en-PH" sz="1800" spc="-1" strike="noStrike">
                <a:latin typeface="Lato"/>
                <a:ea typeface="AppleSystemUIFont"/>
              </a:rPr>
              <a:t>The edges of the leaf blade differ among plants. Some may be smooth, others toothed, or zigzag. Some look torn or wavy.  The texture may be fine, rough, velvety, or shiny.</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
          <p:cNvSpPr/>
          <p:nvPr/>
        </p:nvSpPr>
        <p:spPr>
          <a:xfrm>
            <a:off x="10260000" y="5746320"/>
            <a:ext cx="176760" cy="342360"/>
          </a:xfrm>
          <a:prstGeom prst="rect">
            <a:avLst/>
          </a:prstGeom>
          <a:noFill/>
          <a:ln w="0">
            <a:noFill/>
          </a:ln>
        </p:spPr>
        <p:style>
          <a:lnRef idx="0"/>
          <a:fillRef idx="0"/>
          <a:effectRef idx="0"/>
          <a:fontRef idx="minor"/>
        </p:style>
      </p:sp>
      <p:sp>
        <p:nvSpPr>
          <p:cNvPr id="137" name=""/>
          <p:cNvSpPr/>
          <p:nvPr/>
        </p:nvSpPr>
        <p:spPr>
          <a:xfrm>
            <a:off x="468000" y="1620000"/>
            <a:ext cx="6684120" cy="360000"/>
          </a:xfrm>
          <a:prstGeom prst="rect">
            <a:avLst/>
          </a:prstGeom>
          <a:gradFill rotWithShape="0">
            <a:gsLst>
              <a:gs pos="0">
                <a:srgbClr val="ffd8ce">
                  <a:alpha val="0"/>
                </a:srgbClr>
              </a:gs>
              <a:gs pos="100000">
                <a:srgbClr val="ffd8ce"/>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ctr">
              <a:buNone/>
            </a:pPr>
            <a:r>
              <a:rPr b="0" lang="en-PH" sz="1800" spc="-1" strike="noStrike">
                <a:latin typeface="Lato"/>
                <a:ea typeface="AppleSystemUIFont"/>
              </a:rPr>
              <a:t> </a:t>
            </a:r>
            <a:r>
              <a:rPr b="0" lang="en-PH" sz="1800" spc="-1" strike="noStrike">
                <a:latin typeface="Lato"/>
                <a:ea typeface="AppleSystemUIFont"/>
              </a:rPr>
              <a:t>Some plants have flowers of different colors, smell, and sizes.</a:t>
            </a:r>
            <a:endParaRPr b="0" lang="en-PH" sz="1800" spc="-1" strike="noStrike">
              <a:latin typeface="AppleSystemUIFont"/>
              <a:ea typeface="AppleSystemUIFont"/>
            </a:endParaRPr>
          </a:p>
        </p:txBody>
      </p:sp>
      <p:pic>
        <p:nvPicPr>
          <p:cNvPr id="138" name="" descr=""/>
          <p:cNvPicPr/>
          <p:nvPr/>
        </p:nvPicPr>
        <p:blipFill>
          <a:blip r:embed="rId1"/>
          <a:stretch/>
        </p:blipFill>
        <p:spPr>
          <a:xfrm>
            <a:off x="468000" y="2160000"/>
            <a:ext cx="3600000" cy="3600000"/>
          </a:xfrm>
          <a:prstGeom prst="rect">
            <a:avLst/>
          </a:prstGeom>
          <a:ln w="29160">
            <a:solidFill>
              <a:srgbClr val="000000"/>
            </a:solidFill>
            <a:round/>
          </a:ln>
        </p:spPr>
      </p:pic>
      <p:pic>
        <p:nvPicPr>
          <p:cNvPr id="139" name="" descr=""/>
          <p:cNvPicPr/>
          <p:nvPr/>
        </p:nvPicPr>
        <p:blipFill>
          <a:blip r:embed="rId2"/>
          <a:stretch/>
        </p:blipFill>
        <p:spPr>
          <a:xfrm>
            <a:off x="4248000" y="2160000"/>
            <a:ext cx="3600000" cy="3600000"/>
          </a:xfrm>
          <a:prstGeom prst="rect">
            <a:avLst/>
          </a:prstGeom>
          <a:ln w="29160">
            <a:solidFill>
              <a:srgbClr val="000000"/>
            </a:solidFill>
            <a:round/>
          </a:ln>
        </p:spPr>
      </p:pic>
      <p:pic>
        <p:nvPicPr>
          <p:cNvPr id="140" name="" descr=""/>
          <p:cNvPicPr/>
          <p:nvPr/>
        </p:nvPicPr>
        <p:blipFill>
          <a:blip r:embed="rId3"/>
          <a:stretch/>
        </p:blipFill>
        <p:spPr>
          <a:xfrm>
            <a:off x="8037000" y="2160000"/>
            <a:ext cx="3591000" cy="3600000"/>
          </a:xfrm>
          <a:prstGeom prst="rect">
            <a:avLst/>
          </a:prstGeom>
          <a:ln w="29160">
            <a:solidFill>
              <a:srgbClr val="000000"/>
            </a:solidFill>
            <a:round/>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
          <p:cNvSpPr/>
          <p:nvPr/>
        </p:nvSpPr>
        <p:spPr>
          <a:xfrm>
            <a:off x="10260000" y="5746320"/>
            <a:ext cx="176760" cy="342360"/>
          </a:xfrm>
          <a:prstGeom prst="rect">
            <a:avLst/>
          </a:prstGeom>
          <a:noFill/>
          <a:ln w="0">
            <a:noFill/>
          </a:ln>
        </p:spPr>
        <p:style>
          <a:lnRef idx="0"/>
          <a:fillRef idx="0"/>
          <a:effectRef idx="0"/>
          <a:fontRef idx="minor"/>
        </p:style>
      </p:sp>
      <p:sp>
        <p:nvSpPr>
          <p:cNvPr id="142" name=""/>
          <p:cNvSpPr/>
          <p:nvPr/>
        </p:nvSpPr>
        <p:spPr>
          <a:xfrm>
            <a:off x="720000" y="1116000"/>
            <a:ext cx="10800000" cy="720000"/>
          </a:xfrm>
          <a:prstGeom prst="rect">
            <a:avLst/>
          </a:prstGeom>
          <a:gradFill rotWithShape="0">
            <a:gsLst>
              <a:gs pos="0">
                <a:srgbClr val="ffd8ce">
                  <a:alpha val="0"/>
                </a:srgbClr>
              </a:gs>
              <a:gs pos="100000">
                <a:srgbClr val="ffd8ce"/>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just">
              <a:buNone/>
            </a:pPr>
            <a:r>
              <a:rPr b="0" lang="en-PH" sz="1800" spc="-1" strike="noStrike">
                <a:latin typeface="Lato"/>
                <a:ea typeface="AppleSystemUIFont"/>
              </a:rPr>
              <a:t>	</a:t>
            </a:r>
            <a:r>
              <a:rPr b="0" lang="en-PH" sz="1800" spc="-1" strike="noStrike">
                <a:latin typeface="Lato"/>
                <a:ea typeface="AppleSystemUIFont"/>
              </a:rPr>
              <a:t>Some plants have fragrant flowers while others have flowers with unpleasant smell. Also, others are odorless flowers. Below are some fragrant flowers.</a:t>
            </a:r>
            <a:endParaRPr b="0" lang="en-PH" sz="1800" spc="-1" strike="noStrike">
              <a:latin typeface="Lato"/>
              <a:ea typeface="AppleSystemUIFont"/>
            </a:endParaRPr>
          </a:p>
        </p:txBody>
      </p:sp>
      <p:pic>
        <p:nvPicPr>
          <p:cNvPr id="143" name="" descr=""/>
          <p:cNvPicPr/>
          <p:nvPr/>
        </p:nvPicPr>
        <p:blipFill>
          <a:blip r:embed="rId1"/>
          <a:stretch/>
        </p:blipFill>
        <p:spPr>
          <a:xfrm>
            <a:off x="720000" y="1980000"/>
            <a:ext cx="3512880" cy="3240000"/>
          </a:xfrm>
          <a:prstGeom prst="rect">
            <a:avLst/>
          </a:prstGeom>
          <a:ln w="29160">
            <a:solidFill>
              <a:srgbClr val="000000"/>
            </a:solidFill>
            <a:round/>
          </a:ln>
        </p:spPr>
      </p:pic>
      <p:pic>
        <p:nvPicPr>
          <p:cNvPr id="144" name="" descr=""/>
          <p:cNvPicPr/>
          <p:nvPr/>
        </p:nvPicPr>
        <p:blipFill>
          <a:blip r:embed="rId2"/>
          <a:stretch/>
        </p:blipFill>
        <p:spPr>
          <a:xfrm>
            <a:off x="4407120" y="1980000"/>
            <a:ext cx="3512880" cy="3240000"/>
          </a:xfrm>
          <a:prstGeom prst="rect">
            <a:avLst/>
          </a:prstGeom>
          <a:ln w="29160">
            <a:solidFill>
              <a:srgbClr val="000000"/>
            </a:solidFill>
            <a:round/>
          </a:ln>
        </p:spPr>
      </p:pic>
      <p:pic>
        <p:nvPicPr>
          <p:cNvPr id="145" name="" descr=""/>
          <p:cNvPicPr/>
          <p:nvPr/>
        </p:nvPicPr>
        <p:blipFill>
          <a:blip r:embed="rId3"/>
          <a:stretch/>
        </p:blipFill>
        <p:spPr>
          <a:xfrm>
            <a:off x="8100000" y="1980000"/>
            <a:ext cx="3512880" cy="3240000"/>
          </a:xfrm>
          <a:prstGeom prst="rect">
            <a:avLst/>
          </a:prstGeom>
          <a:ln w="29160">
            <a:solidFill>
              <a:srgbClr val="000000"/>
            </a:solidFill>
            <a:round/>
          </a:ln>
        </p:spPr>
      </p:pic>
      <p:sp>
        <p:nvSpPr>
          <p:cNvPr id="146" name=""/>
          <p:cNvSpPr/>
          <p:nvPr/>
        </p:nvSpPr>
        <p:spPr>
          <a:xfrm>
            <a:off x="713880" y="5400000"/>
            <a:ext cx="10764000" cy="720000"/>
          </a:xfrm>
          <a:prstGeom prst="rect">
            <a:avLst/>
          </a:prstGeom>
          <a:gradFill rotWithShape="0">
            <a:gsLst>
              <a:gs pos="0">
                <a:srgbClr val="ffd8ce">
                  <a:alpha val="0"/>
                </a:srgbClr>
              </a:gs>
              <a:gs pos="100000">
                <a:srgbClr val="ffd8ce"/>
              </a:gs>
            </a:gsLst>
            <a:path path="rect">
              <a:fillToRect l="50000" t="50000" r="50000" b="50000"/>
            </a:path>
          </a:gradFill>
          <a:ln w="19080">
            <a:solidFill>
              <a:srgbClr val="000000"/>
            </a:solidFill>
            <a:round/>
          </a:ln>
        </p:spPr>
        <p:style>
          <a:lnRef idx="0"/>
          <a:fillRef idx="0"/>
          <a:effectRef idx="0"/>
          <a:fontRef idx="minor"/>
        </p:style>
        <p:txBody>
          <a:bodyPr lIns="99360" rIns="99360" tIns="54360" bIns="54360" anchor="ctr">
            <a:noAutofit/>
          </a:bodyPr>
          <a:p>
            <a:pPr algn="just">
              <a:buNone/>
            </a:pPr>
            <a:r>
              <a:rPr b="0" lang="en-PH" sz="1800" spc="-1" strike="noStrike">
                <a:latin typeface="Lato"/>
                <a:ea typeface="AppleSystemUIFont"/>
              </a:rPr>
              <a:t>	</a:t>
            </a:r>
            <a:r>
              <a:rPr b="0" lang="en-PH" sz="1800" spc="-1" strike="noStrike">
                <a:latin typeface="Lato"/>
                <a:ea typeface="AppleSystemUIFont"/>
              </a:rPr>
              <a:t>Most of these flowers are used in making perfumes, hand and body lotions, and shampoos. Plants that bear flowers are oft en visited by insects.</a:t>
            </a:r>
            <a:endParaRPr b="0" lang="en-PH" sz="1800" spc="-1" strike="noStrike">
              <a:latin typeface="Lato"/>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784</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2023-08-17T11:24:03Z</dcterms:modified>
  <cp:revision>105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