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640" cy="6851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520" cy="2792520"/>
          </a:xfrm>
          <a:prstGeom prst="rect">
            <a:avLst/>
          </a:prstGeom>
          <a:ln w="0">
            <a:noFill/>
          </a:ln>
        </p:spPr>
      </p:pic>
      <p:sp>
        <p:nvSpPr>
          <p:cNvPr id="2" name="Rectangle 5"/>
          <p:cNvSpPr/>
          <p:nvPr/>
        </p:nvSpPr>
        <p:spPr>
          <a:xfrm>
            <a:off x="3487320" y="1475280"/>
            <a:ext cx="8697960" cy="3855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960" cy="377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640" cy="628560"/>
          </a:xfrm>
          <a:prstGeom prst="rect">
            <a:avLst/>
          </a:prstGeom>
          <a:ln w="0">
            <a:noFill/>
          </a:ln>
        </p:spPr>
      </p:pic>
      <p:sp>
        <p:nvSpPr>
          <p:cNvPr id="43" name="Rectangle 7"/>
          <p:cNvSpPr/>
          <p:nvPr/>
        </p:nvSpPr>
        <p:spPr>
          <a:xfrm>
            <a:off x="10868760" y="0"/>
            <a:ext cx="964080" cy="964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160" cy="1028160"/>
          </a:xfrm>
          <a:prstGeom prst="rect">
            <a:avLst/>
          </a:prstGeom>
          <a:ln w="0">
            <a:noFill/>
          </a:ln>
        </p:spPr>
      </p:pic>
      <p:sp>
        <p:nvSpPr>
          <p:cNvPr id="45" name="TextBox 9"/>
          <p:cNvSpPr/>
          <p:nvPr/>
        </p:nvSpPr>
        <p:spPr>
          <a:xfrm>
            <a:off x="185400" y="6362280"/>
            <a:ext cx="468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960" cy="3378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960000" y="2700000"/>
            <a:ext cx="8028720" cy="83052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Lato"/>
                <a:ea typeface="DejaVu Sans"/>
              </a:rPr>
              <a:t>Elements- Metals and Nonmetals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1"/>
          <p:cNvSpPr/>
          <p:nvPr/>
        </p:nvSpPr>
        <p:spPr>
          <a:xfrm>
            <a:off x="70560" y="0"/>
            <a:ext cx="1072872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Elements- Metals and Nonmetals</a:t>
            </a:r>
            <a:endParaRPr b="0" lang="en-PH" sz="3400" spc="-1" strike="noStrike">
              <a:latin typeface="Arial"/>
            </a:endParaRPr>
          </a:p>
        </p:txBody>
      </p:sp>
      <p:sp>
        <p:nvSpPr>
          <p:cNvPr id="126" name=""/>
          <p:cNvSpPr/>
          <p:nvPr/>
        </p:nvSpPr>
        <p:spPr>
          <a:xfrm>
            <a:off x="720000" y="1080000"/>
            <a:ext cx="1619280" cy="53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Elements</a:t>
            </a:r>
            <a:endParaRPr b="0" lang="en-PH" sz="2000" spc="-1" strike="noStrike">
              <a:latin typeface="Arial"/>
            </a:endParaRPr>
          </a:p>
        </p:txBody>
      </p:sp>
      <p:sp>
        <p:nvSpPr>
          <p:cNvPr id="127" name=""/>
          <p:cNvSpPr/>
          <p:nvPr/>
        </p:nvSpPr>
        <p:spPr>
          <a:xfrm>
            <a:off x="1080000" y="1456920"/>
            <a:ext cx="1007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 element is a pure substance that consists of only one kind of atom. It is a form of matter that cannot be broken down by ordinary chemical means.</a:t>
            </a:r>
            <a:endParaRPr b="0" lang="en-PH" sz="1800" spc="-1" strike="noStrike">
              <a:latin typeface="Arial"/>
            </a:endParaRPr>
          </a:p>
        </p:txBody>
      </p:sp>
      <p:sp>
        <p:nvSpPr>
          <p:cNvPr id="128" name=""/>
          <p:cNvSpPr/>
          <p:nvPr/>
        </p:nvSpPr>
        <p:spPr>
          <a:xfrm>
            <a:off x="1080000" y="2160000"/>
            <a:ext cx="10079280" cy="428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Examples: </a:t>
            </a:r>
            <a:r>
              <a:rPr b="0" lang="en-PH" sz="1800" spc="-1" strike="noStrike">
                <a:solidFill>
                  <a:srgbClr val="000000"/>
                </a:solidFill>
                <a:latin typeface="Lato"/>
                <a:ea typeface="DejaVu Sans"/>
              </a:rPr>
              <a:t> oxygen, aluminum, copper, and carbon.</a:t>
            </a:r>
            <a:endParaRPr b="0" lang="en-PH" sz="1800" spc="-1" strike="noStrike">
              <a:latin typeface="Arial"/>
            </a:endParaRPr>
          </a:p>
        </p:txBody>
      </p:sp>
      <p:sp>
        <p:nvSpPr>
          <p:cNvPr id="129" name=""/>
          <p:cNvSpPr/>
          <p:nvPr/>
        </p:nvSpPr>
        <p:spPr>
          <a:xfrm>
            <a:off x="673200" y="2786040"/>
            <a:ext cx="11026080" cy="316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At present, there are </a:t>
            </a:r>
            <a:r>
              <a:rPr b="0" i="1" lang="en-PH" sz="1800" spc="-1" strike="noStrike">
                <a:solidFill>
                  <a:srgbClr val="000000"/>
                </a:solidFill>
                <a:latin typeface="Lato"/>
                <a:ea typeface="DejaVu Sans"/>
              </a:rPr>
              <a:t>118</a:t>
            </a:r>
            <a:r>
              <a:rPr b="0" lang="en-PH" sz="1800" spc="-1" strike="noStrike">
                <a:solidFill>
                  <a:srgbClr val="000000"/>
                </a:solidFill>
                <a:latin typeface="Lato"/>
                <a:ea typeface="DejaVu Sans"/>
              </a:rPr>
              <a:t> known elements. Of these, </a:t>
            </a:r>
            <a:r>
              <a:rPr b="0" i="1" lang="en-PH" sz="1800" spc="-1" strike="noStrike">
                <a:solidFill>
                  <a:srgbClr val="000000"/>
                </a:solidFill>
                <a:latin typeface="Lato"/>
                <a:ea typeface="DejaVu Sans"/>
              </a:rPr>
              <a:t>92</a:t>
            </a:r>
            <a:r>
              <a:rPr b="0" lang="en-PH" sz="1800" spc="-1" strike="noStrike">
                <a:solidFill>
                  <a:srgbClr val="000000"/>
                </a:solidFill>
                <a:latin typeface="Lato"/>
                <a:ea typeface="DejaVu Sans"/>
              </a:rPr>
              <a:t> occur naturally on Earth, and the rest are synthetically prepared in a laboratory. These elements are presented in the periodic table of elements. The names of the elements have a variety of origins. By international agreement, the names of chemical elements have been standardized for use throughout the world. The chemical symbols of the elements used are the abbreviations of their names. This system of chemical symbols was proposed by the great Swedish chemist, </a:t>
            </a:r>
            <a:r>
              <a:rPr b="1" lang="en-PH" sz="1800" spc="-1" strike="noStrike">
                <a:solidFill>
                  <a:srgbClr val="000000"/>
                </a:solidFill>
                <a:latin typeface="Lato"/>
                <a:ea typeface="DejaVu Sans"/>
              </a:rPr>
              <a:t>Jons Jakob Berzelius</a:t>
            </a:r>
            <a:r>
              <a:rPr b="0" lang="en-PH" sz="1800" spc="-1" strike="noStrike">
                <a:solidFill>
                  <a:srgbClr val="000000"/>
                </a:solidFill>
                <a:latin typeface="Lato"/>
                <a:ea typeface="DejaVu Sans"/>
              </a:rPr>
              <a:t>, in 1811. Berzelius suggested that the </a:t>
            </a:r>
            <a:r>
              <a:rPr b="0" i="1" lang="en-PH" sz="1800" spc="-1" strike="noStrike">
                <a:solidFill>
                  <a:srgbClr val="000000"/>
                </a:solidFill>
                <a:latin typeface="Lato"/>
                <a:ea typeface="DejaVu Sans"/>
              </a:rPr>
              <a:t>first letter of the element be used as the symbol for the element</a:t>
            </a:r>
            <a:r>
              <a:rPr b="0" lang="en-PH" sz="1800" spc="-1" strike="noStrike">
                <a:solidFill>
                  <a:srgbClr val="000000"/>
                </a:solidFill>
                <a:latin typeface="Lato"/>
                <a:ea typeface="DejaVu Sans"/>
              </a:rPr>
              <a:t>. He later suggested that if two or more elements start with the same letter, the </a:t>
            </a:r>
            <a:r>
              <a:rPr b="1" i="1" lang="en-PH" sz="1800" spc="-1" strike="noStrike">
                <a:solidFill>
                  <a:srgbClr val="000000"/>
                </a:solidFill>
                <a:latin typeface="Lato"/>
                <a:ea typeface="DejaVu Sans"/>
              </a:rPr>
              <a:t>first and second letters will be used for the symbol</a:t>
            </a:r>
            <a:r>
              <a:rPr b="0" lang="en-PH" sz="1800" spc="-1" strike="noStrike">
                <a:solidFill>
                  <a:srgbClr val="000000"/>
                </a:solidFill>
                <a:latin typeface="Lato"/>
                <a:ea typeface="DejaVu Sans"/>
              </a:rPr>
              <a:t>. You may observe that, sometimes, symbols appear to be very different from the names of the elements. This is because their Latin or Greek names were used.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Box 4"/>
          <p:cNvSpPr/>
          <p:nvPr/>
        </p:nvSpPr>
        <p:spPr>
          <a:xfrm>
            <a:off x="70560" y="0"/>
            <a:ext cx="1072872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Elements- Metals and Nonmetals</a:t>
            </a:r>
            <a:endParaRPr b="0" lang="en-PH" sz="3400" spc="-1" strike="noStrike">
              <a:latin typeface="Arial"/>
            </a:endParaRPr>
          </a:p>
        </p:txBody>
      </p:sp>
      <p:sp>
        <p:nvSpPr>
          <p:cNvPr id="131" name=""/>
          <p:cNvSpPr/>
          <p:nvPr/>
        </p:nvSpPr>
        <p:spPr>
          <a:xfrm>
            <a:off x="360000" y="900000"/>
            <a:ext cx="7739280" cy="80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Elements That Are Commonly Used in Our Daily Lives</a:t>
            </a:r>
            <a:endParaRPr b="0" lang="en-PH" sz="2000" spc="-1" strike="noStrike">
              <a:latin typeface="Arial"/>
            </a:endParaRPr>
          </a:p>
        </p:txBody>
      </p:sp>
      <p:sp>
        <p:nvSpPr>
          <p:cNvPr id="132" name=""/>
          <p:cNvSpPr/>
          <p:nvPr/>
        </p:nvSpPr>
        <p:spPr>
          <a:xfrm>
            <a:off x="540000" y="1348560"/>
            <a:ext cx="11159280" cy="5130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Oxygen (O)</a:t>
            </a:r>
            <a:r>
              <a:rPr b="0" lang="en-PH" sz="1800" spc="-1" strike="noStrike">
                <a:solidFill>
                  <a:srgbClr val="000000"/>
                </a:solidFill>
                <a:latin typeface="Lato"/>
                <a:ea typeface="DejaVu Sans"/>
              </a:rPr>
              <a:t> –    This is the gas that everyone needs for breathing.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Carbon (C)</a:t>
            </a:r>
            <a:r>
              <a:rPr b="0" lang="en-PH" sz="1800" spc="-1" strike="noStrike">
                <a:solidFill>
                  <a:srgbClr val="000000"/>
                </a:solidFill>
                <a:latin typeface="Lato"/>
                <a:ea typeface="DejaVu Sans"/>
              </a:rPr>
              <a:t> –     This element has many uses for man. Coal, which is carbon, is used for fuel. Carbon, in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graphite form, is used as the lead of pencils. Diamond, the most expensive material for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jewelry, is also pure carbon.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a:t>
            </a:r>
            <a:r>
              <a:rPr b="1" lang="en-PH" sz="1800" spc="-1" strike="noStrike">
                <a:solidFill>
                  <a:srgbClr val="000000"/>
                </a:solidFill>
                <a:latin typeface="Lato"/>
                <a:ea typeface="DejaVu Sans"/>
              </a:rPr>
              <a:t>Gold (Au)</a:t>
            </a:r>
            <a:r>
              <a:rPr b="0" lang="en-PH" sz="1800" spc="-1" strike="noStrike">
                <a:solidFill>
                  <a:srgbClr val="000000"/>
                </a:solidFill>
                <a:latin typeface="Lato"/>
                <a:ea typeface="DejaVu Sans"/>
              </a:rPr>
              <a:t> –        Gold is easily shaped because it melts when heated. In pure form, it is a very soft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metal. It is used in jewelry, but it is mixed with other metals to form a harder alloy.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4. </a:t>
            </a:r>
            <a:r>
              <a:rPr b="1" lang="en-PH" sz="1800" spc="-1" strike="noStrike">
                <a:solidFill>
                  <a:srgbClr val="000000"/>
                </a:solidFill>
                <a:latin typeface="Lato"/>
                <a:ea typeface="DejaVu Sans"/>
              </a:rPr>
              <a:t>Iron (Fe)</a:t>
            </a:r>
            <a:r>
              <a:rPr b="0" lang="en-PH" sz="1800" spc="-1" strike="noStrike">
                <a:solidFill>
                  <a:srgbClr val="000000"/>
                </a:solidFill>
                <a:latin typeface="Lato"/>
                <a:ea typeface="DejaVu Sans"/>
              </a:rPr>
              <a:t> –          Many of the implements used by farmers and engineers are made of iron. Gates and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iron bars in your homes are made of iron.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5. </a:t>
            </a:r>
            <a:r>
              <a:rPr b="1" lang="en-PH" sz="1800" spc="-1" strike="noStrike">
                <a:solidFill>
                  <a:srgbClr val="000000"/>
                </a:solidFill>
                <a:latin typeface="Lato"/>
                <a:ea typeface="DejaVu Sans"/>
              </a:rPr>
              <a:t>Chlorine (Cl)</a:t>
            </a:r>
            <a:r>
              <a:rPr b="0" lang="en-PH" sz="1800" spc="-1" strike="noStrike">
                <a:solidFill>
                  <a:srgbClr val="000000"/>
                </a:solidFill>
                <a:latin typeface="Lato"/>
                <a:ea typeface="DejaVu Sans"/>
              </a:rPr>
              <a:t> –  This gaseous element is used mainly as a disinfectant.</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6. </a:t>
            </a:r>
            <a:r>
              <a:rPr b="1" lang="en-PH" sz="1800" spc="-1" strike="noStrike">
                <a:solidFill>
                  <a:srgbClr val="000000"/>
                </a:solidFill>
                <a:latin typeface="Lato"/>
                <a:ea typeface="DejaVu Sans"/>
              </a:rPr>
              <a:t>Iodine (I)</a:t>
            </a:r>
            <a:r>
              <a:rPr b="0" lang="en-PH" sz="1800" spc="-1" strike="noStrike">
                <a:solidFill>
                  <a:srgbClr val="000000"/>
                </a:solidFill>
                <a:latin typeface="Lato"/>
                <a:ea typeface="DejaVu Sans"/>
              </a:rPr>
              <a:t> –          It is an essential mineral found in seafood.</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7. </a:t>
            </a:r>
            <a:r>
              <a:rPr b="1" lang="en-PH" sz="1800" spc="-1" strike="noStrike">
                <a:solidFill>
                  <a:srgbClr val="000000"/>
                </a:solidFill>
                <a:latin typeface="Lato"/>
                <a:ea typeface="DejaVu Sans"/>
              </a:rPr>
              <a:t>Hydrogen (H)</a:t>
            </a:r>
            <a:r>
              <a:rPr b="0" lang="en-PH" sz="1800" spc="-1" strike="noStrike">
                <a:solidFill>
                  <a:srgbClr val="000000"/>
                </a:solidFill>
                <a:latin typeface="Lato"/>
                <a:ea typeface="DejaVu Sans"/>
              </a:rPr>
              <a:t> –  This is the simplest and most abundant element in the universe. It exists in a gaseous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state, but it combines with oxygen to form water.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8. </a:t>
            </a:r>
            <a:r>
              <a:rPr b="1" lang="en-PH" sz="1800" spc="-1" strike="noStrike">
                <a:solidFill>
                  <a:srgbClr val="000000"/>
                </a:solidFill>
                <a:latin typeface="Lato"/>
                <a:ea typeface="DejaVu Sans"/>
              </a:rPr>
              <a:t>Potassium (K)</a:t>
            </a:r>
            <a:r>
              <a:rPr b="0" lang="en-PH" sz="1800" spc="-1" strike="noStrike">
                <a:solidFill>
                  <a:srgbClr val="000000"/>
                </a:solidFill>
                <a:latin typeface="Lato"/>
                <a:ea typeface="DejaVu Sans"/>
              </a:rPr>
              <a:t> </a:t>
            </a:r>
            <a:r>
              <a:rPr b="0" lang="en-PH" sz="1800" spc="-1" strike="noStrike">
                <a:solidFill>
                  <a:srgbClr val="000000"/>
                </a:solidFill>
                <a:latin typeface="Lato"/>
                <a:ea typeface="Ðéûîþ"/>
              </a:rPr>
              <a:t>– It is an important component of the cell fluid in the body to maintain normal electrolyte</a:t>
            </a:r>
            <a:endParaRPr b="0" lang="en-PH" sz="1800" spc="-1" strike="noStrike">
              <a:latin typeface="Arial"/>
            </a:endParaRPr>
          </a:p>
          <a:p>
            <a:pPr>
              <a:lnSpc>
                <a:spcPct val="100000"/>
              </a:lnSpc>
              <a:buNone/>
            </a:pPr>
            <a:r>
              <a:rPr b="0" lang="en-PH" sz="1800" spc="-1" strike="noStrike">
                <a:solidFill>
                  <a:srgbClr val="000000"/>
                </a:solidFill>
                <a:latin typeface="Lato"/>
                <a:ea typeface="Ðéûîþ"/>
              </a:rPr>
              <a:t>                                   </a:t>
            </a:r>
            <a:r>
              <a:rPr b="0" lang="en-PH" sz="1800" spc="-1" strike="noStrike">
                <a:solidFill>
                  <a:srgbClr val="000000"/>
                </a:solidFill>
                <a:latin typeface="Lato"/>
                <a:ea typeface="Ðéûîþ"/>
              </a:rPr>
              <a:t>balance.</a:t>
            </a:r>
            <a:endParaRPr b="0" lang="en-PH" sz="1800" spc="-1" strike="noStrike">
              <a:latin typeface="Arial"/>
            </a:endParaRPr>
          </a:p>
          <a:p>
            <a:pPr>
              <a:lnSpc>
                <a:spcPct val="100000"/>
              </a:lnSpc>
              <a:buNone/>
            </a:pPr>
            <a:r>
              <a:rPr b="0" lang="en-PH" sz="1800" spc="-1" strike="noStrike">
                <a:solidFill>
                  <a:srgbClr val="000000"/>
                </a:solidFill>
                <a:latin typeface="Lato"/>
                <a:ea typeface="Ðéûîþ"/>
              </a:rPr>
              <a:t>9. </a:t>
            </a:r>
            <a:r>
              <a:rPr b="1" lang="en-PH" sz="1800" spc="-1" strike="noStrike">
                <a:solidFill>
                  <a:srgbClr val="000000"/>
                </a:solidFill>
                <a:latin typeface="Lato"/>
                <a:ea typeface="Ðéûîþ"/>
              </a:rPr>
              <a:t>Calcium (Ca)</a:t>
            </a:r>
            <a:r>
              <a:rPr b="0" lang="en-PH" sz="1800" spc="-1" strike="noStrike">
                <a:solidFill>
                  <a:srgbClr val="000000"/>
                </a:solidFill>
                <a:latin typeface="Lato"/>
                <a:ea typeface="Ðéûîþ"/>
              </a:rPr>
              <a:t> –   It is an essential mineral in our diet; it makes up bones and teeth.</a:t>
            </a: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Box 2"/>
          <p:cNvSpPr/>
          <p:nvPr/>
        </p:nvSpPr>
        <p:spPr>
          <a:xfrm>
            <a:off x="70560" y="0"/>
            <a:ext cx="1072872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Elements- Metals and Nonmetals</a:t>
            </a:r>
            <a:endParaRPr b="0" lang="en-PH" sz="3400" spc="-1" strike="noStrike">
              <a:latin typeface="Arial"/>
            </a:endParaRPr>
          </a:p>
        </p:txBody>
      </p:sp>
      <p:sp>
        <p:nvSpPr>
          <p:cNvPr id="134" name=""/>
          <p:cNvSpPr/>
          <p:nvPr/>
        </p:nvSpPr>
        <p:spPr>
          <a:xfrm>
            <a:off x="540000" y="1260000"/>
            <a:ext cx="5039280" cy="116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Elements in the Environment</a:t>
            </a:r>
            <a:endParaRPr b="0" lang="en-PH" sz="2000" spc="-1" strike="noStrike">
              <a:latin typeface="Arial"/>
            </a:endParaRPr>
          </a:p>
        </p:txBody>
      </p:sp>
      <p:sp>
        <p:nvSpPr>
          <p:cNvPr id="135" name=""/>
          <p:cNvSpPr/>
          <p:nvPr/>
        </p:nvSpPr>
        <p:spPr>
          <a:xfrm>
            <a:off x="900000" y="1980000"/>
            <a:ext cx="1043928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Oxygen </a:t>
            </a:r>
            <a:r>
              <a:rPr b="0" lang="en-PH" sz="1800" spc="-1" strike="noStrike">
                <a:solidFill>
                  <a:srgbClr val="000000"/>
                </a:solidFill>
                <a:latin typeface="Lato"/>
                <a:ea typeface="DejaVu Sans"/>
              </a:rPr>
              <a:t>(</a:t>
            </a:r>
            <a:r>
              <a:rPr b="1" lang="en-PH" sz="1800" spc="-1" strike="noStrike">
                <a:solidFill>
                  <a:srgbClr val="000000"/>
                </a:solidFill>
                <a:latin typeface="Lato"/>
                <a:ea typeface="DejaVu Sans"/>
              </a:rPr>
              <a:t>O</a:t>
            </a:r>
            <a:r>
              <a:rPr b="0" lang="en-PH" sz="1800" spc="-1" strike="noStrike">
                <a:solidFill>
                  <a:srgbClr val="000000"/>
                </a:solidFill>
                <a:latin typeface="Lato"/>
                <a:ea typeface="DejaVu Sans"/>
              </a:rPr>
              <a:t>) is the most abundant element in Earth’s crust and water.Most organisms need it to live. It combines with food in the body, and this process releases energy for the activities of the organisms. Oxygen is also used in burning fuels because it supports combustion—the process of burning something. A fire will stop when the supply of oxygen is cut off. Furthermore, dead bodies and other waste materials will not decompose without oxygen.</a:t>
            </a:r>
            <a:endParaRPr b="0" lang="en-PH" sz="1800" spc="-1" strike="noStrike">
              <a:latin typeface="Arial"/>
            </a:endParaRPr>
          </a:p>
        </p:txBody>
      </p:sp>
      <p:sp>
        <p:nvSpPr>
          <p:cNvPr id="136" name=""/>
          <p:cNvSpPr/>
          <p:nvPr/>
        </p:nvSpPr>
        <p:spPr>
          <a:xfrm>
            <a:off x="900000" y="4320000"/>
            <a:ext cx="10619280" cy="1330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Nitrogen</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N</a:t>
            </a:r>
            <a:r>
              <a:rPr b="0" lang="en-PH" sz="1800" spc="-1" strike="noStrike">
                <a:solidFill>
                  <a:srgbClr val="000000"/>
                </a:solidFill>
                <a:latin typeface="Lato"/>
                <a:ea typeface="DejaVu Sans"/>
              </a:rPr>
              <a:t>) comprises 78% of the air and does not react chemically with other elements. It serves to dilute the air. Oxygen comprises only 21% of the air. If there were more oxygen in the air, things would burn more rapidly, and the decay process would be faster. Magnesium (Mg) is used in flashbulbs of cameras. Helium (He) is used to fill balloons.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Box 3"/>
          <p:cNvSpPr/>
          <p:nvPr/>
        </p:nvSpPr>
        <p:spPr>
          <a:xfrm>
            <a:off x="70560" y="0"/>
            <a:ext cx="1072872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Elements- Metals and Nonmetals</a:t>
            </a:r>
            <a:endParaRPr b="0" lang="en-PH" sz="3400" spc="-1" strike="noStrike">
              <a:latin typeface="Arial"/>
            </a:endParaRPr>
          </a:p>
        </p:txBody>
      </p:sp>
      <p:sp>
        <p:nvSpPr>
          <p:cNvPr id="138" name=""/>
          <p:cNvSpPr/>
          <p:nvPr/>
        </p:nvSpPr>
        <p:spPr>
          <a:xfrm>
            <a:off x="720000" y="3686040"/>
            <a:ext cx="10799280" cy="1713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are also elements in the environment that emit radiation. An example of a radioactive element is </a:t>
            </a:r>
            <a:r>
              <a:rPr b="1" lang="en-PH" sz="1800" spc="-1" strike="noStrike">
                <a:solidFill>
                  <a:srgbClr val="000000"/>
                </a:solidFill>
                <a:latin typeface="Lato"/>
                <a:ea typeface="DejaVu Sans"/>
              </a:rPr>
              <a:t>uranium</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U</a:t>
            </a:r>
            <a:r>
              <a:rPr b="0" lang="en-PH" sz="1800" spc="-1" strike="noStrike">
                <a:solidFill>
                  <a:srgbClr val="000000"/>
                </a:solidFill>
                <a:latin typeface="Lato"/>
                <a:ea typeface="DejaVu Sans"/>
              </a:rPr>
              <a:t>). The radiation it emits is used in nuclear power plants that heat water to produce the steam needed in producing electricity. However, when uranium atoms leak into the air, as in nuclear power plant accidents, they can destroy cells of organisms. They pose a danger because they stay in the environment for a very long time.</a:t>
            </a:r>
            <a:endParaRPr b="0" lang="en-PH" sz="1800" spc="-1" strike="noStrike">
              <a:latin typeface="Arial"/>
            </a:endParaRPr>
          </a:p>
        </p:txBody>
      </p:sp>
      <p:sp>
        <p:nvSpPr>
          <p:cNvPr id="139" name=""/>
          <p:cNvSpPr/>
          <p:nvPr/>
        </p:nvSpPr>
        <p:spPr>
          <a:xfrm>
            <a:off x="720000" y="1365120"/>
            <a:ext cx="10799280" cy="2234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Mercury</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Hg</a:t>
            </a:r>
            <a:r>
              <a:rPr b="0" lang="en-PH" sz="1800" spc="-1" strike="noStrike">
                <a:solidFill>
                  <a:srgbClr val="000000"/>
                </a:solidFill>
                <a:latin typeface="Lato"/>
                <a:ea typeface="DejaVu Sans"/>
              </a:rPr>
              <a:t>), the only liquid metal that is used in analog thermometers. It is also used in batteries and in purifying gold from its ores. Mercury, in vapor form, is inhaled by workers in the mines. Small solid particles of mercury may also be found in sediments in rivers.  Mercury is poisonous, so are cadmium and lead.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Cadmium</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Cd</a:t>
            </a:r>
            <a:r>
              <a:rPr b="0" lang="en-PH" sz="1800" spc="-1" strike="noStrike">
                <a:solidFill>
                  <a:srgbClr val="000000"/>
                </a:solidFill>
                <a:latin typeface="Lato"/>
                <a:ea typeface="DejaVu Sans"/>
              </a:rPr>
              <a:t>) is a by-product of the metal industry</a:t>
            </a: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Lead</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Pb</a:t>
            </a:r>
            <a:r>
              <a:rPr b="0" lang="en-PH" sz="1800" spc="-1" strike="noStrike">
                <a:solidFill>
                  <a:srgbClr val="000000"/>
                </a:solidFill>
                <a:latin typeface="Lato"/>
                <a:ea typeface="DejaVu Sans"/>
              </a:rPr>
              <a:t>) is used in paints and gasoline.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Box 9"/>
          <p:cNvSpPr/>
          <p:nvPr/>
        </p:nvSpPr>
        <p:spPr>
          <a:xfrm>
            <a:off x="70560" y="0"/>
            <a:ext cx="1072872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Elements- Metals and Nonmetals</a:t>
            </a:r>
            <a:endParaRPr b="0" lang="en-PH" sz="3400" spc="-1" strike="noStrike">
              <a:latin typeface="Arial"/>
            </a:endParaRPr>
          </a:p>
        </p:txBody>
      </p:sp>
      <p:sp>
        <p:nvSpPr>
          <p:cNvPr id="141" name=""/>
          <p:cNvSpPr/>
          <p:nvPr/>
        </p:nvSpPr>
        <p:spPr>
          <a:xfrm>
            <a:off x="720000" y="1080000"/>
            <a:ext cx="5939280" cy="116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Properties of Metals and Nonmetals</a:t>
            </a:r>
            <a:endParaRPr b="0" lang="en-PH" sz="2000" spc="-1" strike="noStrike">
              <a:latin typeface="Arial"/>
            </a:endParaRPr>
          </a:p>
        </p:txBody>
      </p:sp>
      <p:sp>
        <p:nvSpPr>
          <p:cNvPr id="142" name=""/>
          <p:cNvSpPr/>
          <p:nvPr/>
        </p:nvSpPr>
        <p:spPr>
          <a:xfrm>
            <a:off x="720000" y="1800000"/>
            <a:ext cx="10915200" cy="41961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DejaVu Sans"/>
              </a:rPr>
              <a:t>Metals</a:t>
            </a:r>
            <a:r>
              <a:rPr b="0" lang="en-PH" sz="1800" spc="-1" strike="noStrike">
                <a:solidFill>
                  <a:srgbClr val="000000"/>
                </a:solidFill>
                <a:latin typeface="Lato"/>
                <a:ea typeface="DejaVu Sans"/>
              </a:rPr>
              <a:t> are usually shiny. They exhibit luster</a:t>
            </a:r>
            <a:r>
              <a:rPr b="0" lang="en-PH" sz="1800" spc="-1" strike="noStrike">
                <a:solidFill>
                  <a:srgbClr val="000000"/>
                </a:solidFill>
                <a:latin typeface="Lato"/>
                <a:ea typeface="Ðéûîþ"/>
              </a:rPr>
              <a:t>; that is why they are used for decorations. </a:t>
            </a:r>
            <a:endParaRPr b="0" lang="en-PH" sz="1800" spc="-1" strike="noStrike">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Ðéûîþ"/>
              </a:rPr>
              <a:t>Metals</a:t>
            </a:r>
            <a:r>
              <a:rPr b="0" lang="en-PH" sz="1800" spc="-1" strike="noStrike">
                <a:solidFill>
                  <a:srgbClr val="000000"/>
                </a:solidFill>
                <a:latin typeface="Lato"/>
                <a:ea typeface="Ðéûîþ"/>
              </a:rPr>
              <a:t> are also ductile, that is, they can be drawn into wires.</a:t>
            </a:r>
            <a:endParaRPr b="0" lang="en-PH" sz="1800" spc="-1" strike="noStrike">
              <a:latin typeface="Arial"/>
            </a:endParaRPr>
          </a:p>
          <a:p>
            <a:pPr algn="just">
              <a:lnSpc>
                <a:spcPct val="100000"/>
              </a:lnSpc>
              <a:buNone/>
            </a:pPr>
            <a:r>
              <a:rPr b="0" lang="en-PH" sz="1800" spc="-1" strike="noStrike">
                <a:solidFill>
                  <a:srgbClr val="000000"/>
                </a:solidFill>
                <a:latin typeface="Lato"/>
                <a:ea typeface="Ðéûîþ"/>
              </a:rPr>
              <a:t>For instance, </a:t>
            </a:r>
            <a:r>
              <a:rPr b="1" lang="en-PH" sz="1800" spc="-1" strike="noStrike">
                <a:solidFill>
                  <a:srgbClr val="000000"/>
                </a:solidFill>
                <a:latin typeface="Lato"/>
                <a:ea typeface="Ðéûîþ"/>
              </a:rPr>
              <a:t>copper (Cu)</a:t>
            </a:r>
            <a:r>
              <a:rPr b="0" lang="en-PH" sz="1800" spc="-1" strike="noStrike">
                <a:solidFill>
                  <a:srgbClr val="000000"/>
                </a:solidFill>
                <a:latin typeface="Lato"/>
                <a:ea typeface="Ðéûîþ"/>
              </a:rPr>
              <a:t> is very useful as an electric wire. Some metals are malleable that they can be hammered or rolled into thin sheets without breaking, like </a:t>
            </a:r>
            <a:r>
              <a:rPr b="1" lang="en-PH" sz="1800" spc="-1" strike="noStrike">
                <a:solidFill>
                  <a:srgbClr val="000000"/>
                </a:solidFill>
                <a:latin typeface="Lato"/>
                <a:ea typeface="Ðéûîþ"/>
              </a:rPr>
              <a:t>aluminum (Al)</a:t>
            </a:r>
            <a:r>
              <a:rPr b="0" lang="en-PH" sz="1800" spc="-1" strike="noStrike">
                <a:solidFill>
                  <a:srgbClr val="000000"/>
                </a:solidFill>
                <a:latin typeface="Lato"/>
                <a:ea typeface="Ðéûîþ"/>
              </a:rPr>
              <a:t>. Aluminum is passed into mills and rolled thinly to produce the aluminum foil used to wrap food. </a:t>
            </a:r>
            <a:endParaRPr b="0" lang="en-PH" sz="1800" spc="-1" strike="noStrike">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Ðéûîþ"/>
              </a:rPr>
              <a:t>Metals</a:t>
            </a:r>
            <a:r>
              <a:rPr b="0" lang="en-PH" sz="1800" spc="-1" strike="noStrike">
                <a:solidFill>
                  <a:srgbClr val="000000"/>
                </a:solidFill>
                <a:latin typeface="Lato"/>
                <a:ea typeface="Ðéûîþ"/>
              </a:rPr>
              <a:t> have electrical conductivity. This property allows electricity to pass through a material. Metals are electrically conductive in varying degrees. </a:t>
            </a:r>
            <a:endParaRPr b="0" lang="en-PH" sz="1800" spc="-1" strike="noStrike">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Ðéûîþ"/>
              </a:rPr>
              <a:t>Metals</a:t>
            </a:r>
            <a:r>
              <a:rPr b="0" lang="en-PH" sz="1800" spc="-1" strike="noStrike">
                <a:solidFill>
                  <a:srgbClr val="000000"/>
                </a:solidFill>
                <a:latin typeface="Lato"/>
                <a:ea typeface="Ðéûîþ"/>
              </a:rPr>
              <a:t> also have diverse and unique properties. </a:t>
            </a:r>
            <a:endParaRPr b="0" lang="en-PH" sz="1800" spc="-1" strike="noStrike">
              <a:latin typeface="Arial"/>
            </a:endParaRPr>
          </a:p>
          <a:p>
            <a:pPr algn="just">
              <a:lnSpc>
                <a:spcPct val="100000"/>
              </a:lnSpc>
              <a:buNone/>
            </a:pPr>
            <a:r>
              <a:rPr b="0" lang="en-PH" sz="1800" spc="-1" strike="noStrike">
                <a:solidFill>
                  <a:srgbClr val="000000"/>
                </a:solidFill>
                <a:latin typeface="Lato"/>
                <a:ea typeface="Ðéûîþ"/>
              </a:rPr>
              <a:t>For instance, </a:t>
            </a:r>
            <a:r>
              <a:rPr b="1" lang="en-PH" sz="1800" spc="-1" strike="noStrike">
                <a:solidFill>
                  <a:srgbClr val="000000"/>
                </a:solidFill>
                <a:latin typeface="Lato"/>
                <a:ea typeface="Ðéûîþ"/>
              </a:rPr>
              <a:t>mercury</a:t>
            </a:r>
            <a:r>
              <a:rPr b="0" lang="en-PH" sz="1800" spc="-1" strike="noStrike">
                <a:solidFill>
                  <a:srgbClr val="000000"/>
                </a:solidFill>
                <a:latin typeface="Lato"/>
                <a:ea typeface="Ðéûîþ"/>
              </a:rPr>
              <a:t> </a:t>
            </a:r>
            <a:r>
              <a:rPr b="1" lang="en-PH" sz="1800" spc="-1" strike="noStrike">
                <a:solidFill>
                  <a:srgbClr val="000000"/>
                </a:solidFill>
                <a:latin typeface="Lato"/>
                <a:ea typeface="Ðéûîþ"/>
              </a:rPr>
              <a:t>(Hg)</a:t>
            </a:r>
            <a:r>
              <a:rPr b="0" lang="en-PH" sz="1800" spc="-1" strike="noStrike">
                <a:solidFill>
                  <a:srgbClr val="000000"/>
                </a:solidFill>
                <a:latin typeface="Lato"/>
                <a:ea typeface="Ðéûîþ"/>
              </a:rPr>
              <a:t> is liquid at room temperature, and </a:t>
            </a:r>
            <a:r>
              <a:rPr b="1" lang="en-PH" sz="1800" spc="-1" strike="noStrike">
                <a:solidFill>
                  <a:srgbClr val="000000"/>
                </a:solidFill>
                <a:latin typeface="Lato"/>
                <a:ea typeface="Ðéûîþ"/>
              </a:rPr>
              <a:t>tungsten</a:t>
            </a:r>
            <a:r>
              <a:rPr b="0" lang="en-PH" sz="1800" spc="-1" strike="noStrike">
                <a:solidFill>
                  <a:srgbClr val="000000"/>
                </a:solidFill>
                <a:latin typeface="Lato"/>
                <a:ea typeface="Ðéûîþ"/>
              </a:rPr>
              <a:t> </a:t>
            </a:r>
            <a:r>
              <a:rPr b="1" lang="en-PH" sz="1800" spc="-1" strike="noStrike">
                <a:solidFill>
                  <a:srgbClr val="000000"/>
                </a:solidFill>
                <a:latin typeface="Lato"/>
                <a:ea typeface="Ðéûîþ"/>
              </a:rPr>
              <a:t>(W)</a:t>
            </a:r>
            <a:r>
              <a:rPr b="0" lang="en-PH" sz="1800" spc="-1" strike="noStrike">
                <a:solidFill>
                  <a:srgbClr val="000000"/>
                </a:solidFill>
                <a:latin typeface="Lato"/>
                <a:ea typeface="Ðéûîþ"/>
              </a:rPr>
              <a:t> has the highest melting point among all elements. Some metals are soft that it is easy to cut them with a knife. Other metals, like </a:t>
            </a:r>
            <a:r>
              <a:rPr b="1" lang="en-PH" sz="1800" spc="-1" strike="noStrike">
                <a:solidFill>
                  <a:srgbClr val="000000"/>
                </a:solidFill>
                <a:latin typeface="Lato"/>
                <a:ea typeface="Ðéûîþ"/>
              </a:rPr>
              <a:t>chromium (Cr)</a:t>
            </a:r>
            <a:r>
              <a:rPr b="0" lang="en-PH" sz="1800" spc="-1" strike="noStrike">
                <a:solidFill>
                  <a:srgbClr val="000000"/>
                </a:solidFill>
                <a:latin typeface="Lato"/>
                <a:ea typeface="Ðéûîþ"/>
              </a:rPr>
              <a:t>, are very hard. </a:t>
            </a:r>
            <a:r>
              <a:rPr b="1" lang="en-PH" sz="1800" spc="-1" strike="noStrike">
                <a:solidFill>
                  <a:srgbClr val="000000"/>
                </a:solidFill>
                <a:latin typeface="Lato"/>
                <a:ea typeface="Ðéûîþ"/>
              </a:rPr>
              <a:t>Bismuth (Bi)</a:t>
            </a:r>
            <a:r>
              <a:rPr b="0" lang="en-PH" sz="1800" spc="-1" strike="noStrike">
                <a:solidFill>
                  <a:srgbClr val="000000"/>
                </a:solidFill>
                <a:latin typeface="Lato"/>
                <a:ea typeface="Ðéûîþ"/>
              </a:rPr>
              <a:t> and </a:t>
            </a:r>
            <a:r>
              <a:rPr b="1" lang="en-PH" sz="1800" spc="-1" strike="noStrike">
                <a:solidFill>
                  <a:srgbClr val="000000"/>
                </a:solidFill>
                <a:latin typeface="Lato"/>
                <a:ea typeface="Ðéûîþ"/>
              </a:rPr>
              <a:t>manganese (Mn) </a:t>
            </a:r>
            <a:r>
              <a:rPr b="0" lang="en-PH" sz="1800" spc="-1" strike="noStrike">
                <a:solidFill>
                  <a:srgbClr val="000000"/>
                </a:solidFill>
                <a:latin typeface="Lato"/>
                <a:ea typeface="Ðéûîþ"/>
              </a:rPr>
              <a:t>are brittle and are easily broken.</a:t>
            </a:r>
            <a:endParaRPr b="0" lang="en-PH" sz="1800" spc="-1" strike="noStrike">
              <a:latin typeface="Arial"/>
            </a:endParaRPr>
          </a:p>
          <a:p>
            <a:pPr algn="just">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Box 6"/>
          <p:cNvSpPr/>
          <p:nvPr/>
        </p:nvSpPr>
        <p:spPr>
          <a:xfrm>
            <a:off x="70560" y="0"/>
            <a:ext cx="1072872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Elements- Metals and Nonmetals</a:t>
            </a:r>
            <a:endParaRPr b="0" lang="en-PH" sz="3400" spc="-1" strike="noStrike">
              <a:latin typeface="Arial"/>
            </a:endParaRPr>
          </a:p>
        </p:txBody>
      </p:sp>
      <p:sp>
        <p:nvSpPr>
          <p:cNvPr id="144" name=""/>
          <p:cNvSpPr/>
          <p:nvPr/>
        </p:nvSpPr>
        <p:spPr>
          <a:xfrm>
            <a:off x="720000" y="1440000"/>
            <a:ext cx="10799280" cy="3537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Nonmetals</a:t>
            </a:r>
            <a:r>
              <a:rPr b="0" lang="en-PH" sz="1800" spc="-1" strike="noStrike">
                <a:solidFill>
                  <a:srgbClr val="000000"/>
                </a:solidFill>
                <a:latin typeface="Lato"/>
                <a:ea typeface="DejaVu Sans"/>
              </a:rPr>
              <a:t> are elements with a dull appearance and are poor conductors of heat and electricity. Most of the nonmetals are gases, such as </a:t>
            </a:r>
            <a:r>
              <a:rPr b="1" lang="en-PH" sz="1800" spc="-1" strike="noStrike">
                <a:solidFill>
                  <a:srgbClr val="000000"/>
                </a:solidFill>
                <a:latin typeface="Lato"/>
                <a:ea typeface="DejaVu Sans"/>
              </a:rPr>
              <a:t>nitrogen (N), oxygen (O), hydrogen (H), fluorine (F), chlorine (Cl), helium (He), neon (Ne)</a:t>
            </a:r>
            <a:r>
              <a:rPr b="0" lang="en-PH" sz="1800" spc="-1" strike="noStrike">
                <a:solidFill>
                  <a:srgbClr val="000000"/>
                </a:solidFill>
                <a:latin typeface="Lato"/>
                <a:ea typeface="DejaVu Sans"/>
              </a:rPr>
              <a:t>, and more. Only one nonmetal is liquid—bromine (Br).  Some nonmetals are solids, such as carbon (C), phosphorus (P), sulfur (S), selenium (Se), and iodine (I).</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Elements that exhibit properties of both metals and nonmetals are called metalloids. They are solid but lackluster, and they are typically semiconductors, which means that they both insulate and conduct heat and electricity.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are </a:t>
            </a:r>
            <a:r>
              <a:rPr b="1" lang="en-PH" sz="1800" spc="-1" strike="noStrike">
                <a:solidFill>
                  <a:srgbClr val="000000"/>
                </a:solidFill>
                <a:latin typeface="Lato"/>
                <a:ea typeface="DejaVu Sans"/>
              </a:rPr>
              <a:t>seven</a:t>
            </a:r>
            <a:r>
              <a:rPr b="0" lang="en-PH" sz="1800" spc="-1" strike="noStrike">
                <a:solidFill>
                  <a:srgbClr val="000000"/>
                </a:solidFill>
                <a:latin typeface="Lato"/>
                <a:ea typeface="DejaVu Sans"/>
              </a:rPr>
              <a:t> known metalloids—</a:t>
            </a:r>
            <a:r>
              <a:rPr b="1" lang="en-PH" sz="1800" spc="-1" strike="noStrike">
                <a:solidFill>
                  <a:srgbClr val="000000"/>
                </a:solidFill>
                <a:latin typeface="Lato"/>
                <a:ea typeface="DejaVu Sans"/>
              </a:rPr>
              <a:t>boron (B), silicon (Si), arsenic (As), germanium (Ge), antimony (Sb), tellurium (Te), and polonium (Po).</a:t>
            </a:r>
            <a:r>
              <a:rPr b="0" lang="en-PH" sz="1800" spc="-1" strike="noStrike">
                <a:solidFill>
                  <a:srgbClr val="000000"/>
                </a:solidFill>
                <a:latin typeface="Lato"/>
                <a:ea typeface="DejaVu Sans"/>
              </a:rPr>
              <a:t> Generally, the properties of metals are the opposites of nonmetals.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Box 5"/>
          <p:cNvSpPr/>
          <p:nvPr/>
        </p:nvSpPr>
        <p:spPr>
          <a:xfrm>
            <a:off x="70560" y="0"/>
            <a:ext cx="1072872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Elements- Metals and Nonmetals</a:t>
            </a:r>
            <a:endParaRPr b="0" lang="en-PH" sz="3400" spc="-1" strike="noStrike">
              <a:latin typeface="Arial"/>
            </a:endParaRPr>
          </a:p>
        </p:txBody>
      </p:sp>
      <p:sp>
        <p:nvSpPr>
          <p:cNvPr id="146" name=""/>
          <p:cNvSpPr/>
          <p:nvPr/>
        </p:nvSpPr>
        <p:spPr>
          <a:xfrm>
            <a:off x="900000" y="1970280"/>
            <a:ext cx="10782720" cy="3609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1" lang="en-PH" sz="2000" spc="-1" strike="noStrike">
                <a:solidFill>
                  <a:srgbClr val="000000"/>
                </a:solidFill>
                <a:latin typeface="Lato"/>
                <a:ea typeface="DejaVu Sans"/>
              </a:rPr>
              <a:t>Directions</a:t>
            </a:r>
            <a:r>
              <a:rPr b="0" lang="en-PH" sz="2000" spc="-1" strike="noStrike">
                <a:solidFill>
                  <a:srgbClr val="000000"/>
                </a:solidFill>
                <a:latin typeface="Lato"/>
                <a:ea typeface="DejaVu Sans"/>
              </a:rPr>
              <a:t>: Write the appropriate word that will make the following analogies true.</a:t>
            </a:r>
            <a:endParaRPr b="0" lang="en-PH" sz="2000" spc="-1" strike="noStrike">
              <a:latin typeface="Arial"/>
            </a:endParaRPr>
          </a:p>
          <a:p>
            <a:pPr>
              <a:lnSpc>
                <a:spcPct val="100000"/>
              </a:lnSpc>
              <a:buNone/>
            </a:pPr>
            <a:endParaRPr b="0" lang="en-PH" sz="2000" spc="-1" strike="noStrike">
              <a:latin typeface="Arial"/>
            </a:endParaRPr>
          </a:p>
          <a:p>
            <a:pPr>
              <a:lnSpc>
                <a:spcPct val="100000"/>
              </a:lnSpc>
              <a:spcBef>
                <a:spcPts val="850"/>
              </a:spcBef>
              <a:spcAft>
                <a:spcPts val="850"/>
              </a:spcAft>
              <a:buNone/>
            </a:pPr>
            <a:r>
              <a:rPr b="1" lang="en-PH" sz="2000" spc="-1" strike="noStrike">
                <a:solidFill>
                  <a:srgbClr val="000000"/>
                </a:solidFill>
                <a:latin typeface="Lato"/>
                <a:ea typeface="Ðþûîþ"/>
              </a:rPr>
              <a:t>1</a:t>
            </a:r>
            <a:r>
              <a:rPr b="0" lang="en-PH" sz="2000" spc="-1" strike="noStrike">
                <a:solidFill>
                  <a:srgbClr val="000000"/>
                </a:solidFill>
                <a:latin typeface="Lato"/>
                <a:ea typeface="Ðþûîþ"/>
              </a:rPr>
              <a:t>. malleability : hammered into sheets; ___________________ : drawn into a wire</a:t>
            </a:r>
            <a:endParaRPr b="0" lang="en-PH" sz="2000" spc="-1" strike="noStrike">
              <a:latin typeface="Arial"/>
            </a:endParaRPr>
          </a:p>
          <a:p>
            <a:pPr>
              <a:lnSpc>
                <a:spcPct val="100000"/>
              </a:lnSpc>
              <a:spcBef>
                <a:spcPts val="850"/>
              </a:spcBef>
              <a:spcAft>
                <a:spcPts val="850"/>
              </a:spcAft>
              <a:buNone/>
            </a:pPr>
            <a:r>
              <a:rPr b="1" lang="en-PH" sz="2000" spc="-1" strike="noStrike">
                <a:solidFill>
                  <a:srgbClr val="000000"/>
                </a:solidFill>
                <a:latin typeface="Lato"/>
                <a:ea typeface="Ðþûîþ"/>
              </a:rPr>
              <a:t>2</a:t>
            </a:r>
            <a:r>
              <a:rPr b="0" lang="en-PH" sz="2000" spc="-1" strike="noStrike">
                <a:solidFill>
                  <a:srgbClr val="000000"/>
                </a:solidFill>
                <a:latin typeface="Lato"/>
                <a:ea typeface="Ðþûîþ"/>
              </a:rPr>
              <a:t>. ___________________ : aluminum; nonmetal : carbon</a:t>
            </a:r>
            <a:endParaRPr b="0" lang="en-PH" sz="2000" spc="-1" strike="noStrike">
              <a:latin typeface="Arial"/>
            </a:endParaRPr>
          </a:p>
          <a:p>
            <a:pPr>
              <a:lnSpc>
                <a:spcPct val="100000"/>
              </a:lnSpc>
              <a:spcBef>
                <a:spcPts val="850"/>
              </a:spcBef>
              <a:spcAft>
                <a:spcPts val="850"/>
              </a:spcAft>
              <a:buNone/>
            </a:pPr>
            <a:r>
              <a:rPr b="1" lang="en-PH" sz="2000" spc="-1" strike="noStrike">
                <a:solidFill>
                  <a:srgbClr val="000000"/>
                </a:solidFill>
                <a:latin typeface="Lato"/>
                <a:ea typeface="Ðþûîþ"/>
              </a:rPr>
              <a:t>3</a:t>
            </a:r>
            <a:r>
              <a:rPr b="0" lang="en-PH" sz="2000" spc="-1" strike="noStrike">
                <a:solidFill>
                  <a:srgbClr val="000000"/>
                </a:solidFill>
                <a:latin typeface="Lato"/>
                <a:ea typeface="Ðþûîþ"/>
              </a:rPr>
              <a:t>. metal : lustrous; ___________________ : dull appearance</a:t>
            </a:r>
            <a:endParaRPr b="0" lang="en-PH" sz="2000" spc="-1" strike="noStrike">
              <a:latin typeface="Arial"/>
            </a:endParaRPr>
          </a:p>
          <a:p>
            <a:pPr>
              <a:lnSpc>
                <a:spcPct val="100000"/>
              </a:lnSpc>
              <a:spcBef>
                <a:spcPts val="850"/>
              </a:spcBef>
              <a:spcAft>
                <a:spcPts val="850"/>
              </a:spcAft>
              <a:buNone/>
            </a:pPr>
            <a:r>
              <a:rPr b="1" lang="en-PH" sz="2000" spc="-1" strike="noStrike">
                <a:solidFill>
                  <a:srgbClr val="000000"/>
                </a:solidFill>
                <a:latin typeface="Lato"/>
                <a:ea typeface="Ðþûîþ"/>
              </a:rPr>
              <a:t>4</a:t>
            </a:r>
            <a:r>
              <a:rPr b="0" lang="en-PH" sz="2000" spc="-1" strike="noStrike">
                <a:solidFill>
                  <a:srgbClr val="000000"/>
                </a:solidFill>
                <a:latin typeface="Lato"/>
                <a:ea typeface="Ðþûîþ"/>
              </a:rPr>
              <a:t>. metal : conductor; nonmetal : ___________________</a:t>
            </a:r>
            <a:endParaRPr b="0" lang="en-PH" sz="2000" spc="-1" strike="noStrike">
              <a:latin typeface="Arial"/>
            </a:endParaRPr>
          </a:p>
          <a:p>
            <a:pPr>
              <a:lnSpc>
                <a:spcPct val="100000"/>
              </a:lnSpc>
              <a:spcBef>
                <a:spcPts val="850"/>
              </a:spcBef>
              <a:spcAft>
                <a:spcPts val="850"/>
              </a:spcAft>
              <a:buNone/>
            </a:pPr>
            <a:r>
              <a:rPr b="1" lang="en-PH" sz="2000" spc="-1" strike="noStrike">
                <a:solidFill>
                  <a:srgbClr val="000000"/>
                </a:solidFill>
                <a:latin typeface="Lato"/>
                <a:ea typeface="Ðþûîþ"/>
              </a:rPr>
              <a:t>5</a:t>
            </a:r>
            <a:r>
              <a:rPr b="0" lang="en-PH" sz="2000" spc="-1" strike="noStrike">
                <a:solidFill>
                  <a:srgbClr val="000000"/>
                </a:solidFill>
                <a:latin typeface="Lato"/>
                <a:ea typeface="Ðþûîþ"/>
              </a:rPr>
              <a:t>. nonmetal liquid : ___________________; metal liquid : mercury</a:t>
            </a:r>
            <a:endParaRPr b="0" lang="en-PH" sz="2000" spc="-1" strike="noStrike">
              <a:latin typeface="Arial"/>
            </a:endParaRPr>
          </a:p>
        </p:txBody>
      </p:sp>
      <p:sp>
        <p:nvSpPr>
          <p:cNvPr id="147" name=""/>
          <p:cNvSpPr/>
          <p:nvPr/>
        </p:nvSpPr>
        <p:spPr>
          <a:xfrm>
            <a:off x="776160" y="1260000"/>
            <a:ext cx="2103480" cy="539640"/>
          </a:xfrm>
          <a:prstGeom prst="rect">
            <a:avLst/>
          </a:prstGeom>
          <a:gradFill rotWithShape="0">
            <a:gsLst>
              <a:gs pos="0">
                <a:srgbClr val="eeeeee"/>
              </a:gs>
              <a:gs pos="100000">
                <a:srgbClr val="b2b2b2"/>
              </a:gs>
            </a:gsLst>
            <a:path path="circle">
              <a:fillToRect l="50000" t="50000" r="50000" b="50000"/>
            </a:path>
          </a:gradFill>
          <a:ln w="38160">
            <a:solidFill>
              <a:srgbClr val="000000"/>
            </a:solidFill>
            <a:prstDash val="sysDash"/>
            <a:round/>
          </a:ln>
        </p:spPr>
        <p:style>
          <a:lnRef idx="0"/>
          <a:fillRef idx="0"/>
          <a:effectRef idx="0"/>
          <a:fontRef idx="minor"/>
        </p:style>
        <p:txBody>
          <a:bodyPr lIns="109080" rIns="109080" tIns="64080" bIns="64080" anchor="t">
            <a:noAutofit/>
          </a:bodyPr>
          <a:p>
            <a:pPr algn="ctr">
              <a:lnSpc>
                <a:spcPct val="100000"/>
              </a:lnSpc>
              <a:buNone/>
            </a:pPr>
            <a:r>
              <a:rPr b="1" lang="en-PH" sz="2000" spc="-1" strike="noStrike">
                <a:solidFill>
                  <a:srgbClr val="000000"/>
                </a:solidFill>
                <a:latin typeface="Lato"/>
                <a:ea typeface="DejaVu Sans"/>
              </a:rPr>
              <a:t>Activity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Box 7"/>
          <p:cNvSpPr/>
          <p:nvPr/>
        </p:nvSpPr>
        <p:spPr>
          <a:xfrm>
            <a:off x="70560" y="0"/>
            <a:ext cx="1072872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Elements- Metals and Nonmetals</a:t>
            </a:r>
            <a:endParaRPr b="0" lang="en-PH" sz="3400" spc="-1" strike="noStrike">
              <a:latin typeface="Arial"/>
            </a:endParaRPr>
          </a:p>
        </p:txBody>
      </p:sp>
      <p:sp>
        <p:nvSpPr>
          <p:cNvPr id="149" name=""/>
          <p:cNvSpPr/>
          <p:nvPr/>
        </p:nvSpPr>
        <p:spPr>
          <a:xfrm>
            <a:off x="1620000" y="2059560"/>
            <a:ext cx="5362920" cy="3520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200000"/>
              </a:lnSpc>
              <a:buNone/>
            </a:pPr>
            <a:r>
              <a:rPr b="0" lang="en-PH" sz="2000" spc="-1" strike="noStrike">
                <a:solidFill>
                  <a:srgbClr val="000000"/>
                </a:solidFill>
                <a:latin typeface="Lato"/>
                <a:ea typeface="DejaVu Sans"/>
              </a:rPr>
              <a:t>1. ductility</a:t>
            </a:r>
            <a:endParaRPr b="0" lang="en-PH" sz="2000" spc="-1" strike="noStrike">
              <a:latin typeface="Arial"/>
            </a:endParaRPr>
          </a:p>
          <a:p>
            <a:pPr>
              <a:lnSpc>
                <a:spcPct val="200000"/>
              </a:lnSpc>
              <a:buNone/>
            </a:pPr>
            <a:r>
              <a:rPr b="0" lang="en-PH" sz="2000" spc="-1" strike="noStrike">
                <a:solidFill>
                  <a:srgbClr val="000000"/>
                </a:solidFill>
                <a:latin typeface="Lato"/>
                <a:ea typeface="DejaVu Sans"/>
              </a:rPr>
              <a:t>2. metal</a:t>
            </a:r>
            <a:endParaRPr b="0" lang="en-PH" sz="2000" spc="-1" strike="noStrike">
              <a:latin typeface="Arial"/>
            </a:endParaRPr>
          </a:p>
          <a:p>
            <a:pPr>
              <a:lnSpc>
                <a:spcPct val="200000"/>
              </a:lnSpc>
              <a:buNone/>
            </a:pPr>
            <a:r>
              <a:rPr b="0" lang="en-PH" sz="2000" spc="-1" strike="noStrike">
                <a:solidFill>
                  <a:srgbClr val="000000"/>
                </a:solidFill>
                <a:latin typeface="Lato"/>
                <a:ea typeface="DejaVu Sans"/>
              </a:rPr>
              <a:t>3. nonmetal</a:t>
            </a:r>
            <a:endParaRPr b="0" lang="en-PH" sz="2000" spc="-1" strike="noStrike">
              <a:latin typeface="Arial"/>
            </a:endParaRPr>
          </a:p>
          <a:p>
            <a:pPr>
              <a:lnSpc>
                <a:spcPct val="200000"/>
              </a:lnSpc>
              <a:buNone/>
            </a:pPr>
            <a:r>
              <a:rPr b="0" lang="en-PH" sz="2000" spc="-1" strike="noStrike">
                <a:solidFill>
                  <a:srgbClr val="000000"/>
                </a:solidFill>
                <a:latin typeface="Lato"/>
                <a:ea typeface="DejaVu Sans"/>
              </a:rPr>
              <a:t>4. insulator</a:t>
            </a:r>
            <a:endParaRPr b="0" lang="en-PH" sz="2000" spc="-1" strike="noStrike">
              <a:latin typeface="Arial"/>
            </a:endParaRPr>
          </a:p>
          <a:p>
            <a:pPr>
              <a:lnSpc>
                <a:spcPct val="200000"/>
              </a:lnSpc>
              <a:buNone/>
            </a:pPr>
            <a:r>
              <a:rPr b="0" lang="en-PH" sz="2000" spc="-1" strike="noStrike">
                <a:solidFill>
                  <a:srgbClr val="000000"/>
                </a:solidFill>
                <a:latin typeface="Lato"/>
                <a:ea typeface="DejaVu Sans"/>
              </a:rPr>
              <a:t>5. bromine</a:t>
            </a:r>
            <a:endParaRPr b="0" lang="en-PH" sz="2000" spc="-1" strike="noStrike">
              <a:latin typeface="Arial"/>
            </a:endParaRPr>
          </a:p>
        </p:txBody>
      </p:sp>
      <p:sp>
        <p:nvSpPr>
          <p:cNvPr id="150" name=""/>
          <p:cNvSpPr/>
          <p:nvPr/>
        </p:nvSpPr>
        <p:spPr>
          <a:xfrm>
            <a:off x="1440000" y="1260000"/>
            <a:ext cx="2103480" cy="539640"/>
          </a:xfrm>
          <a:prstGeom prst="rect">
            <a:avLst/>
          </a:prstGeom>
          <a:gradFill rotWithShape="0">
            <a:gsLst>
              <a:gs pos="0">
                <a:srgbClr val="eeeeee"/>
              </a:gs>
              <a:gs pos="100000">
                <a:srgbClr val="b2b2b2"/>
              </a:gs>
            </a:gsLst>
            <a:path path="circle">
              <a:fillToRect l="50000" t="50000" r="50000" b="50000"/>
            </a:path>
          </a:gradFill>
          <a:ln w="38160">
            <a:solidFill>
              <a:srgbClr val="000000"/>
            </a:solidFill>
            <a:prstDash val="sysDash"/>
            <a:round/>
          </a:ln>
        </p:spPr>
        <p:style>
          <a:lnRef idx="0"/>
          <a:fillRef idx="0"/>
          <a:effectRef idx="0"/>
          <a:fontRef idx="minor"/>
        </p:style>
        <p:txBody>
          <a:bodyPr lIns="109080" rIns="109080" tIns="64080" bIns="64080" anchor="t">
            <a:noAutofit/>
          </a:bodyPr>
          <a:p>
            <a:pPr algn="ctr">
              <a:lnSpc>
                <a:spcPct val="100000"/>
              </a:lnSpc>
              <a:buNone/>
            </a:pPr>
            <a:r>
              <a:rPr b="1" lang="en-PH" sz="2000" spc="-1" strike="noStrike">
                <a:solidFill>
                  <a:srgbClr val="000000"/>
                </a:solidFill>
                <a:latin typeface="Lato"/>
                <a:ea typeface="DejaVu Sans"/>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633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2023-07-10T15:41:53Z</dcterms:modified>
  <cp:revision>109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