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_rels/presentation.xml.rels" ContentType="application/vnd.openxmlformats-package.relationships+xml"/>
  <Override PartName="/ppt/media/image1.png" ContentType="image/png"/>
  <Override PartName="/ppt/media/image36.png" ContentType="image/png"/>
  <Override PartName="/ppt/media/image2.png" ContentType="image/png"/>
  <Override PartName="/ppt/media/image37.png" ContentType="image/png"/>
  <Override PartName="/ppt/media/image3.png" ContentType="image/png"/>
  <Override PartName="/ppt/media/image38.png" ContentType="image/png"/>
  <Override PartName="/ppt/media/image4.png" ContentType="image/png"/>
  <Override PartName="/ppt/media/image39.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8.png" ContentType="image/png"/>
  <Override PartName="/ppt/media/image19.png" ContentType="image/png"/>
  <Override PartName="/ppt/media/image31.png" ContentType="image/png"/>
  <Override PartName="/ppt/media/image32.png" ContentType="image/png"/>
  <Override PartName="/ppt/media/image33.png" ContentType="image/png"/>
  <Override PartName="/ppt/media/image34.png" ContentType="image/png"/>
  <Override PartName="/ppt/media/image20.png" ContentType="image/png"/>
  <Override PartName="/ppt/media/image5.png" ContentType="image/png"/>
  <Override PartName="/ppt/media/image25.png" ContentType="image/png"/>
  <Override PartName="/ppt/media/image40.png" ContentType="image/png"/>
  <Override PartName="/ppt/media/image26.png" ContentType="image/png"/>
  <Override PartName="/ppt/media/image41.png" ContentType="image/png"/>
  <Override PartName="/ppt/media/image27.png" ContentType="image/png"/>
  <Override PartName="/ppt/media/image42.png" ContentType="image/png"/>
  <Override PartName="/ppt/media/image28.png" ContentType="image/png"/>
  <Override PartName="/ppt/media/image43.png" ContentType="image/png"/>
  <Override PartName="/ppt/media/image45.png" ContentType="image/png"/>
  <Override PartName="/ppt/media/image46.png" ContentType="image/png"/>
  <Override PartName="/ppt/media/image48.png" ContentType="image/png"/>
  <Override PartName="/ppt/media/image30.png" ContentType="image/png"/>
  <Override PartName="/ppt/media/image49.png" ContentType="image/png"/>
  <Override PartName="/ppt/media/image47.png" ContentType="image/png"/>
  <Override PartName="/ppt/media/image29.png" ContentType="image/png"/>
  <Override PartName="/ppt/media/image44.png" ContentType="image/png"/>
  <Override PartName="/ppt/media/image35.png" ContentType="image/png"/>
  <Override PartName="/ppt/media/image17.png" ContentType="image/png"/>
  <Override PartName="/ppt/media/image50.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Picture 2" descr=""/>
          <p:cNvPicPr/>
          <p:nvPr/>
        </p:nvPicPr>
        <p:blipFill>
          <a:blip r:embed="rId1"/>
          <a:stretch/>
        </p:blipFill>
        <p:spPr>
          <a:xfrm>
            <a:off x="0" y="0"/>
            <a:ext cx="18285840" cy="10284840"/>
          </a:xfrm>
          <a:prstGeom prst="rect">
            <a:avLst/>
          </a:prstGeom>
          <a:ln w="0">
            <a:noFill/>
          </a:ln>
        </p:spPr>
      </p:pic>
      <p:grpSp>
        <p:nvGrpSpPr>
          <p:cNvPr id="39" name="Group 3"/>
          <p:cNvGrpSpPr/>
          <p:nvPr/>
        </p:nvGrpSpPr>
        <p:grpSpPr>
          <a:xfrm>
            <a:off x="0" y="0"/>
            <a:ext cx="18273960" cy="10272960"/>
            <a:chOff x="0" y="0"/>
            <a:chExt cx="18273960" cy="10272960"/>
          </a:xfrm>
        </p:grpSpPr>
        <p:sp>
          <p:nvSpPr>
            <p:cNvPr id="40" name="Freeform 4"/>
            <p:cNvSpPr/>
            <p:nvPr/>
          </p:nvSpPr>
          <p:spPr>
            <a:xfrm>
              <a:off x="0" y="0"/>
              <a:ext cx="18273960" cy="1027296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41" name="Freeform 5"/>
          <p:cNvSpPr/>
          <p:nvPr/>
        </p:nvSpPr>
        <p:spPr>
          <a:xfrm>
            <a:off x="499680" y="2701800"/>
            <a:ext cx="4184640" cy="418464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42" name="Group 6"/>
          <p:cNvGrpSpPr/>
          <p:nvPr/>
        </p:nvGrpSpPr>
        <p:grpSpPr>
          <a:xfrm>
            <a:off x="5231160" y="2212920"/>
            <a:ext cx="13042440" cy="5779440"/>
            <a:chOff x="5231160" y="2212920"/>
            <a:chExt cx="13042440" cy="5779440"/>
          </a:xfrm>
        </p:grpSpPr>
        <p:sp>
          <p:nvSpPr>
            <p:cNvPr id="43" name="Freeform 7"/>
            <p:cNvSpPr/>
            <p:nvPr/>
          </p:nvSpPr>
          <p:spPr>
            <a:xfrm>
              <a:off x="5231160" y="2212920"/>
              <a:ext cx="13042440" cy="577944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44" name="Freeform 8"/>
          <p:cNvSpPr/>
          <p:nvPr/>
        </p:nvSpPr>
        <p:spPr>
          <a:xfrm>
            <a:off x="5231160" y="8006760"/>
            <a:ext cx="13042800" cy="56232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45" name="TextBox 9"/>
          <p:cNvSpPr/>
          <p:nvPr/>
        </p:nvSpPr>
        <p:spPr>
          <a:xfrm>
            <a:off x="6068160" y="4361040"/>
            <a:ext cx="11048760" cy="1645560"/>
          </a:xfrm>
          <a:prstGeom prst="rect">
            <a:avLst/>
          </a:prstGeom>
          <a:noFill/>
          <a:ln w="0">
            <a:noFill/>
          </a:ln>
        </p:spPr>
        <p:style>
          <a:lnRef idx="0"/>
          <a:fillRef idx="0"/>
          <a:effectRef idx="0"/>
          <a:fontRef idx="minor"/>
        </p:style>
        <p:txBody>
          <a:bodyPr lIns="0" rIns="0" tIns="0" bIns="0" anchor="t">
            <a:spAutoFit/>
          </a:bodyPr>
          <a:p>
            <a:pPr>
              <a:lnSpc>
                <a:spcPts val="6480"/>
              </a:lnSpc>
              <a:buNone/>
            </a:pPr>
            <a:r>
              <a:rPr b="0" lang="en-US" sz="5400" spc="-1" strike="noStrike">
                <a:solidFill>
                  <a:srgbClr val="ffffff"/>
                </a:solidFill>
                <a:latin typeface="Lato Bold"/>
                <a:ea typeface="DejaVu Sans"/>
              </a:rPr>
              <a:t>Regular and Irregular Polygons</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33" name="Group 3"/>
          <p:cNvGrpSpPr/>
          <p:nvPr/>
        </p:nvGrpSpPr>
        <p:grpSpPr>
          <a:xfrm>
            <a:off x="16303320" y="0"/>
            <a:ext cx="1441800" cy="1441800"/>
            <a:chOff x="16303320" y="0"/>
            <a:chExt cx="1441800" cy="1441800"/>
          </a:xfrm>
        </p:grpSpPr>
        <p:sp>
          <p:nvSpPr>
            <p:cNvPr id="134"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35"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36" name="TextBox 7"/>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a:t>
            </a:r>
            <a:endParaRPr b="0" lang="en-PH" sz="3000" spc="-1" strike="noStrike">
              <a:latin typeface="Arial"/>
            </a:endParaRPr>
          </a:p>
        </p:txBody>
      </p:sp>
      <p:sp>
        <p:nvSpPr>
          <p:cNvPr id="137" name="TextBox 8"/>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38" name="TextBox 9"/>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39" name="TextBox 2"/>
          <p:cNvSpPr/>
          <p:nvPr/>
        </p:nvSpPr>
        <p:spPr>
          <a:xfrm>
            <a:off x="618480" y="982440"/>
            <a:ext cx="15041160" cy="59439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Identify the following polygons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1</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4.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2</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5.</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3.</a:t>
            </a:r>
            <a:endParaRPr b="0" lang="en-PH" sz="2000" spc="-1" strike="noStrike">
              <a:latin typeface="Arial"/>
            </a:endParaRPr>
          </a:p>
        </p:txBody>
      </p:sp>
      <p:pic>
        <p:nvPicPr>
          <p:cNvPr id="140" name="" descr=""/>
          <p:cNvPicPr/>
          <p:nvPr/>
        </p:nvPicPr>
        <p:blipFill>
          <a:blip r:embed="rId3"/>
          <a:stretch/>
        </p:blipFill>
        <p:spPr>
          <a:xfrm>
            <a:off x="1215000" y="1764000"/>
            <a:ext cx="2781000" cy="2203200"/>
          </a:xfrm>
          <a:prstGeom prst="rect">
            <a:avLst/>
          </a:prstGeom>
          <a:ln w="0">
            <a:noFill/>
          </a:ln>
        </p:spPr>
      </p:pic>
      <p:pic>
        <p:nvPicPr>
          <p:cNvPr id="141" name="" descr=""/>
          <p:cNvPicPr/>
          <p:nvPr/>
        </p:nvPicPr>
        <p:blipFill>
          <a:blip r:embed="rId4"/>
          <a:stretch/>
        </p:blipFill>
        <p:spPr>
          <a:xfrm>
            <a:off x="1116000" y="3954240"/>
            <a:ext cx="3075480" cy="2381760"/>
          </a:xfrm>
          <a:prstGeom prst="rect">
            <a:avLst/>
          </a:prstGeom>
          <a:ln w="0">
            <a:noFill/>
          </a:ln>
        </p:spPr>
      </p:pic>
      <p:pic>
        <p:nvPicPr>
          <p:cNvPr id="142" name="" descr=""/>
          <p:cNvPicPr/>
          <p:nvPr/>
        </p:nvPicPr>
        <p:blipFill>
          <a:blip r:embed="rId5"/>
          <a:stretch/>
        </p:blipFill>
        <p:spPr>
          <a:xfrm>
            <a:off x="972000" y="6480000"/>
            <a:ext cx="2906640" cy="2325240"/>
          </a:xfrm>
          <a:prstGeom prst="rect">
            <a:avLst/>
          </a:prstGeom>
          <a:ln w="0">
            <a:noFill/>
          </a:ln>
        </p:spPr>
      </p:pic>
      <p:pic>
        <p:nvPicPr>
          <p:cNvPr id="143" name="" descr=""/>
          <p:cNvPicPr/>
          <p:nvPr/>
        </p:nvPicPr>
        <p:blipFill>
          <a:blip r:embed="rId6"/>
          <a:stretch/>
        </p:blipFill>
        <p:spPr>
          <a:xfrm>
            <a:off x="9720000" y="1080000"/>
            <a:ext cx="4181400" cy="3345120"/>
          </a:xfrm>
          <a:prstGeom prst="rect">
            <a:avLst/>
          </a:prstGeom>
          <a:ln w="0">
            <a:noFill/>
          </a:ln>
        </p:spPr>
      </p:pic>
      <p:pic>
        <p:nvPicPr>
          <p:cNvPr id="144" name="" descr=""/>
          <p:cNvPicPr/>
          <p:nvPr/>
        </p:nvPicPr>
        <p:blipFill>
          <a:blip r:embed="rId7"/>
          <a:stretch/>
        </p:blipFill>
        <p:spPr>
          <a:xfrm>
            <a:off x="10044000" y="4397400"/>
            <a:ext cx="3521880" cy="2910600"/>
          </a:xfrm>
          <a:prstGeom prst="rect">
            <a:avLst/>
          </a:prstGeom>
          <a:ln w="0">
            <a:noFill/>
          </a:ln>
        </p:spPr>
      </p:pic>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45" name="Group 10"/>
          <p:cNvGrpSpPr/>
          <p:nvPr/>
        </p:nvGrpSpPr>
        <p:grpSpPr>
          <a:xfrm>
            <a:off x="15120000" y="4175280"/>
            <a:ext cx="2880000" cy="3204720"/>
            <a:chOff x="15120000" y="4175280"/>
            <a:chExt cx="2880000" cy="3204720"/>
          </a:xfrm>
        </p:grpSpPr>
        <p:sp>
          <p:nvSpPr>
            <p:cNvPr id="146" name="Freeform 27"/>
            <p:cNvSpPr/>
            <p:nvPr/>
          </p:nvSpPr>
          <p:spPr>
            <a:xfrm>
              <a:off x="15120000" y="4175280"/>
              <a:ext cx="2880000" cy="320472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147" name="Freeform 24"/>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48" name="Group 9"/>
          <p:cNvGrpSpPr/>
          <p:nvPr/>
        </p:nvGrpSpPr>
        <p:grpSpPr>
          <a:xfrm>
            <a:off x="16303320" y="0"/>
            <a:ext cx="1441800" cy="1441800"/>
            <a:chOff x="16303320" y="0"/>
            <a:chExt cx="1441800" cy="1441800"/>
          </a:xfrm>
        </p:grpSpPr>
        <p:sp>
          <p:nvSpPr>
            <p:cNvPr id="149" name="Freeform 25"/>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50" name="Freeform 26"/>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51" name="TextBox 36"/>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 ANSWER KEY</a:t>
            </a:r>
            <a:endParaRPr b="0" lang="en-PH" sz="3000" spc="-1" strike="noStrike">
              <a:latin typeface="Arial"/>
            </a:endParaRPr>
          </a:p>
        </p:txBody>
      </p:sp>
      <p:sp>
        <p:nvSpPr>
          <p:cNvPr id="152" name="TextBox 37"/>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53" name="TextBox 38"/>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54" name="TextBox 39"/>
          <p:cNvSpPr/>
          <p:nvPr/>
        </p:nvSpPr>
        <p:spPr>
          <a:xfrm>
            <a:off x="618480" y="982440"/>
            <a:ext cx="15041160" cy="59439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Identify the following polygons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1</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4.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2</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5.</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3.</a:t>
            </a:r>
            <a:endParaRPr b="0" lang="en-PH" sz="2000" spc="-1" strike="noStrike">
              <a:latin typeface="Arial"/>
            </a:endParaRPr>
          </a:p>
        </p:txBody>
      </p:sp>
      <p:pic>
        <p:nvPicPr>
          <p:cNvPr id="155" name="" descr=""/>
          <p:cNvPicPr/>
          <p:nvPr/>
        </p:nvPicPr>
        <p:blipFill>
          <a:blip r:embed="rId3"/>
          <a:stretch/>
        </p:blipFill>
        <p:spPr>
          <a:xfrm>
            <a:off x="1215000" y="1764000"/>
            <a:ext cx="2781000" cy="2203200"/>
          </a:xfrm>
          <a:prstGeom prst="rect">
            <a:avLst/>
          </a:prstGeom>
          <a:ln w="0">
            <a:noFill/>
          </a:ln>
        </p:spPr>
      </p:pic>
      <p:pic>
        <p:nvPicPr>
          <p:cNvPr id="156" name="" descr=""/>
          <p:cNvPicPr/>
          <p:nvPr/>
        </p:nvPicPr>
        <p:blipFill>
          <a:blip r:embed="rId4"/>
          <a:stretch/>
        </p:blipFill>
        <p:spPr>
          <a:xfrm>
            <a:off x="1116000" y="3954240"/>
            <a:ext cx="3075480" cy="2381760"/>
          </a:xfrm>
          <a:prstGeom prst="rect">
            <a:avLst/>
          </a:prstGeom>
          <a:ln w="0">
            <a:noFill/>
          </a:ln>
        </p:spPr>
      </p:pic>
      <p:pic>
        <p:nvPicPr>
          <p:cNvPr id="157" name="" descr=""/>
          <p:cNvPicPr/>
          <p:nvPr/>
        </p:nvPicPr>
        <p:blipFill>
          <a:blip r:embed="rId5"/>
          <a:stretch/>
        </p:blipFill>
        <p:spPr>
          <a:xfrm>
            <a:off x="972000" y="6480000"/>
            <a:ext cx="2906640" cy="2325240"/>
          </a:xfrm>
          <a:prstGeom prst="rect">
            <a:avLst/>
          </a:prstGeom>
          <a:ln w="0">
            <a:noFill/>
          </a:ln>
        </p:spPr>
      </p:pic>
      <p:pic>
        <p:nvPicPr>
          <p:cNvPr id="158" name="" descr=""/>
          <p:cNvPicPr/>
          <p:nvPr/>
        </p:nvPicPr>
        <p:blipFill>
          <a:blip r:embed="rId6"/>
          <a:stretch/>
        </p:blipFill>
        <p:spPr>
          <a:xfrm>
            <a:off x="9720000" y="1080000"/>
            <a:ext cx="4181400" cy="3345120"/>
          </a:xfrm>
          <a:prstGeom prst="rect">
            <a:avLst/>
          </a:prstGeom>
          <a:ln w="0">
            <a:noFill/>
          </a:ln>
        </p:spPr>
      </p:pic>
      <p:pic>
        <p:nvPicPr>
          <p:cNvPr id="159" name="" descr=""/>
          <p:cNvPicPr/>
          <p:nvPr/>
        </p:nvPicPr>
        <p:blipFill>
          <a:blip r:embed="rId7"/>
          <a:stretch/>
        </p:blipFill>
        <p:spPr>
          <a:xfrm>
            <a:off x="10044000" y="4397400"/>
            <a:ext cx="3521880" cy="2910600"/>
          </a:xfrm>
          <a:prstGeom prst="rect">
            <a:avLst/>
          </a:prstGeom>
          <a:ln w="0">
            <a:noFill/>
          </a:ln>
        </p:spPr>
      </p:pic>
      <p:sp>
        <p:nvSpPr>
          <p:cNvPr id="160" name="TextBox 40"/>
          <p:cNvSpPr/>
          <p:nvPr/>
        </p:nvSpPr>
        <p:spPr>
          <a:xfrm>
            <a:off x="15480000" y="4140000"/>
            <a:ext cx="2520000" cy="3200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3000" spc="-1" strike="noStrike">
                <a:solidFill>
                  <a:srgbClr val="ffffff"/>
                </a:solidFill>
                <a:latin typeface="Lato Bold Italics"/>
                <a:ea typeface="DejaVu Sans"/>
              </a:rPr>
              <a:t>ANSWER KEY</a:t>
            </a:r>
            <a:endParaRPr b="1" lang="en-PH" sz="3000" spc="-1" strike="noStrike">
              <a:solidFill>
                <a:srgbClr val="ffffff"/>
              </a:solidFill>
              <a:latin typeface="Arial"/>
            </a:endParaRPr>
          </a:p>
          <a:p>
            <a:pPr>
              <a:lnSpc>
                <a:spcPts val="3600"/>
              </a:lnSpc>
              <a:buNone/>
            </a:pPr>
            <a:r>
              <a:rPr b="1" lang="en-US" sz="2000" spc="-1" strike="noStrike">
                <a:solidFill>
                  <a:srgbClr val="ffffff"/>
                </a:solidFill>
                <a:latin typeface="Lato"/>
                <a:ea typeface="DejaVu Sans"/>
              </a:rPr>
              <a:t>1. hexagon </a:t>
            </a:r>
            <a:endParaRPr b="1" lang="en-PH" sz="2000" spc="-1" strike="noStrike">
              <a:solidFill>
                <a:srgbClr val="ffffff"/>
              </a:solidFill>
              <a:latin typeface="Arial"/>
            </a:endParaRPr>
          </a:p>
          <a:p>
            <a:pPr>
              <a:lnSpc>
                <a:spcPts val="3600"/>
              </a:lnSpc>
              <a:buNone/>
            </a:pPr>
            <a:r>
              <a:rPr b="1" lang="en-US" sz="2000" spc="-1" strike="noStrike">
                <a:solidFill>
                  <a:srgbClr val="ffffff"/>
                </a:solidFill>
                <a:latin typeface="Lato"/>
                <a:ea typeface="DejaVu Sans"/>
              </a:rPr>
              <a:t>2. quadrilateral </a:t>
            </a:r>
            <a:endParaRPr b="1" lang="en-PH" sz="2000" spc="-1" strike="noStrike">
              <a:solidFill>
                <a:srgbClr val="ffffff"/>
              </a:solidFill>
              <a:latin typeface="Arial"/>
            </a:endParaRPr>
          </a:p>
          <a:p>
            <a:pPr>
              <a:lnSpc>
                <a:spcPts val="3600"/>
              </a:lnSpc>
              <a:buNone/>
            </a:pPr>
            <a:r>
              <a:rPr b="1" lang="en-US" sz="2000" spc="-1" strike="noStrike">
                <a:solidFill>
                  <a:srgbClr val="ffffff"/>
                </a:solidFill>
                <a:latin typeface="Lato"/>
                <a:ea typeface="DejaVu Sans"/>
              </a:rPr>
              <a:t>3. pentagon</a:t>
            </a:r>
            <a:endParaRPr b="1" lang="en-PH" sz="2000" spc="-1" strike="noStrike">
              <a:solidFill>
                <a:srgbClr val="ffffff"/>
              </a:solidFill>
              <a:latin typeface="Arial"/>
            </a:endParaRPr>
          </a:p>
          <a:p>
            <a:pPr>
              <a:lnSpc>
                <a:spcPts val="3600"/>
              </a:lnSpc>
              <a:buNone/>
            </a:pPr>
            <a:r>
              <a:rPr b="1" lang="en-US" sz="2000" spc="-1" strike="noStrike">
                <a:solidFill>
                  <a:srgbClr val="ffffff"/>
                </a:solidFill>
                <a:latin typeface="Lato"/>
                <a:ea typeface="DejaVu Sans"/>
              </a:rPr>
              <a:t>4. heptagon</a:t>
            </a:r>
            <a:endParaRPr b="1" lang="en-PH" sz="2000" spc="-1" strike="noStrike">
              <a:solidFill>
                <a:srgbClr val="ffffff"/>
              </a:solidFill>
              <a:latin typeface="Arial"/>
            </a:endParaRPr>
          </a:p>
          <a:p>
            <a:pPr>
              <a:lnSpc>
                <a:spcPts val="3600"/>
              </a:lnSpc>
              <a:buNone/>
            </a:pPr>
            <a:r>
              <a:rPr b="1" lang="en-US" sz="2000" spc="-1" strike="noStrike">
                <a:solidFill>
                  <a:srgbClr val="ffffff"/>
                </a:solidFill>
                <a:latin typeface="Lato"/>
                <a:ea typeface="DejaVu Sans"/>
              </a:rPr>
              <a:t>5. octagon</a:t>
            </a:r>
            <a:endParaRPr b="1" lang="en-PH" sz="2000" spc="-1" strike="noStrike">
              <a:solidFill>
                <a:srgbClr val="ffffff"/>
              </a:solidFill>
              <a:latin typeface="Arial"/>
            </a:endParaRPr>
          </a:p>
        </p:txBody>
      </p:sp>
    </p:spTree>
  </p:cSld>
  <p:transition>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Freeform 2"/>
          <p:cNvSpPr/>
          <p:nvPr/>
        </p:nvSpPr>
        <p:spPr>
          <a:xfrm>
            <a:off x="4133880" y="2263320"/>
            <a:ext cx="9910800" cy="506304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p:transition>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47" name="Group 3"/>
          <p:cNvGrpSpPr/>
          <p:nvPr/>
        </p:nvGrpSpPr>
        <p:grpSpPr>
          <a:xfrm>
            <a:off x="16303320" y="0"/>
            <a:ext cx="1441800" cy="1441800"/>
            <a:chOff x="16303320" y="0"/>
            <a:chExt cx="1441800" cy="1441800"/>
          </a:xfrm>
        </p:grpSpPr>
        <p:sp>
          <p:nvSpPr>
            <p:cNvPr id="48"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49"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50" name="TextBox 6"/>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51" name="TextBox 7"/>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52" name="TextBox 8"/>
          <p:cNvSpPr/>
          <p:nvPr/>
        </p:nvSpPr>
        <p:spPr>
          <a:xfrm>
            <a:off x="1158840" y="720000"/>
            <a:ext cx="15041160" cy="914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A polygon is a closed plane figure formed by three or more line segments that are connected. Each line segment refers to a side of the polygon.</a:t>
            </a:r>
            <a:endParaRPr b="0" lang="en-PH" sz="2000" spc="-1" strike="noStrike">
              <a:latin typeface="Arial"/>
            </a:endParaRPr>
          </a:p>
        </p:txBody>
      </p:sp>
      <p:sp>
        <p:nvSpPr>
          <p:cNvPr id="53" name="TextBox 3"/>
          <p:cNvSpPr/>
          <p:nvPr/>
        </p:nvSpPr>
        <p:spPr>
          <a:xfrm>
            <a:off x="360000" y="26280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Regular and Irregular Polygons</a:t>
            </a:r>
            <a:endParaRPr b="0" lang="en-PH" sz="3000" spc="-1" strike="noStrike">
              <a:latin typeface="Arial"/>
            </a:endParaRPr>
          </a:p>
        </p:txBody>
      </p:sp>
      <p:pic>
        <p:nvPicPr>
          <p:cNvPr id="54" name="" descr=""/>
          <p:cNvPicPr/>
          <p:nvPr/>
        </p:nvPicPr>
        <p:blipFill>
          <a:blip r:embed="rId3"/>
          <a:stretch/>
        </p:blipFill>
        <p:spPr>
          <a:xfrm>
            <a:off x="455040" y="1944000"/>
            <a:ext cx="10560960" cy="7200000"/>
          </a:xfrm>
          <a:prstGeom prst="rect">
            <a:avLst/>
          </a:prstGeom>
          <a:ln w="0">
            <a:noFill/>
          </a:ln>
        </p:spPr>
      </p:pic>
      <p:sp>
        <p:nvSpPr>
          <p:cNvPr id="55" name="TextBox 4"/>
          <p:cNvSpPr/>
          <p:nvPr/>
        </p:nvSpPr>
        <p:spPr>
          <a:xfrm>
            <a:off x="360000" y="26460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Regular and Irregular Polygons</a:t>
            </a:r>
            <a:endParaRPr b="0" lang="en-PH" sz="3000" spc="-1" strike="noStrike">
              <a:latin typeface="Arial"/>
            </a:endParaRPr>
          </a:p>
        </p:txBody>
      </p:sp>
      <p:sp>
        <p:nvSpPr>
          <p:cNvPr id="56" name="TextBox 5"/>
          <p:cNvSpPr/>
          <p:nvPr/>
        </p:nvSpPr>
        <p:spPr>
          <a:xfrm>
            <a:off x="11520000" y="1800000"/>
            <a:ext cx="6480000" cy="5029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A plane is made up of points on a flat surface that extends in all directions.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 plane figure is a flat or two-dimensional (2D) figure. It can have straight sides or curved sides. A </a:t>
            </a:r>
            <a:r>
              <a:rPr b="1" lang="en-US" sz="2000" spc="-1" strike="noStrike">
                <a:solidFill>
                  <a:srgbClr val="000000"/>
                </a:solidFill>
                <a:latin typeface="Lato"/>
                <a:ea typeface="DejaVu Sans"/>
              </a:rPr>
              <a:t>polygon</a:t>
            </a:r>
            <a:r>
              <a:rPr b="0" lang="en-US" sz="2000" spc="-1" strike="noStrike">
                <a:solidFill>
                  <a:srgbClr val="000000"/>
                </a:solidFill>
                <a:latin typeface="Lato"/>
                <a:ea typeface="DejaVu Sans"/>
              </a:rPr>
              <a:t> is a closed plane figure with straight sides.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We name a polygon by determining all its vertices. These vertices in a polygon are the points of intersection of the line segments. Through the intersection of line segments, angles are formed.</a:t>
            </a:r>
            <a:endParaRPr b="0" lang="en-PH" sz="2000" spc="-1" strike="noStrike">
              <a:latin typeface="Arial"/>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
          <p:cNvSpPr txBox="1"/>
          <p:nvPr/>
        </p:nvSpPr>
        <p:spPr>
          <a:xfrm>
            <a:off x="1044000" y="2133720"/>
            <a:ext cx="5433120" cy="4346280"/>
          </a:xfrm>
          <a:prstGeom prst="rect">
            <a:avLst/>
          </a:prstGeom>
          <a:blipFill rotWithShape="0">
            <a:blip r:embed="rId1"/>
            <a:stretch/>
          </a:blipFill>
          <a:ln w="0">
            <a:noFill/>
          </a:ln>
        </p:spPr>
        <p:txBody>
          <a:bodyPr lIns="90000" rIns="90000" tIns="45000" bIns="45000" anchor="ctr" anchorCtr="1">
            <a:noAutofit/>
          </a:bodyPr>
          <a:p>
            <a:pPr algn="ctr">
              <a:buNone/>
            </a:pPr>
            <a:r>
              <a:rPr b="0" lang="en-PH" sz="1800" spc="-1" strike="noStrike">
                <a:latin typeface="Arial"/>
              </a:rPr>
              <a:t> </a:t>
            </a:r>
            <a:endParaRPr b="0" lang="en-PH" sz="1800" spc="-1" strike="noStrike">
              <a:latin typeface="Arial"/>
            </a:endParaRPr>
          </a:p>
        </p:txBody>
      </p:sp>
      <p:sp>
        <p:nvSpPr>
          <p:cNvPr id="58" name="Freeform 1"/>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59" name="Group 1"/>
          <p:cNvGrpSpPr/>
          <p:nvPr/>
        </p:nvGrpSpPr>
        <p:grpSpPr>
          <a:xfrm>
            <a:off x="16303320" y="0"/>
            <a:ext cx="1441800" cy="1441800"/>
            <a:chOff x="16303320" y="0"/>
            <a:chExt cx="1441800" cy="1441800"/>
          </a:xfrm>
        </p:grpSpPr>
        <p:sp>
          <p:nvSpPr>
            <p:cNvPr id="60" name="Freeform 3"/>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61" name="Freeform 6"/>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62" name="TextBox 10"/>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63" name="TextBox 11"/>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64" name="TextBox 12"/>
          <p:cNvSpPr/>
          <p:nvPr/>
        </p:nvSpPr>
        <p:spPr>
          <a:xfrm>
            <a:off x="360000" y="360000"/>
            <a:ext cx="7560000" cy="22863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We name a polygon by reading the order of its vertices consecutively in either a clockwise or counterclockwise direction. For example, the following polygon can be named quadrilateral QRST or TSRQ, RSTQ or QTSR, STQR or RQTS, and TQRS or SRQT. Since it has four sides, it also has four angles and vertices.</a:t>
            </a:r>
            <a:endParaRPr b="0" lang="en-PH" sz="2000" spc="-1" strike="noStrike">
              <a:latin typeface="Arial"/>
            </a:endParaRPr>
          </a:p>
        </p:txBody>
      </p:sp>
      <p:pic>
        <p:nvPicPr>
          <p:cNvPr id="65" name="" descr=""/>
          <p:cNvPicPr/>
          <p:nvPr/>
        </p:nvPicPr>
        <p:blipFill>
          <a:blip r:embed="rId4"/>
          <a:stretch/>
        </p:blipFill>
        <p:spPr>
          <a:xfrm>
            <a:off x="1088640" y="5940000"/>
            <a:ext cx="5352480" cy="3240000"/>
          </a:xfrm>
          <a:prstGeom prst="rect">
            <a:avLst/>
          </a:prstGeom>
          <a:ln w="0">
            <a:noFill/>
          </a:ln>
        </p:spPr>
      </p:pic>
      <p:sp>
        <p:nvSpPr>
          <p:cNvPr id="66" name="TextBox 13"/>
          <p:cNvSpPr/>
          <p:nvPr/>
        </p:nvSpPr>
        <p:spPr>
          <a:xfrm>
            <a:off x="8820000" y="1080000"/>
            <a:ext cx="9134640" cy="64011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Based on the definition, which of the following group of figures is </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made up of polygons?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The figures in Group 2 are made up of polygons.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All figures in Group 1 are not polygons.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The first figure is not a closed plane figure and one of its vertices is not at the endpoint of the side adjacent to it. The second figure has no straight sides. Lastly, the third figure is also not a polygon because it has a curved side</a:t>
            </a:r>
            <a:endParaRPr b="0" lang="en-PH" sz="2000" spc="-1" strike="noStrike">
              <a:latin typeface="Arial"/>
            </a:endParaRPr>
          </a:p>
        </p:txBody>
      </p:sp>
      <p:pic>
        <p:nvPicPr>
          <p:cNvPr id="67" name="" descr=""/>
          <p:cNvPicPr/>
          <p:nvPr/>
        </p:nvPicPr>
        <p:blipFill>
          <a:blip r:embed="rId5"/>
          <a:stretch/>
        </p:blipFill>
        <p:spPr>
          <a:xfrm>
            <a:off x="8604000" y="2128680"/>
            <a:ext cx="9350640" cy="2227320"/>
          </a:xfrm>
          <a:prstGeom prst="rect">
            <a:avLst/>
          </a:prstGeom>
          <a:ln w="0">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Freeform 9"/>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69" name="Group 2"/>
          <p:cNvGrpSpPr/>
          <p:nvPr/>
        </p:nvGrpSpPr>
        <p:grpSpPr>
          <a:xfrm>
            <a:off x="16303320" y="0"/>
            <a:ext cx="1441800" cy="1441800"/>
            <a:chOff x="16303320" y="0"/>
            <a:chExt cx="1441800" cy="1441800"/>
          </a:xfrm>
        </p:grpSpPr>
        <p:sp>
          <p:nvSpPr>
            <p:cNvPr id="70" name="Freeform 10"/>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71" name="Freeform 11"/>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72" name="TextBox 14"/>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73" name="TextBox 15"/>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74" name="TextBox 16"/>
          <p:cNvSpPr/>
          <p:nvPr/>
        </p:nvSpPr>
        <p:spPr>
          <a:xfrm>
            <a:off x="360000" y="265320"/>
            <a:ext cx="7560000" cy="274680"/>
          </a:xfrm>
          <a:prstGeom prst="rect">
            <a:avLst/>
          </a:prstGeom>
          <a:noFill/>
          <a:ln w="0">
            <a:noFill/>
          </a:ln>
        </p:spPr>
        <p:style>
          <a:lnRef idx="0"/>
          <a:fillRef idx="0"/>
          <a:effectRef idx="0"/>
          <a:fontRef idx="minor"/>
        </p:style>
        <p:txBody>
          <a:bodyPr lIns="0" rIns="0" tIns="0" bIns="0" anchor="t">
            <a:spAutoFit/>
          </a:bodyPr>
          <a:p>
            <a:r>
              <a:rPr b="0" lang="en-US" sz="1800" spc="-1" strike="noStrike">
                <a:solidFill>
                  <a:srgbClr val="000000"/>
                </a:solidFill>
                <a:latin typeface="Lato"/>
                <a:ea typeface="DejaVu Sans"/>
              </a:rPr>
              <a:t>Polygons may be classified according to the number of their sides.</a:t>
            </a:r>
            <a:endParaRPr b="0" lang="en-PH" sz="1800" spc="-1" strike="noStrike">
              <a:latin typeface="ÐÞÏîþ"/>
              <a:ea typeface="ÐÞÏîþ"/>
            </a:endParaRPr>
          </a:p>
        </p:txBody>
      </p:sp>
      <p:sp>
        <p:nvSpPr>
          <p:cNvPr id="75" name="TextBox 17"/>
          <p:cNvSpPr/>
          <p:nvPr/>
        </p:nvSpPr>
        <p:spPr>
          <a:xfrm>
            <a:off x="8145360" y="1611000"/>
            <a:ext cx="9134640" cy="5761080"/>
          </a:xfrm>
          <a:prstGeom prst="rect">
            <a:avLst/>
          </a:prstGeom>
          <a:noFill/>
          <a:ln w="0">
            <a:noFill/>
          </a:ln>
        </p:spPr>
        <p:style>
          <a:lnRef idx="0"/>
          <a:fillRef idx="0"/>
          <a:effectRef idx="0"/>
          <a:fontRef idx="minor"/>
        </p:style>
        <p:txBody>
          <a:bodyPr lIns="0" rIns="0" tIns="0" bIns="0" anchor="t">
            <a:spAutoFit/>
          </a:bodyPr>
          <a:p>
            <a:r>
              <a:rPr b="1" lang="en-US" sz="1800" spc="-1" strike="noStrike">
                <a:solidFill>
                  <a:srgbClr val="000000"/>
                </a:solidFill>
                <a:latin typeface="Lato"/>
                <a:ea typeface="DejaVu Sans"/>
              </a:rPr>
              <a:t>Can you identify what polygons are the following figures based on the number of their Sides?</a:t>
            </a:r>
            <a:endParaRPr b="1" lang="en-PH" sz="1800" spc="-1" strike="noStrike">
              <a:latin typeface="ÐÞÏîþ"/>
              <a:ea typeface="ÐÞÏîþ"/>
            </a:endParaRPr>
          </a:p>
          <a:p>
            <a:endParaRPr b="1" lang="en-PH" sz="1800" spc="-1" strike="noStrike">
              <a:latin typeface="ÐÞÏîþ"/>
              <a:ea typeface="ÐÞÏîþ"/>
            </a:endParaRPr>
          </a:p>
          <a:p>
            <a:r>
              <a:rPr b="1" lang="en-US" sz="1800" spc="-1" strike="noStrike">
                <a:solidFill>
                  <a:srgbClr val="000000"/>
                </a:solidFill>
                <a:latin typeface="Lato"/>
                <a:ea typeface="DejaVu Sans"/>
              </a:rPr>
              <a:t>1.</a:t>
            </a:r>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r>
              <a:rPr b="1" lang="en-US" sz="1800" spc="-1" strike="noStrike">
                <a:solidFill>
                  <a:srgbClr val="000000"/>
                </a:solidFill>
                <a:latin typeface="Lato"/>
                <a:ea typeface="DejaVu Sans"/>
              </a:rPr>
              <a:t>2.</a:t>
            </a:r>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r>
              <a:rPr b="1" lang="en-US" sz="1800" spc="-1" strike="noStrike">
                <a:solidFill>
                  <a:srgbClr val="000000"/>
                </a:solidFill>
                <a:latin typeface="Lato"/>
                <a:ea typeface="DejaVu Sans"/>
              </a:rPr>
              <a:t>3.</a:t>
            </a:r>
            <a:endParaRPr b="1" lang="en-PH" sz="1800" spc="-1" strike="noStrike">
              <a:latin typeface="ÐÞÏîþ"/>
              <a:ea typeface="ÐÞÏîþ"/>
            </a:endParaRPr>
          </a:p>
        </p:txBody>
      </p:sp>
      <p:graphicFrame>
        <p:nvGraphicFramePr>
          <p:cNvPr id="76" name=""/>
          <p:cNvGraphicFramePr/>
          <p:nvPr/>
        </p:nvGraphicFramePr>
        <p:xfrm>
          <a:off x="508320" y="707040"/>
          <a:ext cx="6691320" cy="8656920"/>
        </p:xfrm>
        <a:graphic>
          <a:graphicData uri="http://schemas.openxmlformats.org/drawingml/2006/table">
            <a:tbl>
              <a:tblPr/>
              <a:tblGrid>
                <a:gridCol w="3345480"/>
                <a:gridCol w="3346200"/>
              </a:tblGrid>
              <a:tr h="497880">
                <a:tc>
                  <a:txBody>
                    <a:bodyPr lIns="90000" rIns="90000" tIns="46800" bIns="46800" anchor="t">
                      <a:noAutofit/>
                    </a:bodyPr>
                    <a:p>
                      <a:pPr algn="ctr">
                        <a:buNone/>
                      </a:pPr>
                      <a:r>
                        <a:rPr b="1" lang="en-US" sz="1800" spc="-1" strike="noStrike">
                          <a:solidFill>
                            <a:srgbClr val="000000"/>
                          </a:solidFill>
                          <a:latin typeface="Lato"/>
                          <a:ea typeface="DejaVu Sans"/>
                        </a:rPr>
                        <a:t>Number of Sides</a:t>
                      </a:r>
                      <a:endParaRPr b="1"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t">
                      <a:noAutofit/>
                    </a:bodyPr>
                    <a:p>
                      <a:pPr algn="ctr">
                        <a:buNone/>
                      </a:pPr>
                      <a:r>
                        <a:rPr b="1" lang="en-US" sz="1800" spc="-1" strike="noStrike">
                          <a:solidFill>
                            <a:srgbClr val="000000"/>
                          </a:solidFill>
                          <a:latin typeface="Lato"/>
                          <a:ea typeface="DejaVu Sans"/>
                        </a:rPr>
                        <a:t>Name of the Polygon</a:t>
                      </a:r>
                      <a:endParaRPr b="1"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3</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Triangle or Trigon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4</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800" spc="-1" strike="noStrike">
                          <a:solidFill>
                            <a:srgbClr val="000000"/>
                          </a:solidFill>
                          <a:latin typeface="Lato"/>
                          <a:ea typeface="DejaVu Sans"/>
                        </a:rPr>
                        <a:t>Quadrilateral or Quadrigon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5</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Pentagon</a:t>
                      </a:r>
                      <a:endParaRPr b="0" lang="en-PH" sz="1800" spc="-1" strike="noStrike">
                        <a:latin typeface=""/>
                        <a:ea typeface=""/>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6</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800" spc="-1" strike="noStrike">
                          <a:solidFill>
                            <a:srgbClr val="000000"/>
                          </a:solidFill>
                          <a:latin typeface="Lato"/>
                          <a:ea typeface="DejaVu Sans"/>
                        </a:rPr>
                        <a:t>Hexagon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7</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Heptagon</a:t>
                      </a:r>
                      <a:endParaRPr b="0" lang="en-PH" sz="1800" spc="-1" strike="noStrike">
                        <a:latin typeface=""/>
                        <a:ea typeface=""/>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8</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800" spc="-1" strike="noStrike">
                          <a:solidFill>
                            <a:srgbClr val="000000"/>
                          </a:solidFill>
                          <a:latin typeface="Lato"/>
                          <a:ea typeface="DejaVu Sans"/>
                        </a:rPr>
                        <a:t>Octagon</a:t>
                      </a:r>
                      <a:endParaRPr b="0" lang="en-PH" sz="1800" spc="-1" strike="noStrike">
                        <a:latin typeface=""/>
                        <a:ea typeface=""/>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9</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Nonagon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10</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800" spc="-1" strike="noStrike">
                          <a:solidFill>
                            <a:srgbClr val="000000"/>
                          </a:solidFill>
                          <a:latin typeface="Lato"/>
                          <a:ea typeface="DejaVu Sans"/>
                        </a:rPr>
                        <a:t>Decagon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11</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Hendecagon or Undecagon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12</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800" spc="-1" strike="noStrike">
                          <a:solidFill>
                            <a:srgbClr val="000000"/>
                          </a:solidFill>
                          <a:latin typeface="Lato"/>
                          <a:ea typeface="DejaVu Sans"/>
                        </a:rPr>
                        <a:t>Dodecagon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8280">
                <a:tc>
                  <a:txBody>
                    <a:bodyPr lIns="90000" rIns="90000" tIns="46800" bIns="46800" anchor="t">
                      <a:noAutofit/>
                    </a:bodyPr>
                    <a:p>
                      <a:pPr algn="ctr">
                        <a:buNone/>
                      </a:pPr>
                      <a:r>
                        <a:rPr b="0" lang="en-US" sz="1800" spc="-1" strike="noStrike">
                          <a:solidFill>
                            <a:srgbClr val="000000"/>
                          </a:solidFill>
                          <a:latin typeface="Lato"/>
                          <a:ea typeface="DejaVu Sans"/>
                        </a:rPr>
                        <a:t>N</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N-gon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pic>
        <p:nvPicPr>
          <p:cNvPr id="77" name="" descr=""/>
          <p:cNvPicPr/>
          <p:nvPr/>
        </p:nvPicPr>
        <p:blipFill>
          <a:blip r:embed="rId3"/>
          <a:stretch/>
        </p:blipFill>
        <p:spPr>
          <a:xfrm>
            <a:off x="8820000" y="2268000"/>
            <a:ext cx="2700000" cy="2161080"/>
          </a:xfrm>
          <a:prstGeom prst="rect">
            <a:avLst/>
          </a:prstGeom>
          <a:ln w="0">
            <a:noFill/>
          </a:ln>
        </p:spPr>
      </p:pic>
      <p:pic>
        <p:nvPicPr>
          <p:cNvPr id="78" name="" descr=""/>
          <p:cNvPicPr/>
          <p:nvPr/>
        </p:nvPicPr>
        <p:blipFill>
          <a:blip r:embed="rId4"/>
          <a:stretch/>
        </p:blipFill>
        <p:spPr>
          <a:xfrm>
            <a:off x="8856000" y="4714920"/>
            <a:ext cx="2700000" cy="2161080"/>
          </a:xfrm>
          <a:prstGeom prst="rect">
            <a:avLst/>
          </a:prstGeom>
          <a:ln w="0">
            <a:noFill/>
          </a:ln>
        </p:spPr>
      </p:pic>
      <p:pic>
        <p:nvPicPr>
          <p:cNvPr id="79" name="" descr=""/>
          <p:cNvPicPr/>
          <p:nvPr/>
        </p:nvPicPr>
        <p:blipFill>
          <a:blip r:embed="rId5"/>
          <a:stretch/>
        </p:blipFill>
        <p:spPr>
          <a:xfrm>
            <a:off x="8889120" y="7189560"/>
            <a:ext cx="2558880" cy="2048040"/>
          </a:xfrm>
          <a:prstGeom prst="rect">
            <a:avLst/>
          </a:prstGeom>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Freeform 1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81" name="Group 4"/>
          <p:cNvGrpSpPr/>
          <p:nvPr/>
        </p:nvGrpSpPr>
        <p:grpSpPr>
          <a:xfrm>
            <a:off x="16303320" y="0"/>
            <a:ext cx="1441800" cy="1441800"/>
            <a:chOff x="16303320" y="0"/>
            <a:chExt cx="1441800" cy="1441800"/>
          </a:xfrm>
        </p:grpSpPr>
        <p:sp>
          <p:nvSpPr>
            <p:cNvPr id="82" name="Freeform 13"/>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83" name="Freeform 14"/>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84" name="TextBox 18"/>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85" name="TextBox 19"/>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86" name="TextBox 20"/>
          <p:cNvSpPr/>
          <p:nvPr/>
        </p:nvSpPr>
        <p:spPr>
          <a:xfrm>
            <a:off x="360000" y="265320"/>
            <a:ext cx="7560000" cy="274680"/>
          </a:xfrm>
          <a:prstGeom prst="rect">
            <a:avLst/>
          </a:prstGeom>
          <a:noFill/>
          <a:ln w="0">
            <a:noFill/>
          </a:ln>
        </p:spPr>
        <p:style>
          <a:lnRef idx="0"/>
          <a:fillRef idx="0"/>
          <a:effectRef idx="0"/>
          <a:fontRef idx="minor"/>
        </p:style>
        <p:txBody>
          <a:bodyPr lIns="0" rIns="0" tIns="0" bIns="0" anchor="t">
            <a:spAutoFit/>
          </a:bodyPr>
          <a:p>
            <a:r>
              <a:rPr b="0" lang="en-US" sz="1800" spc="-1" strike="noStrike">
                <a:solidFill>
                  <a:srgbClr val="000000"/>
                </a:solidFill>
                <a:latin typeface="Lato"/>
                <a:ea typeface="DejaVu Sans"/>
              </a:rPr>
              <a:t>Polygons may be classified according to the number of their sides.</a:t>
            </a:r>
            <a:endParaRPr b="0" lang="en-PH" sz="1800" spc="-1" strike="noStrike">
              <a:latin typeface="ÐÞÏîþ"/>
              <a:ea typeface="ÐÞÏîþ"/>
            </a:endParaRPr>
          </a:p>
        </p:txBody>
      </p:sp>
      <p:sp>
        <p:nvSpPr>
          <p:cNvPr id="87" name="TextBox 21"/>
          <p:cNvSpPr/>
          <p:nvPr/>
        </p:nvSpPr>
        <p:spPr>
          <a:xfrm>
            <a:off x="8145360" y="1611000"/>
            <a:ext cx="9134640" cy="5761080"/>
          </a:xfrm>
          <a:prstGeom prst="rect">
            <a:avLst/>
          </a:prstGeom>
          <a:noFill/>
          <a:ln w="0">
            <a:noFill/>
          </a:ln>
        </p:spPr>
        <p:style>
          <a:lnRef idx="0"/>
          <a:fillRef idx="0"/>
          <a:effectRef idx="0"/>
          <a:fontRef idx="minor"/>
        </p:style>
        <p:txBody>
          <a:bodyPr lIns="0" rIns="0" tIns="0" bIns="0" anchor="t">
            <a:spAutoFit/>
          </a:bodyPr>
          <a:p>
            <a:r>
              <a:rPr b="1" lang="en-US" sz="1800" spc="-1" strike="noStrike">
                <a:solidFill>
                  <a:srgbClr val="000000"/>
                </a:solidFill>
                <a:latin typeface="Lato"/>
                <a:ea typeface="DejaVu Sans"/>
              </a:rPr>
              <a:t>Can you identify what polygons are the following figures based on the number of their Sides?</a:t>
            </a:r>
            <a:endParaRPr b="1" lang="en-PH" sz="1800" spc="-1" strike="noStrike">
              <a:latin typeface="ÐÞÏîþ"/>
              <a:ea typeface="ÐÞÏîþ"/>
            </a:endParaRPr>
          </a:p>
          <a:p>
            <a:endParaRPr b="1" lang="en-PH" sz="1800" spc="-1" strike="noStrike">
              <a:latin typeface="ÐÞÏîþ"/>
              <a:ea typeface="ÐÞÏîþ"/>
            </a:endParaRPr>
          </a:p>
          <a:p>
            <a:r>
              <a:rPr b="1" lang="en-US" sz="1800" spc="-1" strike="noStrike">
                <a:solidFill>
                  <a:srgbClr val="000000"/>
                </a:solidFill>
                <a:latin typeface="Lato"/>
                <a:ea typeface="DejaVu Sans"/>
              </a:rPr>
              <a:t>1.</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PENTAGON</a:t>
            </a:r>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r>
              <a:rPr b="1" lang="en-US" sz="1800" spc="-1" strike="noStrike">
                <a:solidFill>
                  <a:srgbClr val="000000"/>
                </a:solidFill>
                <a:latin typeface="Lato"/>
                <a:ea typeface="DejaVu Sans"/>
              </a:rPr>
              <a:t>2.</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HEXAGON</a:t>
            </a:r>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endParaRPr b="1" lang="en-PH" sz="1800" spc="-1" strike="noStrike">
              <a:latin typeface="ÐÞÏîþ"/>
              <a:ea typeface="ÐÞÏîþ"/>
            </a:endParaRPr>
          </a:p>
          <a:p>
            <a:r>
              <a:rPr b="1" lang="en-US" sz="1800" spc="-1" strike="noStrike">
                <a:solidFill>
                  <a:srgbClr val="000000"/>
                </a:solidFill>
                <a:latin typeface="Lato"/>
                <a:ea typeface="DejaVu Sans"/>
              </a:rPr>
              <a:t>3.</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OCTAGON</a:t>
            </a:r>
            <a:endParaRPr b="1" lang="en-PH" sz="1800" spc="-1" strike="noStrike">
              <a:latin typeface="ÐÞÏîþ"/>
              <a:ea typeface="ÐÞÏîþ"/>
            </a:endParaRPr>
          </a:p>
        </p:txBody>
      </p:sp>
      <p:graphicFrame>
        <p:nvGraphicFramePr>
          <p:cNvPr id="88" name=""/>
          <p:cNvGraphicFramePr/>
          <p:nvPr/>
        </p:nvGraphicFramePr>
        <p:xfrm>
          <a:off x="508320" y="707040"/>
          <a:ext cx="6691320" cy="8656920"/>
        </p:xfrm>
        <a:graphic>
          <a:graphicData uri="http://schemas.openxmlformats.org/drawingml/2006/table">
            <a:tbl>
              <a:tblPr/>
              <a:tblGrid>
                <a:gridCol w="3345480"/>
                <a:gridCol w="3346200"/>
              </a:tblGrid>
              <a:tr h="497880">
                <a:tc>
                  <a:txBody>
                    <a:bodyPr lIns="90000" rIns="90000" tIns="46800" bIns="46800" anchor="t">
                      <a:noAutofit/>
                    </a:bodyPr>
                    <a:p>
                      <a:pPr algn="ctr">
                        <a:buNone/>
                      </a:pPr>
                      <a:r>
                        <a:rPr b="1" lang="en-US" sz="1800" spc="-1" strike="noStrike">
                          <a:solidFill>
                            <a:srgbClr val="000000"/>
                          </a:solidFill>
                          <a:latin typeface="Lato"/>
                          <a:ea typeface="DejaVu Sans"/>
                        </a:rPr>
                        <a:t>Number of Sides</a:t>
                      </a:r>
                      <a:endParaRPr b="1"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tIns="46800" bIns="46800" anchor="t">
                      <a:noAutofit/>
                    </a:bodyPr>
                    <a:p>
                      <a:pPr algn="ctr">
                        <a:buNone/>
                      </a:pPr>
                      <a:r>
                        <a:rPr b="1" lang="en-US" sz="1800" spc="-1" strike="noStrike">
                          <a:solidFill>
                            <a:srgbClr val="000000"/>
                          </a:solidFill>
                          <a:latin typeface="Lato"/>
                          <a:ea typeface="DejaVu Sans"/>
                        </a:rPr>
                        <a:t>Name of the Polygon</a:t>
                      </a:r>
                      <a:endParaRPr b="1"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3</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Triangle or Trigon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4</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800" spc="-1" strike="noStrike">
                          <a:solidFill>
                            <a:srgbClr val="000000"/>
                          </a:solidFill>
                          <a:latin typeface="Lato"/>
                          <a:ea typeface="DejaVu Sans"/>
                        </a:rPr>
                        <a:t>Quadrilateral or Quadrigon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5</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Pentagon</a:t>
                      </a:r>
                      <a:endParaRPr b="0" lang="en-PH" sz="1800" spc="-1" strike="noStrike">
                        <a:latin typeface=""/>
                        <a:ea typeface=""/>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6</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800" spc="-1" strike="noStrike">
                          <a:solidFill>
                            <a:srgbClr val="000000"/>
                          </a:solidFill>
                          <a:latin typeface="Lato"/>
                          <a:ea typeface="DejaVu Sans"/>
                        </a:rPr>
                        <a:t>Hexagon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7</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Heptagon</a:t>
                      </a:r>
                      <a:endParaRPr b="0" lang="en-PH" sz="1800" spc="-1" strike="noStrike">
                        <a:latin typeface=""/>
                        <a:ea typeface=""/>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8</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800" spc="-1" strike="noStrike">
                          <a:solidFill>
                            <a:srgbClr val="000000"/>
                          </a:solidFill>
                          <a:latin typeface="Lato"/>
                          <a:ea typeface="DejaVu Sans"/>
                        </a:rPr>
                        <a:t>Octagon</a:t>
                      </a:r>
                      <a:endParaRPr b="0" lang="en-PH" sz="1800" spc="-1" strike="noStrike">
                        <a:latin typeface=""/>
                        <a:ea typeface=""/>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9</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Nonagon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10</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800" spc="-1" strike="noStrike">
                          <a:solidFill>
                            <a:srgbClr val="000000"/>
                          </a:solidFill>
                          <a:latin typeface="Lato"/>
                          <a:ea typeface="DejaVu Sans"/>
                        </a:rPr>
                        <a:t>Decagon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11</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Hendecagon or Undecagon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5040">
                <a:tc>
                  <a:txBody>
                    <a:bodyPr lIns="90000" rIns="90000" tIns="46800" bIns="46800" anchor="t">
                      <a:noAutofit/>
                    </a:bodyPr>
                    <a:p>
                      <a:pPr algn="ctr">
                        <a:buNone/>
                      </a:pPr>
                      <a:r>
                        <a:rPr b="0" lang="en-US" sz="1800" spc="-1" strike="noStrike">
                          <a:solidFill>
                            <a:srgbClr val="000000"/>
                          </a:solidFill>
                          <a:latin typeface="Lato"/>
                          <a:ea typeface="DejaVu Sans"/>
                        </a:rPr>
                        <a:t>12</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pPr algn="ctr">
                        <a:buNone/>
                      </a:pPr>
                      <a:r>
                        <a:rPr b="0" lang="en-US" sz="1800" spc="-1" strike="noStrike">
                          <a:solidFill>
                            <a:srgbClr val="000000"/>
                          </a:solidFill>
                          <a:latin typeface="Lato"/>
                          <a:ea typeface="DejaVu Sans"/>
                        </a:rPr>
                        <a:t>Dodecagon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8280">
                <a:tc>
                  <a:txBody>
                    <a:bodyPr lIns="90000" rIns="90000" tIns="46800" bIns="46800" anchor="t">
                      <a:noAutofit/>
                    </a:bodyPr>
                    <a:p>
                      <a:pPr algn="ctr">
                        <a:buNone/>
                      </a:pPr>
                      <a:r>
                        <a:rPr b="0" lang="en-US" sz="1800" spc="-1" strike="noStrike">
                          <a:solidFill>
                            <a:srgbClr val="000000"/>
                          </a:solidFill>
                          <a:latin typeface="Lato"/>
                          <a:ea typeface="DejaVu Sans"/>
                        </a:rPr>
                        <a:t>N</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pPr algn="ctr">
                        <a:buNone/>
                      </a:pPr>
                      <a:r>
                        <a:rPr b="0" lang="en-US" sz="1800" spc="-1" strike="noStrike">
                          <a:solidFill>
                            <a:srgbClr val="000000"/>
                          </a:solidFill>
                          <a:latin typeface="Lato"/>
                          <a:ea typeface="DejaVu Sans"/>
                        </a:rPr>
                        <a:t>N-gon</a:t>
                      </a:r>
                      <a:endParaRPr b="0" lang="en-PH" sz="1800" spc="-1" strike="noStrike">
                        <a:latin typeface="ÐÞÏîþ"/>
                        <a:ea typeface="ÐÞÏîþ"/>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pic>
        <p:nvPicPr>
          <p:cNvPr id="89" name="" descr=""/>
          <p:cNvPicPr/>
          <p:nvPr/>
        </p:nvPicPr>
        <p:blipFill>
          <a:blip r:embed="rId3"/>
          <a:stretch/>
        </p:blipFill>
        <p:spPr>
          <a:xfrm>
            <a:off x="8820000" y="2268000"/>
            <a:ext cx="2700000" cy="2161080"/>
          </a:xfrm>
          <a:prstGeom prst="rect">
            <a:avLst/>
          </a:prstGeom>
          <a:ln w="0">
            <a:noFill/>
          </a:ln>
        </p:spPr>
      </p:pic>
      <p:pic>
        <p:nvPicPr>
          <p:cNvPr id="90" name="" descr=""/>
          <p:cNvPicPr/>
          <p:nvPr/>
        </p:nvPicPr>
        <p:blipFill>
          <a:blip r:embed="rId4"/>
          <a:stretch/>
        </p:blipFill>
        <p:spPr>
          <a:xfrm>
            <a:off x="8856000" y="4714920"/>
            <a:ext cx="2700000" cy="2161080"/>
          </a:xfrm>
          <a:prstGeom prst="rect">
            <a:avLst/>
          </a:prstGeom>
          <a:ln w="0">
            <a:noFill/>
          </a:ln>
        </p:spPr>
      </p:pic>
      <p:pic>
        <p:nvPicPr>
          <p:cNvPr id="91" name="" descr=""/>
          <p:cNvPicPr/>
          <p:nvPr/>
        </p:nvPicPr>
        <p:blipFill>
          <a:blip r:embed="rId5"/>
          <a:stretch/>
        </p:blipFill>
        <p:spPr>
          <a:xfrm>
            <a:off x="8889120" y="7189560"/>
            <a:ext cx="2558880" cy="2048040"/>
          </a:xfrm>
          <a:prstGeom prst="rect">
            <a:avLst/>
          </a:prstGeom>
          <a:ln w="0">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Freeform 15"/>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93" name="Group 5"/>
          <p:cNvGrpSpPr/>
          <p:nvPr/>
        </p:nvGrpSpPr>
        <p:grpSpPr>
          <a:xfrm>
            <a:off x="16303320" y="0"/>
            <a:ext cx="1441800" cy="1441800"/>
            <a:chOff x="16303320" y="0"/>
            <a:chExt cx="1441800" cy="1441800"/>
          </a:xfrm>
        </p:grpSpPr>
        <p:sp>
          <p:nvSpPr>
            <p:cNvPr id="94" name="Freeform 16"/>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95" name="Freeform 17"/>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96" name="TextBox 22"/>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97" name="TextBox 23"/>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98" name="TextBox 24"/>
          <p:cNvSpPr/>
          <p:nvPr/>
        </p:nvSpPr>
        <p:spPr>
          <a:xfrm>
            <a:off x="720000" y="900000"/>
            <a:ext cx="9900000" cy="22863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A </a:t>
            </a:r>
            <a:r>
              <a:rPr b="1" lang="en-US" sz="2000" spc="-1" strike="noStrike">
                <a:solidFill>
                  <a:srgbClr val="000000"/>
                </a:solidFill>
                <a:latin typeface="Lato"/>
                <a:ea typeface="DejaVu Sans"/>
              </a:rPr>
              <a:t>regular polygon</a:t>
            </a:r>
            <a:r>
              <a:rPr b="0" lang="en-US" sz="2000" spc="-1" strike="noStrike">
                <a:solidFill>
                  <a:srgbClr val="000000"/>
                </a:solidFill>
                <a:latin typeface="Lato"/>
                <a:ea typeface="DejaVu Sans"/>
              </a:rPr>
              <a:t> is a polygon with all sides and all angles congruent. This means </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that all the sides of a regular polygon have the same length and all their angles have </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the same measure. For example, hexagon ABCDEF has 3 centimeters in all sides, </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and all angles have the same measure. It is an example of a regular hexagon. </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It has 6 congruent sides and 6 congruent angles.</a:t>
            </a:r>
            <a:endParaRPr b="0" lang="en-PH" sz="2000" spc="-1" strike="noStrike">
              <a:latin typeface="Arial"/>
            </a:endParaRPr>
          </a:p>
        </p:txBody>
      </p:sp>
      <p:sp>
        <p:nvSpPr>
          <p:cNvPr id="99" name="TextBox 25"/>
          <p:cNvSpPr/>
          <p:nvPr/>
        </p:nvSpPr>
        <p:spPr>
          <a:xfrm>
            <a:off x="360000" y="26280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Regular and Irregular Polygons</a:t>
            </a:r>
            <a:endParaRPr b="0" lang="en-PH" sz="3000" spc="-1" strike="noStrike">
              <a:latin typeface="Arial"/>
            </a:endParaRPr>
          </a:p>
        </p:txBody>
      </p:sp>
      <p:sp>
        <p:nvSpPr>
          <p:cNvPr id="100" name="TextBox 26"/>
          <p:cNvSpPr/>
          <p:nvPr/>
        </p:nvSpPr>
        <p:spPr>
          <a:xfrm>
            <a:off x="360000" y="26460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Regular and Irregular Polygons</a:t>
            </a:r>
            <a:endParaRPr b="0" lang="en-PH" sz="3000" spc="-1" strike="noStrike">
              <a:latin typeface="Arial"/>
            </a:endParaRPr>
          </a:p>
        </p:txBody>
      </p:sp>
      <p:sp>
        <p:nvSpPr>
          <p:cNvPr id="101" name="TextBox 27"/>
          <p:cNvSpPr/>
          <p:nvPr/>
        </p:nvSpPr>
        <p:spPr>
          <a:xfrm>
            <a:off x="5940000" y="5025240"/>
            <a:ext cx="12060000" cy="13719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On the other hand, an </a:t>
            </a:r>
            <a:r>
              <a:rPr b="1" lang="en-US" sz="2000" spc="-1" strike="noStrike">
                <a:solidFill>
                  <a:srgbClr val="000000"/>
                </a:solidFill>
                <a:latin typeface="Lato"/>
                <a:ea typeface="DejaVu Sans"/>
              </a:rPr>
              <a:t>irregular polygon</a:t>
            </a:r>
            <a:r>
              <a:rPr b="0" lang="en-US" sz="2000" spc="-1" strike="noStrike">
                <a:solidFill>
                  <a:srgbClr val="000000"/>
                </a:solidFill>
                <a:latin typeface="Lato"/>
                <a:ea typeface="DejaVu Sans"/>
              </a:rPr>
              <a:t> is a polygon with sides and angles that are not congruent. As shown in the figure, pentagon MNOPQ is an irregular pentagon. The measure of its sides and angles are not congruent.</a:t>
            </a:r>
            <a:endParaRPr b="0" lang="en-PH" sz="2000" spc="-1" strike="noStrike">
              <a:latin typeface="Arial"/>
            </a:endParaRPr>
          </a:p>
        </p:txBody>
      </p:sp>
      <p:pic>
        <p:nvPicPr>
          <p:cNvPr id="102" name="" descr=""/>
          <p:cNvPicPr/>
          <p:nvPr/>
        </p:nvPicPr>
        <p:blipFill>
          <a:blip r:embed="rId3"/>
          <a:stretch/>
        </p:blipFill>
        <p:spPr>
          <a:xfrm>
            <a:off x="10979280" y="366120"/>
            <a:ext cx="4464720" cy="3885840"/>
          </a:xfrm>
          <a:prstGeom prst="rect">
            <a:avLst/>
          </a:prstGeom>
          <a:ln w="0">
            <a:noFill/>
          </a:ln>
        </p:spPr>
      </p:pic>
      <p:pic>
        <p:nvPicPr>
          <p:cNvPr id="103" name="" descr=""/>
          <p:cNvPicPr/>
          <p:nvPr/>
        </p:nvPicPr>
        <p:blipFill>
          <a:blip r:embed="rId4"/>
          <a:stretch/>
        </p:blipFill>
        <p:spPr>
          <a:xfrm>
            <a:off x="720000" y="4305960"/>
            <a:ext cx="4680000" cy="3834000"/>
          </a:xfrm>
          <a:prstGeom prst="rect">
            <a:avLst/>
          </a:prstGeom>
          <a:ln w="0">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Freeform 18"/>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05" name="Group 7"/>
          <p:cNvGrpSpPr/>
          <p:nvPr/>
        </p:nvGrpSpPr>
        <p:grpSpPr>
          <a:xfrm>
            <a:off x="16303320" y="0"/>
            <a:ext cx="1441800" cy="1441800"/>
            <a:chOff x="16303320" y="0"/>
            <a:chExt cx="1441800" cy="1441800"/>
          </a:xfrm>
        </p:grpSpPr>
        <p:sp>
          <p:nvSpPr>
            <p:cNvPr id="106" name="Freeform 19"/>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07" name="Freeform 20"/>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08" name="TextBox 28"/>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09" name="TextBox 29"/>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10" name="TextBox 30"/>
          <p:cNvSpPr/>
          <p:nvPr/>
        </p:nvSpPr>
        <p:spPr>
          <a:xfrm>
            <a:off x="8280000" y="1673640"/>
            <a:ext cx="9900000" cy="5486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Similar polygons</a:t>
            </a:r>
            <a:r>
              <a:rPr b="0" lang="en-US" sz="2000" spc="-1" strike="noStrike">
                <a:solidFill>
                  <a:srgbClr val="000000"/>
                </a:solidFill>
                <a:latin typeface="Lato"/>
                <a:ea typeface="DejaVu Sans"/>
              </a:rPr>
              <a:t> are polygons with the same shape but not necessarily the</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same size. Corresponding angles have the same measure, and their corresponding</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sides are proportional.</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Figures A and B are similar rectangles. Figures C and D are similar triangles.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The symbol ~ is used to show similarity. We say Figure A is similar to Figure B, and we</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write A ~ B.</a:t>
            </a:r>
            <a:endParaRPr b="0" lang="en-PH" sz="2000" spc="-1" strike="noStrike">
              <a:latin typeface="Arial"/>
            </a:endParaRPr>
          </a:p>
        </p:txBody>
      </p:sp>
      <p:sp>
        <p:nvSpPr>
          <p:cNvPr id="111" name="TextBox 32"/>
          <p:cNvSpPr/>
          <p:nvPr/>
        </p:nvSpPr>
        <p:spPr>
          <a:xfrm>
            <a:off x="360000" y="26280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Similar and Congruent Polygons</a:t>
            </a:r>
            <a:endParaRPr b="0" lang="en-PH" sz="3000" spc="-1" strike="noStrike">
              <a:latin typeface="Arial"/>
            </a:endParaRPr>
          </a:p>
        </p:txBody>
      </p:sp>
      <p:pic>
        <p:nvPicPr>
          <p:cNvPr id="112" name="" descr=""/>
          <p:cNvPicPr/>
          <p:nvPr/>
        </p:nvPicPr>
        <p:blipFill>
          <a:blip r:embed="rId3"/>
          <a:stretch/>
        </p:blipFill>
        <p:spPr>
          <a:xfrm>
            <a:off x="156960" y="864000"/>
            <a:ext cx="7871040" cy="6255000"/>
          </a:xfrm>
          <a:prstGeom prst="rect">
            <a:avLst/>
          </a:prstGeom>
          <a:ln w="0">
            <a:noFill/>
          </a:ln>
        </p:spPr>
      </p:pic>
      <p:pic>
        <p:nvPicPr>
          <p:cNvPr id="113" name="" descr=""/>
          <p:cNvPicPr/>
          <p:nvPr/>
        </p:nvPicPr>
        <p:blipFill>
          <a:blip r:embed="rId4"/>
          <a:stretch/>
        </p:blipFill>
        <p:spPr>
          <a:xfrm>
            <a:off x="8532000" y="3240000"/>
            <a:ext cx="9174960" cy="1980000"/>
          </a:xfrm>
          <a:prstGeom prst="rect">
            <a:avLst/>
          </a:prstGeom>
          <a:ln w="0">
            <a:noFill/>
          </a:ln>
        </p:spPr>
      </p:pic>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4" name="" descr=""/>
          <p:cNvPicPr/>
          <p:nvPr/>
        </p:nvPicPr>
        <p:blipFill>
          <a:blip r:embed="rId1"/>
          <a:stretch/>
        </p:blipFill>
        <p:spPr>
          <a:xfrm>
            <a:off x="5868000" y="648000"/>
            <a:ext cx="6120000" cy="2184840"/>
          </a:xfrm>
          <a:prstGeom prst="rect">
            <a:avLst/>
          </a:prstGeom>
          <a:ln w="0">
            <a:noFill/>
          </a:ln>
        </p:spPr>
      </p:pic>
      <p:sp>
        <p:nvSpPr>
          <p:cNvPr id="115" name="Freeform 21"/>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116" name="Group 8"/>
          <p:cNvGrpSpPr/>
          <p:nvPr/>
        </p:nvGrpSpPr>
        <p:grpSpPr>
          <a:xfrm>
            <a:off x="16303320" y="0"/>
            <a:ext cx="1441800" cy="1441800"/>
            <a:chOff x="16303320" y="0"/>
            <a:chExt cx="1441800" cy="1441800"/>
          </a:xfrm>
        </p:grpSpPr>
        <p:sp>
          <p:nvSpPr>
            <p:cNvPr id="117" name="Freeform 22"/>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18" name="Freeform 23"/>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119" name="TextBox 31"/>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20" name="TextBox 33"/>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21" name="TextBox 34"/>
          <p:cNvSpPr/>
          <p:nvPr/>
        </p:nvSpPr>
        <p:spPr>
          <a:xfrm>
            <a:off x="360000" y="1080000"/>
            <a:ext cx="15480000" cy="5029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Look at these figures. What can you say</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about them?</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These are 6-sided polygons or hexagons.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In the illustration, you can see that the hexagons have exactly the same shape and size. These are examples of congruent polygons.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Congruent polygons are polygons with exactly the same shape and size. This means that their corresponding segments have exactly the same length and their interior angles have exactly the same measure. The symbol for congruency is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Segment DF in this ﬁgure is congruent to segment EG, and triangle EHD is congruent to</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Triangle GHF. We write: DF ≅ EG and ΔEHD ≅ ΔGHF</a:t>
            </a:r>
            <a:endParaRPr b="0" lang="en-PH" sz="2000" spc="-1" strike="noStrike">
              <a:latin typeface="Arial"/>
            </a:endParaRPr>
          </a:p>
        </p:txBody>
      </p:sp>
      <p:sp>
        <p:nvSpPr>
          <p:cNvPr id="122" name="TextBox 35"/>
          <p:cNvSpPr/>
          <p:nvPr/>
        </p:nvSpPr>
        <p:spPr>
          <a:xfrm>
            <a:off x="360000" y="26280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Similar and Congruent Polygons</a:t>
            </a:r>
            <a:endParaRPr b="0" lang="en-PH" sz="3000" spc="-1" strike="noStrike">
              <a:latin typeface="Arial"/>
            </a:endParaRPr>
          </a:p>
        </p:txBody>
      </p:sp>
      <p:pic>
        <p:nvPicPr>
          <p:cNvPr id="123" name="" descr=""/>
          <p:cNvPicPr/>
          <p:nvPr/>
        </p:nvPicPr>
        <p:blipFill>
          <a:blip r:embed="rId4"/>
          <a:stretch/>
        </p:blipFill>
        <p:spPr>
          <a:xfrm>
            <a:off x="756000" y="4864680"/>
            <a:ext cx="3973320" cy="2155320"/>
          </a:xfrm>
          <a:prstGeom prst="rect">
            <a:avLst/>
          </a:prstGeom>
          <a:ln w="0">
            <a:noFill/>
          </a:ln>
        </p:spPr>
      </p:pic>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25" name="Group 3"/>
          <p:cNvGrpSpPr/>
          <p:nvPr/>
        </p:nvGrpSpPr>
        <p:grpSpPr>
          <a:xfrm>
            <a:off x="16303320" y="0"/>
            <a:ext cx="1441800" cy="1441800"/>
            <a:chOff x="16303320" y="0"/>
            <a:chExt cx="1441800" cy="1441800"/>
          </a:xfrm>
        </p:grpSpPr>
        <p:sp>
          <p:nvSpPr>
            <p:cNvPr id="126"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27"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28" name="TextBox 6"/>
          <p:cNvSpPr/>
          <p:nvPr/>
        </p:nvSpPr>
        <p:spPr>
          <a:xfrm>
            <a:off x="1028880" y="101916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KEY TAKEAWAYS</a:t>
            </a:r>
            <a:endParaRPr b="0" lang="en-PH" sz="3000" spc="-1" strike="noStrike">
              <a:latin typeface="Arial"/>
            </a:endParaRPr>
          </a:p>
        </p:txBody>
      </p:sp>
      <p:sp>
        <p:nvSpPr>
          <p:cNvPr id="129" name="TextBox 7"/>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30" name="TextBox 8"/>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31" name="TextBox 1"/>
          <p:cNvSpPr/>
          <p:nvPr/>
        </p:nvSpPr>
        <p:spPr>
          <a:xfrm>
            <a:off x="978120" y="1605240"/>
            <a:ext cx="15041160" cy="5029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Polygons are closed plane figures with straight sides. The number of corners in a polygon determines the number of angles in the ﬁgure.</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regular polygon is a polygon with all sides and angles are congruent. On the other hand, an irregular polygon has sides and angles that are not congruent.</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Similar polygons are polygons with the same shapes but do not have the same exact size. Corresponding angles have the same measure, and their corresponding sides are proportional. The symbol for similarity is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Congruent polygons are polygons with exactly the same shape and size. Their corresponding segments have exactly the same length, and their interior angles have exactly the same measure. The symbol for congruency is ≅.</a:t>
            </a:r>
            <a:endParaRPr b="0" lang="en-PH" sz="2000" spc="-1" strike="noStrike">
              <a:latin typeface="Arial"/>
            </a:endParaRPr>
          </a:p>
        </p:txBody>
      </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2023-07-04T08:39:40Z</dcterms:created>
  <dc:creator/>
  <dc:description/>
  <dc:identifier>DAFl9Zu4QXU</dc:identifier>
  <dc:language>en-PH</dc:language>
  <cp:lastModifiedBy/>
  <dcterms:modified xsi:type="dcterms:W3CDTF">2023-07-04T11:23:36Z</dcterms:modified>
  <cp:revision>4</cp:revision>
  <dc:subject/>
  <dc:title>PPT 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