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4.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5.png" ContentType="image/png"/>
  <Override PartName="/ppt/media/image25.png" ContentType="image/png"/>
  <Override PartName="/ppt/media/image19.png" ContentType="image/png"/>
  <Override PartName="/ppt/media/image14.png" ContentType="image/png"/>
  <Override PartName="/ppt/media/image2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1120" cy="67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8000" cy="2718000"/>
          </a:xfrm>
          <a:prstGeom prst="rect">
            <a:avLst/>
          </a:prstGeom>
          <a:ln w="0">
            <a:noFill/>
          </a:ln>
        </p:spPr>
      </p:pic>
      <p:sp>
        <p:nvSpPr>
          <p:cNvPr id="2" name="Rectangle 5"/>
          <p:cNvSpPr/>
          <p:nvPr/>
        </p:nvSpPr>
        <p:spPr>
          <a:xfrm>
            <a:off x="3487320" y="1475280"/>
            <a:ext cx="8623440" cy="3781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3440" cy="3031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1120" cy="554040"/>
          </a:xfrm>
          <a:prstGeom prst="rect">
            <a:avLst/>
          </a:prstGeom>
          <a:ln w="0">
            <a:noFill/>
          </a:ln>
        </p:spPr>
      </p:pic>
      <p:sp>
        <p:nvSpPr>
          <p:cNvPr id="43" name="Rectangle 7"/>
          <p:cNvSpPr/>
          <p:nvPr/>
        </p:nvSpPr>
        <p:spPr>
          <a:xfrm>
            <a:off x="10868760" y="0"/>
            <a:ext cx="889560" cy="88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3640" cy="953640"/>
          </a:xfrm>
          <a:prstGeom prst="rect">
            <a:avLst/>
          </a:prstGeom>
          <a:ln w="0">
            <a:noFill/>
          </a:ln>
        </p:spPr>
      </p:pic>
      <p:sp>
        <p:nvSpPr>
          <p:cNvPr id="45" name="TextBox 9"/>
          <p:cNvSpPr/>
          <p:nvPr/>
        </p:nvSpPr>
        <p:spPr>
          <a:xfrm>
            <a:off x="185400" y="6362280"/>
            <a:ext cx="4610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4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11120" cy="554040"/>
          </a:xfrm>
          <a:prstGeom prst="rect">
            <a:avLst/>
          </a:prstGeom>
          <a:ln w="0">
            <a:noFill/>
          </a:ln>
        </p:spPr>
      </p:pic>
      <p:sp>
        <p:nvSpPr>
          <p:cNvPr id="86" name="Rectangle 7"/>
          <p:cNvSpPr/>
          <p:nvPr/>
        </p:nvSpPr>
        <p:spPr>
          <a:xfrm>
            <a:off x="10868760" y="0"/>
            <a:ext cx="889560" cy="88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53640" cy="953640"/>
          </a:xfrm>
          <a:prstGeom prst="rect">
            <a:avLst/>
          </a:prstGeom>
          <a:ln w="0">
            <a:noFill/>
          </a:ln>
        </p:spPr>
      </p:pic>
      <p:sp>
        <p:nvSpPr>
          <p:cNvPr id="88" name="TextBox 9"/>
          <p:cNvSpPr/>
          <p:nvPr/>
        </p:nvSpPr>
        <p:spPr>
          <a:xfrm>
            <a:off x="185400" y="6362280"/>
            <a:ext cx="4610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34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11120" cy="554040"/>
          </a:xfrm>
          <a:prstGeom prst="rect">
            <a:avLst/>
          </a:prstGeom>
          <a:ln w="0">
            <a:noFill/>
          </a:ln>
        </p:spPr>
      </p:pic>
      <p:sp>
        <p:nvSpPr>
          <p:cNvPr id="129" name="Rectangle 7"/>
          <p:cNvSpPr/>
          <p:nvPr/>
        </p:nvSpPr>
        <p:spPr>
          <a:xfrm>
            <a:off x="10868760" y="0"/>
            <a:ext cx="889560" cy="88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53640" cy="953640"/>
          </a:xfrm>
          <a:prstGeom prst="rect">
            <a:avLst/>
          </a:prstGeom>
          <a:ln w="0">
            <a:noFill/>
          </a:ln>
        </p:spPr>
      </p:pic>
      <p:sp>
        <p:nvSpPr>
          <p:cNvPr id="131" name="TextBox 9"/>
          <p:cNvSpPr/>
          <p:nvPr/>
        </p:nvSpPr>
        <p:spPr>
          <a:xfrm>
            <a:off x="185400" y="6362280"/>
            <a:ext cx="4610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34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35440" cy="33037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Picture 18" descr=""/>
          <p:cNvPicPr/>
          <p:nvPr/>
        </p:nvPicPr>
        <p:blipFill>
          <a:blip r:embed="rId2"/>
          <a:stretch/>
        </p:blipFill>
        <p:spPr>
          <a:xfrm>
            <a:off x="0" y="6242760"/>
            <a:ext cx="12111120" cy="554040"/>
          </a:xfrm>
          <a:prstGeom prst="rect">
            <a:avLst/>
          </a:prstGeom>
          <a:ln w="0">
            <a:noFill/>
          </a:ln>
        </p:spPr>
      </p:pic>
      <p:sp>
        <p:nvSpPr>
          <p:cNvPr id="211" name="Rectangle 7"/>
          <p:cNvSpPr/>
          <p:nvPr/>
        </p:nvSpPr>
        <p:spPr>
          <a:xfrm>
            <a:off x="10868760" y="0"/>
            <a:ext cx="889560" cy="88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212" name="Picture 10" descr=""/>
          <p:cNvPicPr/>
          <p:nvPr/>
        </p:nvPicPr>
        <p:blipFill>
          <a:blip r:embed="rId3"/>
          <a:stretch/>
        </p:blipFill>
        <p:spPr>
          <a:xfrm>
            <a:off x="10857240" y="-64440"/>
            <a:ext cx="953640" cy="953640"/>
          </a:xfrm>
          <a:prstGeom prst="rect">
            <a:avLst/>
          </a:prstGeom>
          <a:ln w="0">
            <a:noFill/>
          </a:ln>
        </p:spPr>
      </p:pic>
      <p:sp>
        <p:nvSpPr>
          <p:cNvPr id="213" name="TextBox 9"/>
          <p:cNvSpPr/>
          <p:nvPr/>
        </p:nvSpPr>
        <p:spPr>
          <a:xfrm>
            <a:off x="185400" y="6362280"/>
            <a:ext cx="4610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214" name="TextBox 11"/>
          <p:cNvSpPr/>
          <p:nvPr/>
        </p:nvSpPr>
        <p:spPr>
          <a:xfrm>
            <a:off x="9360000" y="6352200"/>
            <a:ext cx="2634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3996000" y="2469240"/>
            <a:ext cx="7545240" cy="191808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Range, Average Deviation, Variance, and Standard Deviation of Grouped Data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90"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r>
              <a:rPr b="1" lang="en-PH" sz="2000" spc="-1" strike="noStrike">
                <a:latin typeface="Lato"/>
              </a:rPr>
              <a:t>Example 3:</a:t>
            </a:r>
            <a:r>
              <a:rPr b="0" lang="en-PH" sz="2000" spc="-1" strike="noStrike">
                <a:latin typeface="Lato"/>
              </a:rPr>
              <a:t> Find the variance and standard deviation of the data on the right.</a:t>
            </a:r>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pPr>
              <a:lnSpc>
                <a:spcPct val="100000"/>
              </a:lnSpc>
              <a:buNone/>
            </a:pPr>
            <a:endParaRPr b="0" lang="en-PH" sz="2000" spc="-1" strike="noStrike">
              <a:latin typeface="Lato"/>
              <a:ea typeface="PingFang SC"/>
            </a:endParaRPr>
          </a:p>
        </p:txBody>
      </p:sp>
      <p:pic>
        <p:nvPicPr>
          <p:cNvPr id="291" name="" descr=""/>
          <p:cNvPicPr/>
          <p:nvPr/>
        </p:nvPicPr>
        <p:blipFill>
          <a:blip r:embed="rId1"/>
          <a:stretch/>
        </p:blipFill>
        <p:spPr>
          <a:xfrm>
            <a:off x="1407240" y="2106000"/>
            <a:ext cx="9377280" cy="2646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55"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2200" spc="-1" strike="noStrike">
                <a:latin typeface="Lato"/>
              </a:rPr>
              <a:t> </a:t>
            </a:r>
            <a:r>
              <a:rPr b="0" lang="en-PH" sz="2200" spc="-1" strike="noStrike">
                <a:latin typeface="Lato"/>
              </a:rPr>
              <a:t>	</a:t>
            </a:r>
            <a:r>
              <a:rPr b="0" lang="en-PH" sz="2200" spc="-1" strike="noStrike">
                <a:latin typeface="Lato"/>
              </a:rPr>
              <a:t>The mathematical concept regarding the middlemost number of grouped data’s class interval is called a mid-value. In this lesson, you will be refreshed on how to identify the mid-values and how to compute for the measures of variability of grouped data. As you go through this lesson, observe the similarities and differences in the steps for finding the measures of variability.</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57"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Computing for the measures of variability for grouped data has a slight difference with how they are determined for ungrouped data. Begin with determining the formula for the range, average deviation, variance, and standard deviation of grouped data by identifying the mid-value of each class interval.</a:t>
            </a:r>
            <a:endParaRPr b="0" lang="en-PH" sz="2000" spc="-1" strike="noStrike">
              <a:latin typeface="Arial"/>
            </a:endParaRPr>
          </a:p>
          <a:p>
            <a:pPr algn="just">
              <a:lnSpc>
                <a:spcPct val="100000"/>
              </a:lnSpc>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Recall that the mid-value of a class interval is the average of the upper boundary and the lower </a:t>
            </a:r>
            <a:endParaRPr b="0" lang="en-PH" sz="2000" spc="-1" strike="noStrike">
              <a:latin typeface="Arial"/>
            </a:endParaRPr>
          </a:p>
          <a:p>
            <a:pPr algn="just">
              <a:lnSpc>
                <a:spcPct val="100000"/>
              </a:lnSpc>
              <a:spcBef>
                <a:spcPts val="1417"/>
              </a:spcBef>
              <a:buNone/>
            </a:pPr>
            <a:r>
              <a:rPr b="0" lang="en-PH" sz="2000" spc="-1" strike="noStrike">
                <a:latin typeface="Lato"/>
              </a:rPr>
              <a:t>boundary of the interval. For instance, for the interval 23–32, the mid-value is</a:t>
            </a:r>
            <a:r>
              <a:rPr b="0" lang="en-PH" sz="2000" spc="-1" strike="noStrike">
                <a:latin typeface="Lato"/>
              </a:rPr>
              <a:t>	</a:t>
            </a:r>
            <a:r>
              <a:rPr b="0" lang="en-PH" sz="2000" spc="-1" strike="noStrike">
                <a:latin typeface="Lato"/>
              </a:rPr>
              <a:t>	</a:t>
            </a:r>
            <a:r>
              <a:rPr b="0" lang="en-PH" sz="2000" spc="-1" strike="noStrike">
                <a:latin typeface="Lato"/>
              </a:rPr>
              <a:t>= 27.5 On</a:t>
            </a:r>
            <a:endParaRPr b="0" lang="en-PH" sz="2000" spc="-1" strike="noStrike">
              <a:latin typeface="Arial"/>
            </a:endParaRPr>
          </a:p>
          <a:p>
            <a:pPr algn="just">
              <a:lnSpc>
                <a:spcPct val="100000"/>
              </a:lnSpc>
              <a:spcBef>
                <a:spcPts val="1417"/>
              </a:spcBef>
              <a:buNone/>
            </a:pPr>
            <a:r>
              <a:rPr b="0" lang="en-PH" sz="2000" spc="-1" strike="noStrike">
                <a:latin typeface="Lato"/>
              </a:rPr>
              <a:t>the other hand, for 20 &lt; x ≤ 30, the mid-value is 25 because the average of 20 and 30 is 25 or</a:t>
            </a:r>
            <a:endParaRPr b="0" lang="en-PH" sz="2000" spc="-1" strike="noStrike">
              <a:latin typeface="Arial"/>
            </a:endParaRPr>
          </a:p>
          <a:p>
            <a:pPr algn="just">
              <a:lnSpc>
                <a:spcPct val="100000"/>
              </a:lnSpc>
              <a:spcBef>
                <a:spcPts val="1417"/>
              </a:spcBef>
              <a:buNone/>
            </a:pPr>
            <a:r>
              <a:rPr b="0" lang="en-PH" sz="2000" spc="-1" strike="noStrike">
                <a:latin typeface="Lato"/>
              </a:rPr>
              <a:t> </a:t>
            </a:r>
            <a:endParaRPr b="0" lang="en-PH" sz="2000" spc="-1" strike="noStrike">
              <a:latin typeface="Arial"/>
            </a:endParaRPr>
          </a:p>
        </p:txBody>
      </p:sp>
      <p:pic>
        <p:nvPicPr>
          <p:cNvPr id="258" name="" descr=""/>
          <p:cNvPicPr/>
          <p:nvPr/>
        </p:nvPicPr>
        <p:blipFill>
          <a:blip r:embed="rId1"/>
          <a:stretch/>
        </p:blipFill>
        <p:spPr>
          <a:xfrm>
            <a:off x="9303120" y="2988000"/>
            <a:ext cx="668520" cy="478800"/>
          </a:xfrm>
          <a:prstGeom prst="rect">
            <a:avLst/>
          </a:prstGeom>
          <a:ln w="0">
            <a:noFill/>
          </a:ln>
        </p:spPr>
      </p:pic>
      <p:pic>
        <p:nvPicPr>
          <p:cNvPr id="259" name="" descr=""/>
          <p:cNvPicPr/>
          <p:nvPr/>
        </p:nvPicPr>
        <p:blipFill>
          <a:blip r:embed="rId2"/>
          <a:stretch/>
        </p:blipFill>
        <p:spPr>
          <a:xfrm>
            <a:off x="609480" y="3960000"/>
            <a:ext cx="1103400" cy="4564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61"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pPr>
              <a:lnSpc>
                <a:spcPct val="100000"/>
              </a:lnSpc>
              <a:buNone/>
            </a:pPr>
            <a:r>
              <a:rPr b="0" lang="en-PH" sz="2000" spc="-1" strike="noStrike">
                <a:latin typeface="Lato"/>
              </a:rPr>
              <a:t>The range of grouped data is determined by finding the difference between the largest mid-value and the smallest mid-value. That is,</a:t>
            </a:r>
            <a:endParaRPr b="0" lang="en-PH" sz="2000" spc="-1" strike="noStrike">
              <a:latin typeface="Arial"/>
            </a:endParaRPr>
          </a:p>
          <a:p>
            <a:pPr algn="ctr">
              <a:lnSpc>
                <a:spcPct val="100000"/>
              </a:lnSpc>
              <a:spcBef>
                <a:spcPts val="1417"/>
              </a:spcBef>
              <a:buNone/>
            </a:pPr>
            <a:r>
              <a:rPr b="0" lang="en-PH" sz="2000" spc="-1" strike="noStrike">
                <a:latin typeface="Lato"/>
              </a:rPr>
              <a:t>Range = largest mid-value – smallest mid-value</a:t>
            </a:r>
            <a:endParaRPr b="0" lang="en-PH" sz="2000" spc="-1" strike="noStrike">
              <a:latin typeface="Arial"/>
            </a:endParaRPr>
          </a:p>
          <a:p>
            <a:pPr>
              <a:lnSpc>
                <a:spcPct val="100000"/>
              </a:lnSpc>
              <a:buNone/>
            </a:pPr>
            <a:r>
              <a:rPr b="1" lang="en-PH" sz="2000" spc="-1" strike="noStrike">
                <a:latin typeface="Lato"/>
              </a:rPr>
              <a:t>Example 1: </a:t>
            </a:r>
            <a:r>
              <a:rPr b="0" lang="en-PH" sz="2000" spc="-1" strike="noStrike">
                <a:latin typeface="Lato"/>
              </a:rPr>
              <a:t>Calculate the range of each frequency table.</a:t>
            </a:r>
            <a:endParaRPr b="0" lang="en-PH" sz="2000" spc="-1" strike="noStrike">
              <a:latin typeface="Arial"/>
            </a:endParaRPr>
          </a:p>
          <a:p>
            <a:pPr>
              <a:lnSpc>
                <a:spcPct val="100000"/>
              </a:lnSpc>
              <a:buNone/>
            </a:pPr>
            <a:endParaRPr b="0" lang="en-PH" sz="2000" spc="-1" strike="noStrike">
              <a:latin typeface="Arial"/>
            </a:endParaRPr>
          </a:p>
        </p:txBody>
      </p:sp>
      <p:pic>
        <p:nvPicPr>
          <p:cNvPr id="262" name="" descr=""/>
          <p:cNvPicPr/>
          <p:nvPr/>
        </p:nvPicPr>
        <p:blipFill>
          <a:blip r:embed="rId1"/>
          <a:stretch/>
        </p:blipFill>
        <p:spPr>
          <a:xfrm>
            <a:off x="2696400" y="2915280"/>
            <a:ext cx="6798960" cy="23950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64"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pPr>
              <a:lnSpc>
                <a:spcPct val="100000"/>
              </a:lnSpc>
              <a:buNone/>
            </a:pPr>
            <a:r>
              <a:rPr b="0" lang="en-PH" sz="2000" spc="-1" strike="noStrike">
                <a:latin typeface="Lato"/>
              </a:rPr>
              <a:t>Solution:</a:t>
            </a:r>
            <a:endParaRPr b="0" lang="en-PH" sz="2000" spc="-1" strike="noStrike">
              <a:latin typeface="Arial"/>
            </a:endParaRPr>
          </a:p>
          <a:p>
            <a:pPr>
              <a:lnSpc>
                <a:spcPct val="100000"/>
              </a:lnSpc>
              <a:buNone/>
            </a:pPr>
            <a:r>
              <a:rPr b="0" lang="en-PH" sz="2000" spc="-1" strike="noStrike">
                <a:latin typeface="Lato"/>
              </a:rPr>
              <a:t>Extend each table by adding a column on the right for the mid-values.</a:t>
            </a:r>
            <a:endParaRPr b="0" lang="en-PH" sz="2000" spc="-1" strike="noStrike">
              <a:latin typeface="Arial"/>
            </a:endParaRPr>
          </a:p>
        </p:txBody>
      </p:sp>
      <p:pic>
        <p:nvPicPr>
          <p:cNvPr id="265" name="" descr=""/>
          <p:cNvPicPr/>
          <p:nvPr/>
        </p:nvPicPr>
        <p:blipFill>
          <a:blip r:embed="rId1"/>
          <a:stretch/>
        </p:blipFill>
        <p:spPr>
          <a:xfrm>
            <a:off x="2091600" y="2120400"/>
            <a:ext cx="8008200" cy="4057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67"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pPr>
              <a:lnSpc>
                <a:spcPct val="100000"/>
              </a:lnSpc>
              <a:buNone/>
            </a:pPr>
            <a:r>
              <a:rPr b="0" lang="en-PH" sz="2000" spc="-1" strike="noStrike">
                <a:latin typeface="Lato"/>
              </a:rPr>
              <a:t>To find the average deviation of grouped data, you have to:</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a. Compute for the mean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where Σ </a:t>
            </a:r>
            <a:r>
              <a:rPr b="0" i="1" lang="en-PH" sz="2000" spc="-1" strike="noStrike">
                <a:latin typeface="Lato"/>
              </a:rPr>
              <a:t>fx</a:t>
            </a:r>
            <a:r>
              <a:rPr b="0" lang="en-PH" sz="2000" spc="-1" strike="noStrike">
                <a:latin typeface="Lato"/>
              </a:rPr>
              <a:t> is the sum of the products of the frequencies and</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their corresponding mid-values, and Σ</a:t>
            </a:r>
            <a:r>
              <a:rPr b="0" i="1" lang="en-PH" sz="2000" spc="-1" strike="noStrike">
                <a:latin typeface="Lato"/>
              </a:rPr>
              <a:t> f</a:t>
            </a:r>
            <a:r>
              <a:rPr b="0" lang="en-PH" sz="2000" spc="-1" strike="noStrike">
                <a:latin typeface="Lato"/>
              </a:rPr>
              <a:t> is the sum of the frequencies. Round the answer to the</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nearest hundredth.</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b. Subtract the mean ( x ) from the mid-values (x) and write the difference under the x − x column. Then, get the absolute values of the differences. Note that all values under the x − x column must be positive.</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c. Multiply the frequencies with their respective I x − x I values. The products must be written under the f I x − x I column.</a:t>
            </a:r>
            <a:endParaRPr b="0" lang="en-PH" sz="2000" spc="-1" strike="noStrike">
              <a:latin typeface="Arial"/>
            </a:endParaRPr>
          </a:p>
          <a:p>
            <a:pPr>
              <a:lnSpc>
                <a:spcPct val="100000"/>
              </a:lnSpc>
              <a:buNone/>
            </a:pPr>
            <a:endParaRPr b="0" lang="en-PH" sz="2000" spc="-1" strike="noStrike">
              <a:latin typeface="Arial"/>
            </a:endParaRPr>
          </a:p>
        </p:txBody>
      </p:sp>
      <p:pic>
        <p:nvPicPr>
          <p:cNvPr id="268" name="" descr=""/>
          <p:cNvPicPr/>
          <p:nvPr/>
        </p:nvPicPr>
        <p:blipFill>
          <a:blip r:embed="rId1"/>
          <a:stretch/>
        </p:blipFill>
        <p:spPr>
          <a:xfrm>
            <a:off x="3420000" y="1659960"/>
            <a:ext cx="1036800" cy="680040"/>
          </a:xfrm>
          <a:prstGeom prst="rect">
            <a:avLst/>
          </a:prstGeom>
          <a:ln w="0">
            <a:noFill/>
          </a:ln>
        </p:spPr>
      </p:pic>
      <p:sp>
        <p:nvSpPr>
          <p:cNvPr id="269" name=""/>
          <p:cNvSpPr/>
          <p:nvPr/>
        </p:nvSpPr>
        <p:spPr>
          <a:xfrm>
            <a:off x="3096000" y="3708000"/>
            <a:ext cx="180000" cy="0"/>
          </a:xfrm>
          <a:prstGeom prst="line">
            <a:avLst/>
          </a:prstGeom>
          <a:ln w="19080">
            <a:solidFill>
              <a:srgbClr val="000000"/>
            </a:solidFill>
            <a:round/>
          </a:ln>
        </p:spPr>
        <p:style>
          <a:lnRef idx="0"/>
          <a:fillRef idx="0"/>
          <a:effectRef idx="0"/>
          <a:fontRef idx="minor"/>
        </p:style>
      </p:sp>
      <p:sp>
        <p:nvSpPr>
          <p:cNvPr id="270" name=""/>
          <p:cNvSpPr/>
          <p:nvPr/>
        </p:nvSpPr>
        <p:spPr>
          <a:xfrm>
            <a:off x="10332000" y="3708000"/>
            <a:ext cx="180000" cy="0"/>
          </a:xfrm>
          <a:prstGeom prst="line">
            <a:avLst/>
          </a:prstGeom>
          <a:ln w="19080">
            <a:solidFill>
              <a:srgbClr val="000000"/>
            </a:solidFill>
            <a:round/>
          </a:ln>
        </p:spPr>
        <p:style>
          <a:lnRef idx="0"/>
          <a:fillRef idx="0"/>
          <a:effectRef idx="0"/>
          <a:fontRef idx="minor"/>
        </p:style>
      </p:sp>
      <p:sp>
        <p:nvSpPr>
          <p:cNvPr id="271" name=""/>
          <p:cNvSpPr/>
          <p:nvPr/>
        </p:nvSpPr>
        <p:spPr>
          <a:xfrm>
            <a:off x="9720000" y="3996000"/>
            <a:ext cx="180000" cy="0"/>
          </a:xfrm>
          <a:prstGeom prst="line">
            <a:avLst/>
          </a:prstGeom>
          <a:ln w="19080">
            <a:solidFill>
              <a:srgbClr val="000000"/>
            </a:solidFill>
            <a:round/>
          </a:ln>
        </p:spPr>
        <p:style>
          <a:lnRef idx="0"/>
          <a:fillRef idx="0"/>
          <a:effectRef idx="0"/>
          <a:fontRef idx="minor"/>
        </p:style>
      </p:sp>
      <p:sp>
        <p:nvSpPr>
          <p:cNvPr id="272" name=""/>
          <p:cNvSpPr/>
          <p:nvPr/>
        </p:nvSpPr>
        <p:spPr>
          <a:xfrm>
            <a:off x="6480000" y="4932000"/>
            <a:ext cx="180000" cy="0"/>
          </a:xfrm>
          <a:prstGeom prst="line">
            <a:avLst/>
          </a:prstGeom>
          <a:ln w="19080">
            <a:solidFill>
              <a:srgbClr val="000000"/>
            </a:solidFill>
            <a:round/>
          </a:ln>
        </p:spPr>
        <p:style>
          <a:lnRef idx="0"/>
          <a:fillRef idx="0"/>
          <a:effectRef idx="0"/>
          <a:fontRef idx="minor"/>
        </p:style>
      </p:sp>
      <p:sp>
        <p:nvSpPr>
          <p:cNvPr id="273" name=""/>
          <p:cNvSpPr/>
          <p:nvPr/>
        </p:nvSpPr>
        <p:spPr>
          <a:xfrm>
            <a:off x="2412000" y="5220000"/>
            <a:ext cx="180000" cy="0"/>
          </a:xfrm>
          <a:prstGeom prst="line">
            <a:avLst/>
          </a:prstGeom>
          <a:ln w="1908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75"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r>
              <a:rPr b="0" lang="en-PH" sz="2000" spc="-1" strike="noStrike">
                <a:latin typeface="Lato"/>
              </a:rPr>
              <a:t>d. Find </a:t>
            </a:r>
            <a:endParaRPr b="0" lang="en-PH" sz="2000" spc="-1" strike="noStrike">
              <a:latin typeface="Lato"/>
            </a:endParaRPr>
          </a:p>
          <a:p>
            <a:r>
              <a:rPr b="0" lang="en-PH" sz="2000" spc="-1" strike="noStrike">
                <a:latin typeface="Lato"/>
              </a:rPr>
              <a:t>e. Solve for the grouped data average deviation using the formula:</a:t>
            </a:r>
            <a:endParaRPr b="0" lang="en-PH" sz="2000" spc="-1" strike="noStrike">
              <a:latin typeface="Lato"/>
            </a:endParaRPr>
          </a:p>
          <a:p>
            <a:endParaRPr b="0" lang="en-PH" sz="2000" spc="-1" strike="noStrike">
              <a:latin typeface="Lato"/>
            </a:endParaRPr>
          </a:p>
          <a:p>
            <a:endParaRPr b="0" lang="en-PH" sz="2000" spc="-1" strike="noStrike">
              <a:latin typeface="Lato"/>
            </a:endParaRPr>
          </a:p>
          <a:p>
            <a:r>
              <a:rPr b="1" lang="en-PH" sz="2000" spc="-1" strike="noStrike">
                <a:latin typeface="Lato"/>
              </a:rPr>
              <a:t>Example 2: </a:t>
            </a:r>
            <a:r>
              <a:rPr b="0" lang="en-PH" sz="2000" spc="-1" strike="noStrike">
                <a:latin typeface="Lato"/>
              </a:rPr>
              <a:t>Calculate the average deviation of the frequency table below.</a:t>
            </a:r>
            <a:endParaRPr b="0" lang="en-PH" sz="2000" spc="-1" strike="noStrike">
              <a:latin typeface="Lato"/>
            </a:endParaRPr>
          </a:p>
        </p:txBody>
      </p:sp>
      <p:pic>
        <p:nvPicPr>
          <p:cNvPr id="276" name="" descr=""/>
          <p:cNvPicPr/>
          <p:nvPr/>
        </p:nvPicPr>
        <p:blipFill>
          <a:blip r:embed="rId1"/>
          <a:stretch/>
        </p:blipFill>
        <p:spPr>
          <a:xfrm>
            <a:off x="1395000" y="1238400"/>
            <a:ext cx="981000" cy="278280"/>
          </a:xfrm>
          <a:prstGeom prst="rect">
            <a:avLst/>
          </a:prstGeom>
          <a:ln w="0">
            <a:noFill/>
          </a:ln>
        </p:spPr>
      </p:pic>
      <p:pic>
        <p:nvPicPr>
          <p:cNvPr id="277" name="" descr=""/>
          <p:cNvPicPr/>
          <p:nvPr/>
        </p:nvPicPr>
        <p:blipFill>
          <a:blip r:embed="rId2"/>
          <a:stretch/>
        </p:blipFill>
        <p:spPr>
          <a:xfrm>
            <a:off x="4601880" y="2097720"/>
            <a:ext cx="2988000" cy="646560"/>
          </a:xfrm>
          <a:prstGeom prst="rect">
            <a:avLst/>
          </a:prstGeom>
          <a:ln w="0">
            <a:noFill/>
          </a:ln>
        </p:spPr>
      </p:pic>
      <p:pic>
        <p:nvPicPr>
          <p:cNvPr id="278" name="" descr=""/>
          <p:cNvPicPr/>
          <p:nvPr/>
        </p:nvPicPr>
        <p:blipFill>
          <a:blip r:embed="rId3"/>
          <a:stretch/>
        </p:blipFill>
        <p:spPr>
          <a:xfrm>
            <a:off x="4148640" y="3625200"/>
            <a:ext cx="3894840" cy="2134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80"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r>
              <a:rPr b="1" lang="en-PH" sz="2000" spc="-1" strike="noStrike">
                <a:latin typeface="Lato"/>
              </a:rPr>
              <a:t>Solution:</a:t>
            </a:r>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pPr algn="just">
              <a:lnSpc>
                <a:spcPct val="100000"/>
              </a:lnSpc>
              <a:buNone/>
            </a:pPr>
            <a:r>
              <a:rPr b="0" lang="en-PH" sz="2000" spc="-1" strike="noStrike">
                <a:latin typeface="Lato"/>
              </a:rPr>
              <a:t>To find the variance and standard deviation for grouped data, you have to square the difference between the mid-values and the mean and then multiply the squares with their corresponding frequencies. Afterward, find </a:t>
            </a:r>
            <a:r>
              <a:rPr b="0" lang="en-PH" sz="2000" spc="-1" strike="noStrike">
                <a:latin typeface="Lato"/>
              </a:rPr>
              <a:t>	</a:t>
            </a:r>
            <a:r>
              <a:rPr b="0" lang="en-PH" sz="2000" spc="-1" strike="noStrike">
                <a:latin typeface="Lato"/>
              </a:rPr>
              <a:t>     Use the formulas below to determine the grouped data’s variance and standard deviation.</a:t>
            </a:r>
            <a:endParaRPr b="0" lang="en-PH" sz="2000" spc="-1" strike="noStrike">
              <a:latin typeface="Lato"/>
              <a:ea typeface="PingFang SC"/>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a:p>
            <a:endParaRPr b="0" lang="en-PH" sz="2000" spc="-1" strike="noStrike">
              <a:latin typeface="Lato"/>
            </a:endParaRPr>
          </a:p>
        </p:txBody>
      </p:sp>
      <p:pic>
        <p:nvPicPr>
          <p:cNvPr id="281" name="" descr=""/>
          <p:cNvPicPr/>
          <p:nvPr/>
        </p:nvPicPr>
        <p:blipFill>
          <a:blip r:embed="rId1"/>
          <a:stretch/>
        </p:blipFill>
        <p:spPr>
          <a:xfrm>
            <a:off x="1858680" y="1084680"/>
            <a:ext cx="8474400" cy="2241000"/>
          </a:xfrm>
          <a:prstGeom prst="rect">
            <a:avLst/>
          </a:prstGeom>
          <a:ln w="0">
            <a:noFill/>
          </a:ln>
        </p:spPr>
      </p:pic>
      <p:pic>
        <p:nvPicPr>
          <p:cNvPr id="282" name="" descr=""/>
          <p:cNvPicPr/>
          <p:nvPr/>
        </p:nvPicPr>
        <p:blipFill>
          <a:blip r:embed="rId2"/>
          <a:stretch/>
        </p:blipFill>
        <p:spPr>
          <a:xfrm>
            <a:off x="1665720" y="3313440"/>
            <a:ext cx="8860320" cy="663120"/>
          </a:xfrm>
          <a:prstGeom prst="rect">
            <a:avLst/>
          </a:prstGeom>
          <a:ln w="0">
            <a:noFill/>
          </a:ln>
        </p:spPr>
      </p:pic>
      <p:pic>
        <p:nvPicPr>
          <p:cNvPr id="283" name="" descr=""/>
          <p:cNvPicPr/>
          <p:nvPr/>
        </p:nvPicPr>
        <p:blipFill>
          <a:blip r:embed="rId3"/>
          <a:stretch/>
        </p:blipFill>
        <p:spPr>
          <a:xfrm>
            <a:off x="3816000" y="4530960"/>
            <a:ext cx="1080000" cy="321120"/>
          </a:xfrm>
          <a:prstGeom prst="rect">
            <a:avLst/>
          </a:prstGeom>
          <a:ln w="0">
            <a:noFill/>
          </a:ln>
        </p:spPr>
      </p:pic>
      <p:pic>
        <p:nvPicPr>
          <p:cNvPr id="284" name="" descr=""/>
          <p:cNvPicPr/>
          <p:nvPr/>
        </p:nvPicPr>
        <p:blipFill>
          <a:blip r:embed="rId4"/>
          <a:stretch/>
        </p:blipFill>
        <p:spPr>
          <a:xfrm>
            <a:off x="2432880" y="5195880"/>
            <a:ext cx="7326000" cy="8582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57600"/>
            <a:ext cx="10189440" cy="1143720"/>
          </a:xfrm>
          <a:prstGeom prst="rect">
            <a:avLst/>
          </a:prstGeom>
          <a:noFill/>
          <a:ln w="0">
            <a:noFill/>
          </a:ln>
        </p:spPr>
        <p:txBody>
          <a:bodyPr lIns="0" rIns="0" tIns="0" bIns="0" anchor="ctr">
            <a:noAutofit/>
          </a:bodyPr>
          <a:p>
            <a:pPr algn="ctr">
              <a:lnSpc>
                <a:spcPct val="100000"/>
              </a:lnSpc>
              <a:buNone/>
            </a:pPr>
            <a:r>
              <a:rPr b="1" lang="en-PH" sz="2800" spc="-1" strike="noStrike">
                <a:latin typeface="Lato"/>
              </a:rPr>
              <a:t>Range, Average Deviation, Variance, and Standard Deviation of Grouped Data</a:t>
            </a:r>
            <a:endParaRPr b="0" lang="en-PH" sz="2800" spc="-1" strike="noStrike">
              <a:latin typeface="Arial"/>
            </a:endParaRPr>
          </a:p>
        </p:txBody>
      </p:sp>
      <p:sp>
        <p:nvSpPr>
          <p:cNvPr id="286" name="PlaceHolder 2"/>
          <p:cNvSpPr>
            <a:spLocks noGrp="1"/>
          </p:cNvSpPr>
          <p:nvPr>
            <p:ph/>
          </p:nvPr>
        </p:nvSpPr>
        <p:spPr>
          <a:xfrm>
            <a:off x="609480" y="1202400"/>
            <a:ext cx="10971360" cy="4916520"/>
          </a:xfrm>
          <a:prstGeom prst="rect">
            <a:avLst/>
          </a:prstGeom>
          <a:noFill/>
          <a:ln w="0">
            <a:noFill/>
          </a:ln>
        </p:spPr>
        <p:txBody>
          <a:bodyPr lIns="0" rIns="0" tIns="0" bIns="0" anchor="t">
            <a:normAutofit/>
          </a:bodyPr>
          <a:p>
            <a:r>
              <a:rPr b="1" lang="en-PH" sz="2000" spc="-1" strike="noStrike">
                <a:latin typeface="Lato"/>
              </a:rPr>
              <a:t>Example 3:</a:t>
            </a:r>
            <a:r>
              <a:rPr b="0" lang="en-PH" sz="2000" spc="-1" strike="noStrike">
                <a:latin typeface="Lato"/>
              </a:rPr>
              <a:t> Find the variance and standard deviation of the data on the right.</a:t>
            </a:r>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pPr>
              <a:lnSpc>
                <a:spcPct val="100000"/>
              </a:lnSpc>
              <a:buNone/>
            </a:pPr>
            <a:endParaRPr b="0" lang="en-PH" sz="2000" spc="-1" strike="noStrike">
              <a:latin typeface="Lato"/>
              <a:ea typeface="PingFang SC"/>
            </a:endParaRPr>
          </a:p>
        </p:txBody>
      </p:sp>
      <p:pic>
        <p:nvPicPr>
          <p:cNvPr id="287" name="" descr=""/>
          <p:cNvPicPr/>
          <p:nvPr/>
        </p:nvPicPr>
        <p:blipFill>
          <a:blip r:embed="rId1"/>
          <a:stretch/>
        </p:blipFill>
        <p:spPr>
          <a:xfrm>
            <a:off x="4344840" y="1576800"/>
            <a:ext cx="3502080" cy="1675080"/>
          </a:xfrm>
          <a:prstGeom prst="rect">
            <a:avLst/>
          </a:prstGeom>
          <a:ln w="0">
            <a:noFill/>
          </a:ln>
        </p:spPr>
      </p:pic>
      <p:pic>
        <p:nvPicPr>
          <p:cNvPr id="288" name="" descr=""/>
          <p:cNvPicPr/>
          <p:nvPr/>
        </p:nvPicPr>
        <p:blipFill>
          <a:blip r:embed="rId2"/>
          <a:stretch/>
        </p:blipFill>
        <p:spPr>
          <a:xfrm>
            <a:off x="1550880" y="3315960"/>
            <a:ext cx="9090000" cy="2674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15115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2023-08-09T17:38:16Z</dcterms:modified>
  <cp:revision>5814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