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0880" cy="68367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7760" cy="2777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3200" cy="38412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3200" cy="3628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0880" cy="6138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9320" cy="9493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3400" cy="10134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0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2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5200" cy="33634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3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Regalo Kay Lola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(Magalang na Pananalita)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1444320" y="2520000"/>
            <a:ext cx="9535320" cy="1092240"/>
          </a:xfrm>
          <a:prstGeom prst="rect">
            <a:avLst/>
          </a:prstGeom>
          <a:gradFill rotWithShape="0">
            <a:gsLst>
              <a:gs pos="0">
                <a:srgbClr val="fff0f5">
                  <a:alpha val="0"/>
                </a:srgbClr>
              </a:gs>
              <a:gs pos="50000">
                <a:srgbClr val="fff0f5"/>
              </a:gs>
              <a:gs pos="100000">
                <a:srgbClr val="fff0f5">
                  <a:alpha val="0"/>
                </a:srgbClr>
              </a:gs>
            </a:gsLst>
            <a:lin ang="5400000"/>
          </a:gradFill>
          <a:ln w="76320">
            <a:solidFill>
              <a:srgbClr val="311b9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latin typeface="Lato"/>
              </a:rPr>
              <a:t>Paggamit ng Magalang na Pananalita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720000" y="1234440"/>
            <a:ext cx="10619640" cy="4601520"/>
          </a:xfrm>
          <a:prstGeom prst="rect">
            <a:avLst/>
          </a:prstGeom>
          <a:gradFill rotWithShape="0">
            <a:gsLst>
              <a:gs pos="0">
                <a:srgbClr val="ffebcd">
                  <a:alpha val="0"/>
                </a:srgbClr>
              </a:gs>
              <a:gs pos="50000">
                <a:srgbClr val="ffebcd"/>
              </a:gs>
              <a:gs pos="100000">
                <a:srgbClr val="ffebcd">
                  <a:alpha val="0"/>
                </a:srgbClr>
              </a:gs>
            </a:gsLst>
            <a:lin ang="5400000"/>
          </a:gradFill>
          <a:ln w="76320">
            <a:solidFill>
              <a:srgbClr val="3e272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900" spc="-1" strike="noStrike">
                <a:latin typeface="Lato"/>
              </a:rPr>
              <a:t>	</a:t>
            </a:r>
            <a:r>
              <a:rPr b="0" lang="en-PH" sz="2900" spc="-1" strike="noStrike">
                <a:latin typeface="Lato"/>
              </a:rPr>
              <a:t>Unti-unti nang lumalawak ang mundo mo. Marami ka nang nakakasalamuhang ibang tao. Dapat matuto kang makipag-usap nang magalang sa kanila. Ilan sa mga maaari mong gawin ay ang mga sumusunod:</a:t>
            </a:r>
            <a:endParaRPr b="0" lang="en-PH" sz="2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9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900" spc="-1" strike="noStrike">
                <a:latin typeface="Lato"/>
              </a:rPr>
              <a:t>	</a:t>
            </a:r>
            <a:r>
              <a:rPr b="0" lang="en-PH" sz="2900" spc="-1" strike="noStrike">
                <a:latin typeface="Lato"/>
              </a:rPr>
              <a:t>Paggamit ng </a:t>
            </a:r>
            <a:r>
              <a:rPr b="1" lang="en-PH" sz="2900" spc="-1" strike="noStrike">
                <a:latin typeface="Lato"/>
              </a:rPr>
              <a:t>PO</a:t>
            </a:r>
            <a:r>
              <a:rPr b="0" lang="en-PH" sz="2900" spc="-1" strike="noStrike">
                <a:latin typeface="Lato"/>
              </a:rPr>
              <a:t> at </a:t>
            </a:r>
            <a:r>
              <a:rPr b="1" lang="en-PH" sz="2900" spc="-1" strike="noStrike">
                <a:latin typeface="Lato"/>
              </a:rPr>
              <a:t>OPO</a:t>
            </a:r>
            <a:r>
              <a:rPr b="0" lang="en-PH" sz="2900" spc="-1" strike="noStrike">
                <a:latin typeface="Lato"/>
              </a:rPr>
              <a:t>. Karaniwan itong ginagamit kapag mas nakatatanda ang kausap.</a:t>
            </a:r>
            <a:endParaRPr b="0" lang="en-PH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440000" y="900000"/>
            <a:ext cx="9359640" cy="517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879840" y="757080"/>
            <a:ext cx="9559800" cy="518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1687320" y="720000"/>
            <a:ext cx="8392320" cy="524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144000" y="108000"/>
            <a:ext cx="10619640" cy="1645200"/>
          </a:xfrm>
          <a:prstGeom prst="rect">
            <a:avLst/>
          </a:prstGeom>
          <a:gradFill rotWithShape="0">
            <a:gsLst>
              <a:gs pos="0">
                <a:srgbClr val="7fffd4">
                  <a:alpha val="0"/>
                </a:srgbClr>
              </a:gs>
              <a:gs pos="50000">
                <a:srgbClr val="7fffd4"/>
              </a:gs>
              <a:gs pos="100000">
                <a:srgbClr val="7fffd4">
                  <a:alpha val="0"/>
                </a:srgbClr>
              </a:gs>
            </a:gsLst>
            <a:lin ang="5400000"/>
          </a:gradFill>
          <a:ln w="76320">
            <a:solidFill>
              <a:srgbClr val="3e272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2900" spc="-1" strike="noStrike">
                <a:latin typeface="Lato"/>
              </a:rPr>
              <a:t>Panuto:</a:t>
            </a:r>
            <a:r>
              <a:rPr b="0" lang="en-PH" sz="2900" spc="-1" strike="noStrike">
                <a:latin typeface="Lato"/>
              </a:rPr>
              <a:t> Piliin ang angkop na pahayag sa sumusunod na mga sitwasyon. Bilugan ang letrang katumbas nito.</a:t>
            </a:r>
            <a:endParaRPr b="0" lang="en-PH" sz="29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2520000" y="2340000"/>
            <a:ext cx="6659640" cy="3138120"/>
          </a:xfrm>
          <a:prstGeom prst="rect">
            <a:avLst/>
          </a:prstGeom>
          <a:solidFill>
            <a:srgbClr val="e3f2fd"/>
          </a:solidFill>
          <a:ln w="76320">
            <a:solidFill>
              <a:srgbClr val="1b5e2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latin typeface="Lato"/>
              </a:rPr>
              <a:t>1. Nakasalubong mo ang iyong guro.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	</a:t>
            </a:r>
            <a:r>
              <a:rPr b="0" lang="en-PH" sz="3000" spc="-1" strike="noStrike">
                <a:latin typeface="Lato"/>
              </a:rPr>
              <a:t>A. Magandang umaga.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	</a:t>
            </a:r>
            <a:r>
              <a:rPr b="0" lang="en-PH" sz="3000" spc="-1" strike="noStrike">
                <a:latin typeface="Lato"/>
              </a:rPr>
              <a:t>B. Magandang umaga po.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	</a:t>
            </a:r>
            <a:r>
              <a:rPr b="0" lang="en-PH" sz="3000" spc="-1" strike="noStrike">
                <a:latin typeface="Lato"/>
              </a:rPr>
              <a:t>C. Gandang umaga.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2700000" y="1901520"/>
            <a:ext cx="7199640" cy="3138120"/>
          </a:xfrm>
          <a:prstGeom prst="rect">
            <a:avLst/>
          </a:prstGeom>
          <a:solidFill>
            <a:srgbClr val="e3f2fd"/>
          </a:solidFill>
          <a:ln w="76320">
            <a:solidFill>
              <a:srgbClr val="1b5e2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latin typeface="Lato"/>
              </a:rPr>
              <a:t>2. Pinapaabot mo sa kaklase ang bag mo.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A. Abot mo ang bag ko.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B. Iabot mo ang bag ko.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C. Pakiabot ang bag ko.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2700000" y="1901520"/>
            <a:ext cx="7739640" cy="3138120"/>
          </a:xfrm>
          <a:prstGeom prst="rect">
            <a:avLst/>
          </a:prstGeom>
          <a:solidFill>
            <a:srgbClr val="e3f2fd"/>
          </a:solidFill>
          <a:ln w="76320">
            <a:solidFill>
              <a:srgbClr val="1b5e2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latin typeface="Lato"/>
              </a:rPr>
              <a:t>3. Nakalimutan mo ang iniutos ng nanay mo.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A. Pasensiya na, Nay. Nakalimutan ko po.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B. Nakalimutan ko 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latin typeface="Lato"/>
              </a:rPr>
              <a:t>C. Ikaw na lang ang gumawa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5220000" y="1300320"/>
            <a:ext cx="5940000" cy="445968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900000" y="3060000"/>
            <a:ext cx="3613680" cy="720000"/>
          </a:xfrm>
          <a:prstGeom prst="rect">
            <a:avLst/>
          </a:prstGeom>
          <a:solidFill>
            <a:srgbClr val="f0fff0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Regalo kay Lola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3420000" y="821880"/>
            <a:ext cx="5125320" cy="403740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266040" y="360000"/>
            <a:ext cx="2973240" cy="1799280"/>
          </a:xfrm>
          <a:prstGeom prst="wedgeRectCallout">
            <a:avLst>
              <a:gd name="adj1" fmla="val 77217"/>
              <a:gd name="adj2" fmla="val 42037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Oo, Anak. Pero dahil may sarili nang pamilya si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Tatay, may sarili na rin tayong bahay.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8820000" y="900000"/>
            <a:ext cx="2519280" cy="1439280"/>
          </a:xfrm>
          <a:prstGeom prst="wedgeRectCallout">
            <a:avLst>
              <a:gd name="adj1" fmla="val -72009"/>
              <a:gd name="adj2" fmla="val 60569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anak, kaarawan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 Lola Rosie ninyo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Sabado. Dadalawin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natin siya.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266040" y="2880000"/>
            <a:ext cx="2973240" cy="1799280"/>
          </a:xfrm>
          <a:prstGeom prst="wedgeRectCallout">
            <a:avLst>
              <a:gd name="adj1" fmla="val 67523"/>
              <a:gd name="adj2" fmla="val -21425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Bakit po ba hindi siya rito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nakatira, Tatay? Hindi po ba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Nanay ninyo si Lola Rosie?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8820000" y="2520000"/>
            <a:ext cx="2519280" cy="1439280"/>
          </a:xfrm>
          <a:prstGeom prst="wedgeRectCallout">
            <a:avLst>
              <a:gd name="adj1" fmla="val -71365"/>
              <a:gd name="adj2" fmla="val -17736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800" rIns="118800" tIns="73800" bIns="738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Oo naman, mga anak. Kahit nasa ibang bahay si Lola Rosie, pamilya pa rin natin siya.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180000" y="4140000"/>
            <a:ext cx="2519280" cy="1439280"/>
          </a:xfrm>
          <a:prstGeom prst="wedgeRectCallout">
            <a:avLst>
              <a:gd name="adj1" fmla="val -82393"/>
              <a:gd name="adj2" fmla="val -47101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Yehey! Makikita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ko na ulit si Lola.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6300000" y="4680000"/>
            <a:ext cx="2519280" cy="1439280"/>
          </a:xfrm>
          <a:prstGeom prst="wedgeRectCallout">
            <a:avLst>
              <a:gd name="adj1" fmla="val 14944"/>
              <a:gd name="adj2" fmla="val -146074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Pero hindi po ba, pamilya pa rin natin si Lola Rosie?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600000" y="1080000"/>
            <a:ext cx="4859280" cy="449316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180000" y="1080000"/>
            <a:ext cx="3239280" cy="1979280"/>
          </a:xfrm>
          <a:prstGeom prst="wedgeRectCallout">
            <a:avLst>
              <a:gd name="adj1" fmla="val 60486"/>
              <a:gd name="adj2" fmla="val 14712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Magpabili tayo ng libro kay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Tatay, Ate. Iyon ang ibigay natin kay Lola. Hindi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ba, paborito niyang magbasa ng kuwento para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 atin?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8820000" y="1080000"/>
            <a:ext cx="2879280" cy="1979280"/>
          </a:xfrm>
          <a:prstGeom prst="wedgeRectCallout">
            <a:avLst>
              <a:gd name="adj1" fmla="val -81791"/>
              <a:gd name="adj2" fmla="val 8912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Ano kaya ang maganda nating iregalo kay Lola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Rosie, Francis?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8820000" y="3420000"/>
            <a:ext cx="2879280" cy="1979280"/>
          </a:xfrm>
          <a:prstGeom prst="wedgeRectCallout">
            <a:avLst>
              <a:gd name="adj1" fmla="val -81791"/>
              <a:gd name="adj2" fmla="val -51287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Tama. Tapos, gagawan natin siya ng </a:t>
            </a:r>
            <a:r>
              <a:rPr b="0" i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birthday card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Papatulong tayo kay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Nanay.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500000" y="1159200"/>
            <a:ext cx="5400000" cy="460260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/>
          <p:nvPr/>
        </p:nvSpPr>
        <p:spPr>
          <a:xfrm>
            <a:off x="720000" y="540000"/>
            <a:ext cx="3419280" cy="2339280"/>
          </a:xfrm>
          <a:prstGeom prst="wedgeRectCallout">
            <a:avLst>
              <a:gd name="adj1" fmla="val 65226"/>
              <a:gd name="adj2" fmla="val 29847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ganda ng naisip ninyo, mga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anak. Siguradong matutuwa ang lola ninyo nito.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3637440" y="1620000"/>
            <a:ext cx="5182560" cy="416052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360000" y="900000"/>
            <a:ext cx="3419280" cy="1079280"/>
          </a:xfrm>
          <a:prstGeom prst="wedgeRectCallout">
            <a:avLst>
              <a:gd name="adj1" fmla="val 65226"/>
              <a:gd name="adj2" fmla="val 89652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Maligayang kaarawan po, Lola!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8640000" y="1260000"/>
            <a:ext cx="3419280" cy="1260000"/>
          </a:xfrm>
          <a:prstGeom prst="wedgeRectCallout">
            <a:avLst>
              <a:gd name="adj1" fmla="val -59921"/>
              <a:gd name="adj2" fmla="val 68425"/>
            </a:avLst>
          </a:prstGeom>
          <a:solidFill>
            <a:srgbClr val="fafafa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Salamat, mga apo.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180000" y="297360"/>
            <a:ext cx="10439280" cy="1000080"/>
          </a:xfrm>
          <a:prstGeom prst="rect">
            <a:avLst/>
          </a:prstGeom>
          <a:solidFill>
            <a:srgbClr val="fff8dc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Tukuyin ang paglalarawang angkop sa mga salita. Gamiting gabay ang mga larawan.</a:t>
            </a:r>
            <a:endParaRPr b="0" lang="en-PH" sz="26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1260000" y="1620000"/>
            <a:ext cx="3239280" cy="428508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5580000" y="2340000"/>
            <a:ext cx="4679280" cy="2737440"/>
          </a:xfrm>
          <a:prstGeom prst="rect">
            <a:avLst/>
          </a:prstGeom>
          <a:solidFill>
            <a:srgbClr val="fbe9e7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1. Lola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A. matandang babae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B. matandang lalaki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C. batang babae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5400000" y="1620000"/>
            <a:ext cx="6479280" cy="3970440"/>
          </a:xfrm>
          <a:prstGeom prst="rect">
            <a:avLst/>
          </a:prstGeom>
          <a:solidFill>
            <a:srgbClr val="fbe9e7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2. Pamilya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A. grupo ng mga tao na pare-pareho ang edad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B. grupong kinabibilangan ng magulang at anak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C. grupong magkakapareho ang kasarian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360000" y="1440000"/>
            <a:ext cx="4732560" cy="34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5400000" y="1620000"/>
            <a:ext cx="6479280" cy="3970440"/>
          </a:xfrm>
          <a:prstGeom prst="rect">
            <a:avLst/>
          </a:prstGeom>
          <a:solidFill>
            <a:srgbClr val="fbe9e7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3. Regalo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A. bagay na ibinibigay ng isang tao para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mapasaya ang iba pang tao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B. bagay na binibili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C. bagay na kailangang pag-ipunan ng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maraming pera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540000" y="1695240"/>
            <a:ext cx="4354560" cy="370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2023-08-10T16:31:08Z</dcterms:modified>
  <cp:revision>256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