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11.png" ContentType="image/png"/>
  <Override PartName="/ppt/media/image10.png" ContentType="image/png"/>
  <Override PartName="/ppt/media/image9.png" ContentType="image/png"/>
  <Override PartName="/ppt/media/image13.png" ContentType="image/png"/>
  <Override PartName="/ppt/media/image8.png" ContentType="image/png"/>
  <Override PartName="/ppt/media/image5.png" ContentType="image/png"/>
  <Override PartName="/ppt/media/image7.png" ContentType="image/png"/>
  <Override PartName="/ppt/media/image12.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6E963E8-50EE-44C8-AC0F-3346284C7ABD}"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3B791046-C742-43B1-BD85-063CB62400F4}"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7AF3AE3A-0C58-47FD-9C3A-8B4FDF52A960}"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D0DF5F6C-61AC-408A-B873-31DAE5D10B5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7AEF169-D666-4BFD-9CED-CC5C7A328E61}"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E519DB3A-ECDF-4DA1-AC29-D356E6785C0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ED9AC64-D03D-44BE-8055-A7DB5E620ACB}"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EA8F7DB-E600-41BB-91E3-683665989686}"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5BBCDE0-8BF5-4323-953F-D5FF60BA408A}"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3E82F3BE-0116-4753-8812-741CC3AD81D0}"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FAB7C36-E8AB-4EAB-976B-6064F5750FD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D2E2A9A3-449E-4CED-96FB-54B40CC9BFFD}"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C4C338D-AC5F-40A5-97DD-C2DD6FF76F4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95FEA4E-BAA0-4679-AE8B-1B8AFF6F4DB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2204A62-DC64-407C-99A1-61F7BBE85182}"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95957C5-21C7-4DBE-9D45-ED9463F39F0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C1D866A5-79FA-44F6-B422-D5FF27A30496}"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0552897D-818A-4443-9C34-C020ECECB5FE}"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ED30C399-766F-4572-9949-3FDF5AF5DFA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01EEEDA-C1F5-4871-9361-309EB850969B}"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4BFA36DA-F807-45A8-83A4-4962BDCFCB50}"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24DA90F5-B236-4C0A-B7BC-4879BD00D88A}"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BAC4D83-60F3-4C3A-9057-C8492235EFA7}"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FBC7A43C-3E9A-459A-AF05-237C44049C7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8122D32E-A7FC-44CA-A737-6F46917EB32F}"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25D7E5E-D416-47A9-B51A-A190A97E5128}"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210E5E4F-A4B0-4248-B3CB-15215ED2F7DB}"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8A8C20D9-4F71-49A9-BAD1-108EA854BB0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7EB6A5DC-6936-48BE-9CE1-3AB6AC3F1D64}"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B11E30B7-0D2D-41C8-88C3-672CCE3D265E}"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42A63F7-0F30-45AD-B1F7-B0664996134A}"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7D1842E-CCE0-4BB0-8BA6-1EF879A94D79}"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0A0C4BDC-5CA5-4F31-8477-4C888B286A5D}"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BD24E8B2-6A3E-428D-8E36-12C8845DE2AE}"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D7151967-9486-46BA-AA6F-464FD6AE55AD}"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31475E67-1E27-4B97-80B9-87968D3B6857}"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5920" cy="684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2800" cy="2782800"/>
          </a:xfrm>
          <a:prstGeom prst="rect">
            <a:avLst/>
          </a:prstGeom>
          <a:ln w="0">
            <a:noFill/>
          </a:ln>
        </p:spPr>
      </p:pic>
      <p:sp>
        <p:nvSpPr>
          <p:cNvPr id="2" name="Rectangle 5"/>
          <p:cNvSpPr/>
          <p:nvPr/>
        </p:nvSpPr>
        <p:spPr>
          <a:xfrm>
            <a:off x="3487320" y="1475280"/>
            <a:ext cx="8688240" cy="38462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240" cy="3679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7E705EBC-F3CF-426B-A4C7-6DDA5EA25172}"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5920" cy="618840"/>
          </a:xfrm>
          <a:prstGeom prst="rect">
            <a:avLst/>
          </a:prstGeom>
          <a:ln w="0">
            <a:noFill/>
          </a:ln>
        </p:spPr>
      </p:pic>
      <p:sp>
        <p:nvSpPr>
          <p:cNvPr id="46" name="Rectangle 7"/>
          <p:cNvSpPr/>
          <p:nvPr/>
        </p:nvSpPr>
        <p:spPr>
          <a:xfrm>
            <a:off x="10868760" y="0"/>
            <a:ext cx="954360" cy="9543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440" cy="1018440"/>
          </a:xfrm>
          <a:prstGeom prst="rect">
            <a:avLst/>
          </a:prstGeom>
          <a:ln w="0">
            <a:noFill/>
          </a:ln>
        </p:spPr>
      </p:pic>
      <p:sp>
        <p:nvSpPr>
          <p:cNvPr id="48" name="TextBox 9"/>
          <p:cNvSpPr/>
          <p:nvPr/>
        </p:nvSpPr>
        <p:spPr>
          <a:xfrm>
            <a:off x="185400" y="6362280"/>
            <a:ext cx="46756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1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600" cy="34884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000" cy="34884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BA750D78-B652-453D-AC40-6826BA7E0499}"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000" cy="34884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240" cy="3368520"/>
          </a:xfrm>
          <a:prstGeom prst="rect">
            <a:avLst/>
          </a:prstGeom>
          <a:ln w="12700">
            <a:noFill/>
          </a:ln>
        </p:spPr>
      </p:pic>
      <p:sp>
        <p:nvSpPr>
          <p:cNvPr id="92" name="PlaceHolder 1"/>
          <p:cNvSpPr>
            <a:spLocks noGrp="1"/>
          </p:cNvSpPr>
          <p:nvPr>
            <p:ph type="ftr" idx="7"/>
          </p:nvPr>
        </p:nvSpPr>
        <p:spPr>
          <a:xfrm>
            <a:off x="4038480" y="6356520"/>
            <a:ext cx="4098600" cy="34884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000" cy="34884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C2940CE4-9965-4239-86DE-CDAA182CF68A}"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000" cy="34884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448000"/>
            <a:ext cx="6824160" cy="6634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Mahahalagang Pangyayari  sa Buhay Ko at mga Personal na Gamit</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9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Pangyayari sa Buhay ng Bata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pic>
        <p:nvPicPr>
          <p:cNvPr id="136" name="" descr=""/>
          <p:cNvPicPr/>
          <p:nvPr/>
        </p:nvPicPr>
        <p:blipFill>
          <a:blip r:embed="rId1"/>
          <a:stretch/>
        </p:blipFill>
        <p:spPr>
          <a:xfrm>
            <a:off x="6300000" y="1404000"/>
            <a:ext cx="5072760" cy="3849480"/>
          </a:xfrm>
          <a:prstGeom prst="rect">
            <a:avLst/>
          </a:prstGeom>
          <a:ln w="0">
            <a:noFill/>
          </a:ln>
        </p:spPr>
      </p:pic>
      <p:sp>
        <p:nvSpPr>
          <p:cNvPr id="137" name=""/>
          <p:cNvSpPr txBox="1"/>
          <p:nvPr/>
        </p:nvSpPr>
        <p:spPr>
          <a:xfrm>
            <a:off x="833400" y="1620000"/>
            <a:ext cx="5178600" cy="332388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Unang mahalagang pangyayari ay ang bigyan ng buhay ng nanay ang sanggol sa kanyang sinapupunan.</a:t>
            </a:r>
            <a:endParaRPr b="0" lang="en-PH" sz="1800" spc="-1" strike="noStrike">
              <a:solidFill>
                <a:srgbClr val="000000"/>
              </a:solidFill>
              <a:latin typeface="Lato"/>
              <a:ea typeface="PingFang SC"/>
            </a:endParaRPr>
          </a:p>
          <a:p>
            <a:pPr algn="just">
              <a:lnSpc>
                <a:spcPct val="100000"/>
              </a:lnSpc>
              <a:spcBef>
                <a:spcPts val="850"/>
              </a:spcBef>
              <a:spcAft>
                <a:spcPts val="850"/>
              </a:spcAft>
            </a:pPr>
            <a:r>
              <a:rPr b="0" lang="en-PH" sz="1800" spc="-1" strike="noStrike">
                <a:solidFill>
                  <a:srgbClr val="000000"/>
                </a:solidFill>
                <a:latin typeface="Lato"/>
              </a:rPr>
              <a:t>Ang buong kamag-anakan ay nagsasaya kapag nalaman na ang nanay ay buntis o nagdadalang-tao na. Sa simula pa lang ng pagbubuntis ay nagsisimula na rin ang buhay ng bata sa loob ng sinapupunan. Ang bata ay mananatili sa loob ng sinapupunan ng nanay sa loob ng siyam na buwan. Subalit may mga pinanganganak nang pito o walong buwan pa lang.</a:t>
            </a:r>
            <a:endParaRPr b="0" lang="en-PH" sz="1800" spc="-1" strike="noStrike">
              <a:solidFill>
                <a:srgbClr val="000000"/>
              </a:solidFill>
              <a:latin typeface="Lato"/>
              <a:ea typeface="PingFang SC"/>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Rectangle 2"/>
          <p:cNvSpPr/>
          <p:nvPr/>
        </p:nvSpPr>
        <p:spPr>
          <a:xfrm>
            <a:off x="-113040" y="532080"/>
            <a:ext cx="109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9" name="Rectangle 4"/>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Pangyayari sa Buhay ng Bata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0" name=""/>
          <p:cNvSpPr txBox="1"/>
          <p:nvPr/>
        </p:nvSpPr>
        <p:spPr>
          <a:xfrm>
            <a:off x="833400" y="1656000"/>
            <a:ext cx="5178600" cy="173628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Pagkatapos ng paghihintay ng siyam na buwan, nasasabik na ang lahat ng miyembro ng pamilya na makita ang bagong silang na sanggol. Tiyak dadalawin na ang sanggol sa ospital o paanakan pa lamang. Ang sanggol ay buhay na buhay sa labas ng tiyan ng nanay.</a:t>
            </a:r>
            <a:endParaRPr b="0" lang="en-PH" sz="1800" spc="-1" strike="noStrike">
              <a:solidFill>
                <a:srgbClr val="000000"/>
              </a:solidFill>
              <a:latin typeface="Lato"/>
              <a:ea typeface="PingFang SC"/>
            </a:endParaRPr>
          </a:p>
        </p:txBody>
      </p:sp>
      <p:pic>
        <p:nvPicPr>
          <p:cNvPr id="141" name="" descr=""/>
          <p:cNvPicPr/>
          <p:nvPr/>
        </p:nvPicPr>
        <p:blipFill>
          <a:blip r:embed="rId1"/>
          <a:stretch/>
        </p:blipFill>
        <p:spPr>
          <a:xfrm>
            <a:off x="6300360" y="1404360"/>
            <a:ext cx="4950360" cy="384948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Rectangle 5"/>
          <p:cNvSpPr/>
          <p:nvPr/>
        </p:nvSpPr>
        <p:spPr>
          <a:xfrm>
            <a:off x="-113040" y="532080"/>
            <a:ext cx="109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3" name="Rectangle 8"/>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Pangyayari sa Buhay ng Bata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4" name=""/>
          <p:cNvSpPr txBox="1"/>
          <p:nvPr/>
        </p:nvSpPr>
        <p:spPr>
          <a:xfrm>
            <a:off x="833400" y="1548000"/>
            <a:ext cx="5178600" cy="414684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Isa pang mahalagang pangyayari sa buhay ng tao ay ang pagbibinyag. Ang pagbibinyag ay ginagawa para mabasbasan ang bata ng pananampalataya na sinusunod ng kanyang pamilya. Hindi pare-pareho ang paraan ng pagbibinyag sa mga bata. Ito ay ayon sa relihiyon ng pamilya.</a:t>
            </a:r>
            <a:endParaRPr b="0" lang="en-PH" sz="1800" spc="-1" strike="noStrike">
              <a:solidFill>
                <a:srgbClr val="000000"/>
              </a:solidFill>
              <a:latin typeface="Lato"/>
              <a:ea typeface="PingFang SC"/>
            </a:endParaRPr>
          </a:p>
          <a:p>
            <a:pPr algn="just">
              <a:lnSpc>
                <a:spcPct val="100000"/>
              </a:lnSpc>
              <a:spcBef>
                <a:spcPts val="850"/>
              </a:spcBef>
              <a:spcAft>
                <a:spcPts val="850"/>
              </a:spcAft>
            </a:pPr>
            <a:r>
              <a:rPr b="0" lang="en-PH" sz="1800" spc="-1" strike="noStrike">
                <a:solidFill>
                  <a:srgbClr val="000000"/>
                </a:solidFill>
                <a:latin typeface="Lato"/>
              </a:rPr>
              <a:t>Masaya ang lahat kapag ang bata ay umabot na ng isang taong gulang. Kaya ang mga magulang ay naghahanda ng pagdiriwang ng kanyang kaarawan. Nakikita at nararamdaman ng bata ang pagmamahal at kasiyahan sa ganitong pangyayari. Karaniwan, ipinaghahanda ng pamilya ang una at ikapitong taong gulang ng bata. Ito ay bilang pasasalamat sa paglaki ng bata.</a:t>
            </a:r>
            <a:endParaRPr b="0" lang="en-PH" sz="1800" spc="-1" strike="noStrike">
              <a:solidFill>
                <a:srgbClr val="000000"/>
              </a:solidFill>
              <a:latin typeface="Lato"/>
              <a:ea typeface="PingFang SC"/>
            </a:endParaRPr>
          </a:p>
        </p:txBody>
      </p:sp>
      <p:pic>
        <p:nvPicPr>
          <p:cNvPr id="145" name="" descr=""/>
          <p:cNvPicPr/>
          <p:nvPr/>
        </p:nvPicPr>
        <p:blipFill>
          <a:blip r:embed="rId1"/>
          <a:stretch/>
        </p:blipFill>
        <p:spPr>
          <a:xfrm>
            <a:off x="6399360" y="1538640"/>
            <a:ext cx="4581000" cy="42217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Rectangle 9"/>
          <p:cNvSpPr/>
          <p:nvPr/>
        </p:nvSpPr>
        <p:spPr>
          <a:xfrm>
            <a:off x="-113040" y="532080"/>
            <a:ext cx="109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7" name="Rectangle 10"/>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Mahahalagang Pangyayari sa Buhay ng Bata</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8" name=""/>
          <p:cNvSpPr txBox="1"/>
          <p:nvPr/>
        </p:nvSpPr>
        <p:spPr>
          <a:xfrm>
            <a:off x="833400" y="1548000"/>
            <a:ext cx="5178600" cy="250092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Kinakailangan din na ipasok sa paaralan ang bata. Sa edad na tatlo o apat, maaari nang ipasok sa paaralan ang bata. Ito ang edad kung saan mabilis matututo ang bata kasama ang iba pang kapuwa bata.</a:t>
            </a:r>
            <a:endParaRPr b="0" lang="en-PH" sz="1800" spc="-1" strike="noStrike">
              <a:solidFill>
                <a:srgbClr val="000000"/>
              </a:solidFill>
              <a:latin typeface="Lato"/>
              <a:ea typeface="PingFang SC"/>
            </a:endParaRPr>
          </a:p>
          <a:p>
            <a:pPr algn="just">
              <a:lnSpc>
                <a:spcPct val="100000"/>
              </a:lnSpc>
              <a:spcBef>
                <a:spcPts val="850"/>
              </a:spcBef>
              <a:spcAft>
                <a:spcPts val="850"/>
              </a:spcAft>
            </a:pPr>
            <a:r>
              <a:rPr b="0" lang="en-PH" sz="1800" spc="-1" strike="noStrike">
                <a:solidFill>
                  <a:srgbClr val="000000"/>
                </a:solidFill>
                <a:latin typeface="Lato"/>
              </a:rPr>
              <a:t>Sa paaralan niya natututuhan ang wastong pagbabasa, pagsusulat, pakikinig sa mga kuwentong pambata, at pagbibilang.</a:t>
            </a:r>
            <a:endParaRPr b="0" lang="en-PH" sz="1800" spc="-1" strike="noStrike">
              <a:solidFill>
                <a:srgbClr val="000000"/>
              </a:solidFill>
              <a:latin typeface="Lato"/>
              <a:ea typeface="PingFang SC"/>
            </a:endParaRPr>
          </a:p>
        </p:txBody>
      </p:sp>
      <p:pic>
        <p:nvPicPr>
          <p:cNvPr id="149" name="" descr=""/>
          <p:cNvPicPr/>
          <p:nvPr/>
        </p:nvPicPr>
        <p:blipFill>
          <a:blip r:embed="rId1"/>
          <a:stretch/>
        </p:blipFill>
        <p:spPr>
          <a:xfrm>
            <a:off x="6608160" y="1497960"/>
            <a:ext cx="4371840" cy="2822040"/>
          </a:xfrm>
          <a:prstGeom prst="rect">
            <a:avLst/>
          </a:prstGeom>
          <a:ln w="0">
            <a:noFill/>
          </a:ln>
        </p:spPr>
      </p:pic>
      <p:pic>
        <p:nvPicPr>
          <p:cNvPr id="150" name="" descr=""/>
          <p:cNvPicPr/>
          <p:nvPr/>
        </p:nvPicPr>
        <p:blipFill>
          <a:blip r:embed="rId2"/>
          <a:stretch/>
        </p:blipFill>
        <p:spPr>
          <a:xfrm>
            <a:off x="6300000" y="4320000"/>
            <a:ext cx="4680000" cy="18374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Rectangle 11"/>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2" name="Rectangle 12"/>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Personal na Gamit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3" name=""/>
          <p:cNvSpPr txBox="1"/>
          <p:nvPr/>
        </p:nvSpPr>
        <p:spPr>
          <a:xfrm>
            <a:off x="833400" y="1548000"/>
            <a:ext cx="5106600" cy="358560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2100" spc="-1" strike="noStrike">
                <a:solidFill>
                  <a:srgbClr val="000000"/>
                </a:solidFill>
                <a:latin typeface="Lato"/>
              </a:rPr>
              <a:t>Damit</a:t>
            </a:r>
            <a:endParaRPr b="0" lang="en-PH" sz="2100" spc="-1" strike="noStrike">
              <a:solidFill>
                <a:srgbClr val="000000"/>
              </a:solidFill>
              <a:latin typeface="Lato"/>
              <a:ea typeface="PingFang SC"/>
            </a:endParaRPr>
          </a:p>
          <a:p>
            <a:pPr algn="just">
              <a:lnSpc>
                <a:spcPct val="100000"/>
              </a:lnSpc>
              <a:spcBef>
                <a:spcPts val="850"/>
              </a:spcBef>
              <a:spcAft>
                <a:spcPts val="850"/>
              </a:spcAft>
            </a:pPr>
            <a:r>
              <a:rPr b="0" lang="en-PH" sz="1800" spc="-1" strike="noStrike">
                <a:solidFill>
                  <a:srgbClr val="000000"/>
                </a:solidFill>
                <a:latin typeface="Lato"/>
              </a:rPr>
              <a:t>Nag-iiba ang sinusuot ng bata habang ito ay lumalaki. Bago pa man lumabas ng ospital o </a:t>
            </a:r>
            <a:r>
              <a:rPr b="0" i="1" lang="en-PH" sz="1800" spc="-1" strike="noStrike">
                <a:solidFill>
                  <a:srgbClr val="000000"/>
                </a:solidFill>
                <a:latin typeface="Lato"/>
              </a:rPr>
              <a:t>center</a:t>
            </a:r>
            <a:r>
              <a:rPr b="0" lang="en-PH" sz="1800" spc="-1" strike="noStrike">
                <a:solidFill>
                  <a:srgbClr val="000000"/>
                </a:solidFill>
                <a:latin typeface="Lato"/>
              </a:rPr>
              <a:t>, nakahanda na ang isusuot ng nanay at ng sanggol. Karaniwang sinusuot at ginagamit ng mga sanggol ang mga lampin o salawal, sapatos, </a:t>
            </a:r>
            <a:r>
              <a:rPr b="0" i="1" lang="en-PH" sz="1800" spc="-1" strike="noStrike">
                <a:solidFill>
                  <a:srgbClr val="000000"/>
                </a:solidFill>
                <a:latin typeface="Lato"/>
              </a:rPr>
              <a:t>mittens</a:t>
            </a:r>
            <a:r>
              <a:rPr b="0" lang="en-PH" sz="1800" spc="-1" strike="noStrike">
                <a:solidFill>
                  <a:srgbClr val="000000"/>
                </a:solidFill>
                <a:latin typeface="Lato"/>
              </a:rPr>
              <a:t> o guwantes, </a:t>
            </a:r>
            <a:r>
              <a:rPr b="0" i="1" lang="en-PH" sz="1800" spc="-1" strike="noStrike">
                <a:solidFill>
                  <a:srgbClr val="000000"/>
                </a:solidFill>
                <a:latin typeface="Lato"/>
              </a:rPr>
              <a:t>bib</a:t>
            </a:r>
            <a:r>
              <a:rPr b="0" lang="en-PH" sz="1800" spc="-1" strike="noStrike">
                <a:solidFill>
                  <a:srgbClr val="000000"/>
                </a:solidFill>
                <a:latin typeface="Lato"/>
              </a:rPr>
              <a:t>, pranela o kumot, at damit pansanggol.</a:t>
            </a:r>
            <a:endParaRPr b="0" lang="en-PH" sz="1800" spc="-1" strike="noStrike">
              <a:solidFill>
                <a:srgbClr val="000000"/>
              </a:solidFill>
              <a:latin typeface="Lato"/>
              <a:ea typeface="PingFang SC"/>
            </a:endParaRPr>
          </a:p>
          <a:p>
            <a:pPr algn="just">
              <a:lnSpc>
                <a:spcPct val="100000"/>
              </a:lnSpc>
              <a:spcBef>
                <a:spcPts val="850"/>
              </a:spcBef>
              <a:spcAft>
                <a:spcPts val="850"/>
              </a:spcAft>
            </a:pPr>
            <a:r>
              <a:rPr b="0" lang="en-PH" sz="1800" spc="-1" strike="noStrike">
                <a:solidFill>
                  <a:srgbClr val="000000"/>
                </a:solidFill>
                <a:latin typeface="Lato"/>
              </a:rPr>
              <a:t>Habang lumalaki, nag-iiba na ang gamit. Ang damit ay nagbabago dahil sa timbang at taas ng bata.</a:t>
            </a:r>
            <a:endParaRPr b="0" lang="en-PH" sz="1800" spc="-1" strike="noStrike">
              <a:solidFill>
                <a:srgbClr val="000000"/>
              </a:solidFill>
              <a:latin typeface="Lato"/>
              <a:ea typeface="PingFang SC"/>
            </a:endParaRPr>
          </a:p>
        </p:txBody>
      </p:sp>
      <p:pic>
        <p:nvPicPr>
          <p:cNvPr id="154" name="" descr=""/>
          <p:cNvPicPr/>
          <p:nvPr/>
        </p:nvPicPr>
        <p:blipFill>
          <a:blip r:embed="rId1"/>
          <a:stretch/>
        </p:blipFill>
        <p:spPr>
          <a:xfrm>
            <a:off x="6120000" y="1476000"/>
            <a:ext cx="5040000" cy="2555280"/>
          </a:xfrm>
          <a:prstGeom prst="rect">
            <a:avLst/>
          </a:prstGeom>
          <a:ln w="0">
            <a:noFill/>
          </a:ln>
        </p:spPr>
      </p:pic>
      <p:pic>
        <p:nvPicPr>
          <p:cNvPr id="155" name="" descr=""/>
          <p:cNvPicPr/>
          <p:nvPr/>
        </p:nvPicPr>
        <p:blipFill>
          <a:blip r:embed="rId2"/>
          <a:stretch/>
        </p:blipFill>
        <p:spPr>
          <a:xfrm>
            <a:off x="6300000" y="4432680"/>
            <a:ext cx="4860000" cy="170424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Rectangle 16"/>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57" name="Rectangle 17"/>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Personal na Gamit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58" name=""/>
          <p:cNvSpPr txBox="1"/>
          <p:nvPr/>
        </p:nvSpPr>
        <p:spPr>
          <a:xfrm>
            <a:off x="833400" y="1548000"/>
            <a:ext cx="10146600" cy="250092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0" lang="en-PH" sz="1800" spc="-1" strike="noStrike">
                <a:solidFill>
                  <a:srgbClr val="000000"/>
                </a:solidFill>
                <a:latin typeface="Lato"/>
              </a:rPr>
              <a:t>Pati ang suot pampaa ay nag-iiba rin. Mula sa simpleng sapatos, nag-iiba na ang estilo habang lumalaki ang bata.</a:t>
            </a:r>
            <a:endParaRPr b="0" lang="en-PH" sz="1800" spc="-1" strike="noStrike">
              <a:solidFill>
                <a:srgbClr val="000000"/>
              </a:solidFill>
              <a:latin typeface="Lato"/>
              <a:ea typeface="PingFang SC"/>
            </a:endParaRPr>
          </a:p>
        </p:txBody>
      </p:sp>
      <p:pic>
        <p:nvPicPr>
          <p:cNvPr id="159" name="" descr=""/>
          <p:cNvPicPr/>
          <p:nvPr/>
        </p:nvPicPr>
        <p:blipFill>
          <a:blip r:embed="rId1"/>
          <a:stretch/>
        </p:blipFill>
        <p:spPr>
          <a:xfrm>
            <a:off x="2880000" y="2570400"/>
            <a:ext cx="6300000" cy="246960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Rectangle 18"/>
          <p:cNvSpPr/>
          <p:nvPr/>
        </p:nvSpPr>
        <p:spPr>
          <a:xfrm>
            <a:off x="-113040" y="532080"/>
            <a:ext cx="6413040" cy="72576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61" name="Rectangle 19"/>
          <p:cNvSpPr/>
          <p:nvPr/>
        </p:nvSpPr>
        <p:spPr>
          <a:xfrm>
            <a:off x="426960" y="532080"/>
            <a:ext cx="10373040" cy="629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Mga Personal na Gamit</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62" name=""/>
          <p:cNvSpPr txBox="1"/>
          <p:nvPr/>
        </p:nvSpPr>
        <p:spPr>
          <a:xfrm>
            <a:off x="833400" y="1548000"/>
            <a:ext cx="10146600" cy="2820960"/>
          </a:xfrm>
          <a:prstGeom prst="rect">
            <a:avLst/>
          </a:prstGeom>
          <a:noFill/>
          <a:ln w="0">
            <a:noFill/>
          </a:ln>
        </p:spPr>
        <p:txBody>
          <a:bodyPr lIns="90000" rIns="90000" tIns="45000" bIns="45000" anchor="t">
            <a:noAutofit/>
          </a:bodyPr>
          <a:p>
            <a:pPr algn="just">
              <a:lnSpc>
                <a:spcPct val="100000"/>
              </a:lnSpc>
              <a:spcBef>
                <a:spcPts val="850"/>
              </a:spcBef>
              <a:spcAft>
                <a:spcPts val="850"/>
              </a:spcAft>
            </a:pPr>
            <a:r>
              <a:rPr b="1" lang="en-PH" sz="2100" spc="-1" strike="noStrike">
                <a:solidFill>
                  <a:srgbClr val="000000"/>
                </a:solidFill>
                <a:latin typeface="Lato"/>
              </a:rPr>
              <a:t>Mga Laruan</a:t>
            </a:r>
            <a:endParaRPr b="0" lang="en-PH" sz="2100" spc="-1" strike="noStrike">
              <a:solidFill>
                <a:srgbClr val="000000"/>
              </a:solidFill>
              <a:latin typeface="Lato"/>
              <a:ea typeface="PingFang SC"/>
            </a:endParaRPr>
          </a:p>
          <a:p>
            <a:pPr algn="just">
              <a:lnSpc>
                <a:spcPct val="100000"/>
              </a:lnSpc>
              <a:spcBef>
                <a:spcPts val="850"/>
              </a:spcBef>
              <a:spcAft>
                <a:spcPts val="850"/>
              </a:spcAft>
            </a:pPr>
            <a:r>
              <a:rPr b="0" lang="en-PH" sz="1800" spc="-1" strike="noStrike">
                <a:solidFill>
                  <a:srgbClr val="000000"/>
                </a:solidFill>
                <a:latin typeface="Lato"/>
              </a:rPr>
              <a:t>Maging sa laruan ay nag-iiba-iba rin. Kapag nakakikita na ang sanggol, ang una niyang laruan ay ang </a:t>
            </a:r>
            <a:r>
              <a:rPr b="0" i="1" lang="en-PH" sz="1800" spc="-1" strike="noStrike">
                <a:solidFill>
                  <a:srgbClr val="000000"/>
                </a:solidFill>
                <a:latin typeface="Lato"/>
              </a:rPr>
              <a:t>mobile</a:t>
            </a:r>
            <a:r>
              <a:rPr b="0" lang="en-PH" sz="1800" spc="-1" strike="noStrike">
                <a:solidFill>
                  <a:srgbClr val="000000"/>
                </a:solidFill>
                <a:latin typeface="Lato"/>
              </a:rPr>
              <a:t> na nakakabit sa krib. Kapag nakauupo na siya, maaari na siyang maglaro ng mga bagay na kaya na niyang hawakan. Bawal sa sanggol ang malilit na </a:t>
            </a:r>
            <a:r>
              <a:rPr b="0" i="1" lang="en-PH" sz="1800" spc="-1" strike="noStrike">
                <a:solidFill>
                  <a:srgbClr val="000000"/>
                </a:solidFill>
                <a:latin typeface="Lato"/>
              </a:rPr>
              <a:t>blocks</a:t>
            </a:r>
            <a:r>
              <a:rPr b="0" lang="en-PH" sz="1800" spc="-1" strike="noStrike">
                <a:solidFill>
                  <a:srgbClr val="000000"/>
                </a:solidFill>
                <a:latin typeface="Lato"/>
              </a:rPr>
              <a:t> o laruan. Baka kasi isubo nito. Habang lumalaki, nag-iiba na rin ang kanyang hilig sa laruan.</a:t>
            </a:r>
            <a:endParaRPr b="0" lang="en-PH" sz="1800" spc="-1" strike="noStrike">
              <a:solidFill>
                <a:srgbClr val="000000"/>
              </a:solidFill>
              <a:latin typeface="Lato"/>
              <a:ea typeface="PingFang SC"/>
            </a:endParaRPr>
          </a:p>
        </p:txBody>
      </p:sp>
      <p:pic>
        <p:nvPicPr>
          <p:cNvPr id="163" name="" descr=""/>
          <p:cNvPicPr/>
          <p:nvPr/>
        </p:nvPicPr>
        <p:blipFill>
          <a:blip r:embed="rId1"/>
          <a:stretch/>
        </p:blipFill>
        <p:spPr>
          <a:xfrm>
            <a:off x="2338200" y="3420000"/>
            <a:ext cx="7381800" cy="27000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1840</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2023-08-02T17:37:43Z</dcterms:modified>
  <cp:revision>208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