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600" cy="68374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8480" cy="2778480"/>
          </a:xfrm>
          <a:prstGeom prst="rect">
            <a:avLst/>
          </a:prstGeom>
          <a:ln w="0">
            <a:noFill/>
          </a:ln>
        </p:spPr>
      </p:pic>
      <p:sp>
        <p:nvSpPr>
          <p:cNvPr id="2" name="Rectangle 5"/>
          <p:cNvSpPr/>
          <p:nvPr/>
        </p:nvSpPr>
        <p:spPr>
          <a:xfrm>
            <a:off x="3487320" y="1475280"/>
            <a:ext cx="8683920" cy="38419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920" cy="3636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600" cy="614520"/>
          </a:xfrm>
          <a:prstGeom prst="rect">
            <a:avLst/>
          </a:prstGeom>
          <a:ln w="0">
            <a:noFill/>
          </a:ln>
        </p:spPr>
      </p:pic>
      <p:sp>
        <p:nvSpPr>
          <p:cNvPr id="43" name="Rectangle 7"/>
          <p:cNvSpPr/>
          <p:nvPr/>
        </p:nvSpPr>
        <p:spPr>
          <a:xfrm>
            <a:off x="10868760" y="0"/>
            <a:ext cx="950040" cy="9500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4120" cy="1014120"/>
          </a:xfrm>
          <a:prstGeom prst="rect">
            <a:avLst/>
          </a:prstGeom>
          <a:ln w="0">
            <a:noFill/>
          </a:ln>
        </p:spPr>
      </p:pic>
      <p:sp>
        <p:nvSpPr>
          <p:cNvPr id="45" name="TextBox 9"/>
          <p:cNvSpPr/>
          <p:nvPr/>
        </p:nvSpPr>
        <p:spPr>
          <a:xfrm>
            <a:off x="185400" y="6362280"/>
            <a:ext cx="4671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920" cy="33642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546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 </a:t>
            </a:r>
            <a:r>
              <a:rPr b="0" lang="en-US" sz="3600" spc="-1" strike="noStrike">
                <a:solidFill>
                  <a:srgbClr val="ffffff"/>
                </a:solidFill>
                <a:latin typeface="Montserrat"/>
                <a:ea typeface="Arial;Arial"/>
              </a:rPr>
              <a:t>Kapatid Ang Nagligtas </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(Salita)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2340000" y="1620000"/>
            <a:ext cx="7559640" cy="2159640"/>
          </a:xfrm>
          <a:prstGeom prst="rect">
            <a:avLst/>
          </a:prstGeom>
          <a:pattFill prst="horz">
            <a:fgClr>
              <a:srgbClr val="000000"/>
            </a:fgClr>
            <a:bgClr>
              <a:srgbClr val="ffffff"/>
            </a:bgClr>
          </a:pattFill>
          <a:ln cap="rnd" w="76320">
            <a:solidFill>
              <a:srgbClr val="443205"/>
            </a:solidFill>
            <a:round/>
          </a:ln>
        </p:spPr>
        <p:style>
          <a:lnRef idx="0"/>
          <a:fillRef idx="0"/>
          <a:effectRef idx="0"/>
          <a:fontRef idx="minor"/>
        </p:style>
      </p:sp>
      <p:sp>
        <p:nvSpPr>
          <p:cNvPr id="147" name=""/>
          <p:cNvSpPr/>
          <p:nvPr/>
        </p:nvSpPr>
        <p:spPr>
          <a:xfrm>
            <a:off x="2700000" y="1866600"/>
            <a:ext cx="6839640" cy="1629360"/>
          </a:xfrm>
          <a:prstGeom prst="rect">
            <a:avLst/>
          </a:prstGeom>
          <a:solidFill>
            <a:srgbClr val="e8f2a1"/>
          </a:solidFill>
          <a:ln cap="rnd" w="76320">
            <a:solidFill>
              <a:srgbClr val="443205"/>
            </a:solidFill>
            <a:prstDash val="dash"/>
            <a:round/>
          </a:ln>
        </p:spPr>
        <p:style>
          <a:lnRef idx="0"/>
          <a:fillRef idx="0"/>
          <a:effectRef idx="0"/>
          <a:fontRef idx="minor"/>
        </p:style>
        <p:txBody>
          <a:bodyPr lIns="128160" rIns="128160" tIns="83160" bIns="83160" anchor="t">
            <a:noAutofit/>
          </a:bodyPr>
          <a:p>
            <a:pPr algn="ctr">
              <a:lnSpc>
                <a:spcPct val="100000"/>
              </a:lnSpc>
              <a:buNone/>
            </a:pPr>
            <a:r>
              <a:rPr b="0" lang="en-PH" sz="4800" spc="-1" strike="noStrike">
                <a:latin typeface="Lato"/>
              </a:rPr>
              <a:t>Pagbuo ng Salita Gamit ang mga Pantig</a:t>
            </a:r>
            <a:endParaRPr b="0" lang="en-PH" sz="4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768240" y="972000"/>
            <a:ext cx="10463400" cy="5147640"/>
          </a:xfrm>
          <a:prstGeom prst="rect">
            <a:avLst/>
          </a:prstGeom>
          <a:solidFill>
            <a:srgbClr val="ffe994"/>
          </a:solidFill>
          <a:ln w="76320">
            <a:solidFill>
              <a:srgbClr val="342a06"/>
            </a:solidFill>
            <a:prstDash val="sysDash"/>
            <a:round/>
          </a:ln>
        </p:spPr>
        <p:style>
          <a:lnRef idx="0"/>
          <a:fillRef idx="0"/>
          <a:effectRef idx="0"/>
          <a:fontRef idx="minor"/>
        </p:style>
        <p:txBody>
          <a:bodyPr lIns="128160" rIns="128160" tIns="83160" bIns="83160" anchor="t">
            <a:noAutofit/>
          </a:bodyPr>
          <a:p>
            <a:pPr>
              <a:lnSpc>
                <a:spcPct val="100000"/>
              </a:lnSpc>
              <a:buNone/>
            </a:pPr>
            <a:r>
              <a:rPr b="0" lang="en-PH" sz="2400" spc="-1" strike="noStrike">
                <a:latin typeface="Lato"/>
              </a:rPr>
              <a:t>	</a:t>
            </a:r>
            <a:r>
              <a:rPr b="0" lang="en-PH" sz="2400" spc="-1" strike="noStrike">
                <a:latin typeface="Lato"/>
              </a:rPr>
              <a:t>Ang </a:t>
            </a:r>
            <a:r>
              <a:rPr b="1" lang="en-PH" sz="2400" spc="-1" strike="noStrike">
                <a:latin typeface="Lato"/>
              </a:rPr>
              <a:t>salita</a:t>
            </a:r>
            <a:r>
              <a:rPr b="0" lang="en-PH" sz="2400" spc="-1" strike="noStrike">
                <a:latin typeface="Lato"/>
              </a:rPr>
              <a:t> ay pinagsama-samang mga tunog na may kahulugan. Binubuo ito ng mga pantig.</a:t>
            </a:r>
            <a:endParaRPr b="0" lang="en-PH" sz="2400" spc="-1" strike="noStrike">
              <a:latin typeface="Arial"/>
            </a:endParaRPr>
          </a:p>
          <a:p>
            <a:pPr>
              <a:lnSpc>
                <a:spcPct val="100000"/>
              </a:lnSpc>
              <a:buNone/>
            </a:pPr>
            <a:r>
              <a:rPr b="1" lang="en-PH" sz="2400" spc="-1" strike="noStrike">
                <a:latin typeface="Lato"/>
                <a:ea typeface="PingFang SC"/>
              </a:rPr>
              <a:t>Halimbawa:</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Pantig 2</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Pantig 3 </a:t>
            </a:r>
            <a:r>
              <a:rPr b="1" lang="en-PH" sz="2400" spc="-1" strike="noStrike">
                <a:latin typeface="Lato"/>
                <a:ea typeface="PingFang SC"/>
              </a:rPr>
              <a:t>	</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gn="ctr">
              <a:lnSpc>
                <a:spcPct val="100000"/>
              </a:lnSpc>
              <a:buNone/>
            </a:pPr>
            <a:endParaRPr b="0" lang="en-PH" sz="2400" spc="-1" strike="noStrike">
              <a:latin typeface="Arial"/>
            </a:endParaRPr>
          </a:p>
          <a:p>
            <a:pPr algn="ctr">
              <a:lnSpc>
                <a:spcPct val="100000"/>
              </a:lnSpc>
              <a:buNone/>
            </a:pPr>
            <a:endParaRPr b="0" lang="en-PH" sz="2400" spc="-1" strike="noStrike">
              <a:latin typeface="Arial"/>
            </a:endParaRPr>
          </a:p>
          <a:p>
            <a:pPr algn="ctr">
              <a:lnSpc>
                <a:spcPct val="100000"/>
              </a:lnSpc>
              <a:buNone/>
            </a:pPr>
            <a:endParaRPr b="0" lang="en-PH" sz="2400" spc="-1" strike="noStrike">
              <a:latin typeface="Arial"/>
            </a:endParaRPr>
          </a:p>
          <a:p>
            <a:pPr algn="ctr">
              <a:lnSpc>
                <a:spcPct val="100000"/>
              </a:lnSpc>
              <a:buNone/>
            </a:pPr>
            <a:endParaRPr b="0" lang="en-PH" sz="2400" spc="-1" strike="noStrike">
              <a:latin typeface="Arial"/>
            </a:endParaRPr>
          </a:p>
          <a:p>
            <a:pPr algn="ctr">
              <a:lnSpc>
                <a:spcPct val="100000"/>
              </a:lnSpc>
              <a:buNone/>
            </a:pPr>
            <a:r>
              <a:rPr b="0" lang="en-PH" sz="2400" spc="-1" strike="noStrike">
                <a:latin typeface="Lato"/>
                <a:ea typeface="PingFang SC"/>
              </a:rPr>
              <a:t>bahagi ng isang buo;  putol o hati</a:t>
            </a:r>
            <a:endParaRPr b="0" lang="en-PH" sz="2400" spc="-1" strike="noStrike">
              <a:latin typeface="Arial"/>
            </a:endParaRPr>
          </a:p>
        </p:txBody>
      </p:sp>
      <p:graphicFrame>
        <p:nvGraphicFramePr>
          <p:cNvPr id="149" name=""/>
          <p:cNvGraphicFramePr/>
          <p:nvPr/>
        </p:nvGraphicFramePr>
        <p:xfrm>
          <a:off x="1915200" y="4868280"/>
          <a:ext cx="8594280" cy="870480"/>
        </p:xfrm>
        <a:graphic>
          <a:graphicData uri="http://schemas.openxmlformats.org/drawingml/2006/table">
            <a:tbl>
              <a:tblPr/>
              <a:tblGrid>
                <a:gridCol w="1810800"/>
                <a:gridCol w="6783840"/>
              </a:tblGrid>
              <a:tr h="424800">
                <a:tc>
                  <a:txBody>
                    <a:bodyPr lIns="90000" rIns="90000" anchor="t">
                      <a:noAutofit/>
                    </a:bodyPr>
                    <a:p>
                      <a:pPr>
                        <a:lnSpc>
                          <a:spcPct val="100000"/>
                        </a:lnSpc>
                        <a:buNone/>
                      </a:pPr>
                      <a:r>
                        <a:rPr b="0" lang="en-PH" sz="2200" spc="-1" strike="noStrike">
                          <a:latin typeface="Lato"/>
                        </a:rPr>
                        <a:t>Pantig</a:t>
                      </a:r>
                      <a:endParaRPr b="0" lang="en-PH" sz="2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2200" spc="-1" strike="noStrike">
                          <a:latin typeface="Lato"/>
                        </a:rPr>
                        <a:t>buo ang tunog - walang kahulugan</a:t>
                      </a:r>
                      <a:endParaRPr b="0" lang="en-PH" sz="2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46040">
                <a:tc>
                  <a:txBody>
                    <a:bodyPr lIns="90000" rIns="90000" anchor="t">
                      <a:noAutofit/>
                    </a:bodyPr>
                    <a:p>
                      <a:pPr>
                        <a:lnSpc>
                          <a:spcPct val="100000"/>
                        </a:lnSpc>
                        <a:buNone/>
                      </a:pPr>
                      <a:r>
                        <a:rPr b="0" lang="en-PH" sz="2200" spc="-1" strike="noStrike">
                          <a:latin typeface="Lato"/>
                        </a:rPr>
                        <a:t>Salita</a:t>
                      </a:r>
                      <a:endParaRPr b="0" lang="en-PH" sz="2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2200" spc="-1" strike="noStrike">
                          <a:latin typeface="Lato"/>
                        </a:rPr>
                        <a:t>maraming tunog - may kahulugan</a:t>
                      </a:r>
                      <a:endParaRPr b="0" lang="en-PH" sz="2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50" name=""/>
          <p:cNvSpPr/>
          <p:nvPr/>
        </p:nvSpPr>
        <p:spPr>
          <a:xfrm>
            <a:off x="4500000" y="2160000"/>
            <a:ext cx="360" cy="540000"/>
          </a:xfrm>
          <a:prstGeom prst="line">
            <a:avLst/>
          </a:prstGeom>
          <a:ln w="19080">
            <a:solidFill>
              <a:srgbClr val="000000"/>
            </a:solidFill>
            <a:bevel/>
            <a:tailEnd len="med" type="triangle" w="med"/>
          </a:ln>
        </p:spPr>
        <p:style>
          <a:lnRef idx="0"/>
          <a:fillRef idx="0"/>
          <a:effectRef idx="0"/>
          <a:fontRef idx="minor"/>
        </p:style>
      </p:sp>
      <p:sp>
        <p:nvSpPr>
          <p:cNvPr id="151" name=""/>
          <p:cNvSpPr/>
          <p:nvPr/>
        </p:nvSpPr>
        <p:spPr>
          <a:xfrm>
            <a:off x="7740000" y="2160000"/>
            <a:ext cx="360" cy="540000"/>
          </a:xfrm>
          <a:prstGeom prst="line">
            <a:avLst/>
          </a:prstGeom>
          <a:ln w="19080">
            <a:solidFill>
              <a:srgbClr val="000000"/>
            </a:solidFill>
            <a:bevel/>
            <a:tailEnd len="med" type="triangle" w="med"/>
          </a:ln>
        </p:spPr>
        <p:style>
          <a:lnRef idx="0"/>
          <a:fillRef idx="0"/>
          <a:effectRef idx="0"/>
          <a:fontRef idx="minor"/>
        </p:style>
      </p:sp>
      <p:sp>
        <p:nvSpPr>
          <p:cNvPr id="152" name=""/>
          <p:cNvSpPr/>
          <p:nvPr/>
        </p:nvSpPr>
        <p:spPr>
          <a:xfrm>
            <a:off x="4212000" y="2808000"/>
            <a:ext cx="719640" cy="45576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PA</a:t>
            </a:r>
            <a:endParaRPr b="0" lang="en-PH" sz="2400" spc="-1" strike="noStrike">
              <a:latin typeface="Arial"/>
            </a:endParaRPr>
          </a:p>
        </p:txBody>
      </p:sp>
      <p:sp>
        <p:nvSpPr>
          <p:cNvPr id="153" name=""/>
          <p:cNvSpPr/>
          <p:nvPr/>
        </p:nvSpPr>
        <p:spPr>
          <a:xfrm>
            <a:off x="5760000" y="2808000"/>
            <a:ext cx="719640" cy="45576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a:t>
            </a:r>
            <a:endParaRPr b="0" lang="en-PH" sz="2400" spc="-1" strike="noStrike">
              <a:latin typeface="Arial"/>
            </a:endParaRPr>
          </a:p>
        </p:txBody>
      </p:sp>
      <p:sp>
        <p:nvSpPr>
          <p:cNvPr id="154" name=""/>
          <p:cNvSpPr/>
          <p:nvPr/>
        </p:nvSpPr>
        <p:spPr>
          <a:xfrm>
            <a:off x="7380000" y="2772360"/>
            <a:ext cx="719640" cy="45576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TID</a:t>
            </a:r>
            <a:endParaRPr b="0" lang="en-PH" sz="2400" spc="-1" strike="noStrike">
              <a:latin typeface="Arial"/>
            </a:endParaRPr>
          </a:p>
        </p:txBody>
      </p:sp>
      <p:sp>
        <p:nvSpPr>
          <p:cNvPr id="155" name=""/>
          <p:cNvSpPr/>
          <p:nvPr/>
        </p:nvSpPr>
        <p:spPr>
          <a:xfrm>
            <a:off x="4212000" y="3395880"/>
            <a:ext cx="719640" cy="45576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a:t>
            </a:r>
            <a:endParaRPr b="0" lang="en-PH" sz="2400" spc="-1" strike="noStrike">
              <a:latin typeface="Arial"/>
            </a:endParaRPr>
          </a:p>
        </p:txBody>
      </p:sp>
      <p:sp>
        <p:nvSpPr>
          <p:cNvPr id="156" name=""/>
          <p:cNvSpPr/>
          <p:nvPr/>
        </p:nvSpPr>
        <p:spPr>
          <a:xfrm>
            <a:off x="5040000" y="3359880"/>
            <a:ext cx="1619640" cy="45576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PATID</a:t>
            </a:r>
            <a:endParaRPr b="0" lang="en-PH" sz="2400" spc="-1" strike="noStrike">
              <a:latin typeface="Arial"/>
            </a:endParaRPr>
          </a:p>
        </p:txBody>
      </p:sp>
      <p:sp>
        <p:nvSpPr>
          <p:cNvPr id="157" name=""/>
          <p:cNvSpPr/>
          <p:nvPr/>
        </p:nvSpPr>
        <p:spPr>
          <a:xfrm>
            <a:off x="5040000" y="3864240"/>
            <a:ext cx="1619640" cy="45576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SALITA</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768240" y="972000"/>
            <a:ext cx="10463400" cy="5147640"/>
          </a:xfrm>
          <a:prstGeom prst="rect">
            <a:avLst/>
          </a:prstGeom>
          <a:solidFill>
            <a:srgbClr val="e8f2a1"/>
          </a:solidFill>
          <a:ln w="76320">
            <a:solidFill>
              <a:srgbClr val="342a06"/>
            </a:solidFill>
            <a:prstDash val="sysDash"/>
            <a:round/>
          </a:ln>
        </p:spPr>
        <p:style>
          <a:lnRef idx="0"/>
          <a:fillRef idx="0"/>
          <a:effectRef idx="0"/>
          <a:fontRef idx="minor"/>
        </p:style>
        <p:txBody>
          <a:bodyPr lIns="128160" rIns="128160" tIns="83160" bIns="83160" anchor="t">
            <a:noAutofit/>
          </a:bodyPr>
          <a:p>
            <a:pPr>
              <a:lnSpc>
                <a:spcPct val="100000"/>
              </a:lnSpc>
              <a:buNone/>
            </a:pPr>
            <a:r>
              <a:rPr b="0" lang="en-PH" sz="2400" spc="-1" strike="noStrike">
                <a:latin typeface="Lato"/>
                <a:ea typeface="PingFang SC"/>
              </a:rPr>
              <a:t>	</a:t>
            </a:r>
            <a:r>
              <a:rPr b="0" lang="en-PH" sz="2400" spc="-1" strike="noStrike">
                <a:latin typeface="Lato"/>
                <a:ea typeface="PingFang SC"/>
              </a:rPr>
              <a:t>May mga letra o pantig na ikinakabit sa isang salita para makabuo ng mga bagong salita. Panlapi ang tawag dito. Salitang ugat naman ang tawag sa salita kapag wala pa itong panlapi.</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r>
              <a:rPr b="0" lang="en-PH" sz="2400" spc="-1" strike="noStrike">
                <a:latin typeface="Lato"/>
                <a:ea typeface="PingFang SC"/>
              </a:rPr>
              <a:t>Halimbawa:</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PANLAPI</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	</a:t>
            </a:r>
            <a:r>
              <a:rPr b="1" lang="en-PH" sz="2400" spc="-1" strike="noStrike">
                <a:latin typeface="Lato"/>
                <a:ea typeface="PingFang SC"/>
              </a:rPr>
              <a:t>SALITA</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gn="ctr">
              <a:lnSpc>
                <a:spcPct val="100000"/>
              </a:lnSpc>
              <a:buNone/>
            </a:pPr>
            <a:endParaRPr b="0" lang="en-PH" sz="2400" spc="-1" strike="noStrike">
              <a:latin typeface="Arial"/>
            </a:endParaRPr>
          </a:p>
          <a:p>
            <a:pPr algn="ctr">
              <a:lnSpc>
                <a:spcPct val="100000"/>
              </a:lnSpc>
              <a:buNone/>
            </a:pPr>
            <a:endParaRPr b="0" lang="en-PH" sz="2400" spc="-1" strike="noStrike">
              <a:latin typeface="Arial"/>
            </a:endParaRPr>
          </a:p>
          <a:p>
            <a:pPr algn="ctr">
              <a:lnSpc>
                <a:spcPct val="100000"/>
              </a:lnSpc>
              <a:buNone/>
            </a:pPr>
            <a:endParaRPr b="0" lang="en-PH" sz="2400" spc="-1" strike="noStrike">
              <a:latin typeface="Arial"/>
            </a:endParaRPr>
          </a:p>
          <a:p>
            <a:pPr algn="ctr">
              <a:lnSpc>
                <a:spcPct val="100000"/>
              </a:lnSpc>
              <a:buNone/>
            </a:pPr>
            <a:endParaRPr b="0" lang="en-PH" sz="2400" spc="-1" strike="noStrike">
              <a:latin typeface="Arial"/>
            </a:endParaRPr>
          </a:p>
          <a:p>
            <a:pPr algn="ctr">
              <a:lnSpc>
                <a:spcPct val="100000"/>
              </a:lnSpc>
              <a:buNone/>
            </a:pPr>
            <a:r>
              <a:rPr b="0" lang="en-PH" sz="2400" spc="-1" strike="noStrike">
                <a:latin typeface="Lato"/>
                <a:ea typeface="PingFang SC"/>
              </a:rPr>
              <a:t>BAGONG SALITA</a:t>
            </a:r>
            <a:endParaRPr b="0" lang="en-PH" sz="2400" spc="-1" strike="noStrike">
              <a:latin typeface="Arial"/>
            </a:endParaRPr>
          </a:p>
          <a:p>
            <a:pPr algn="ctr">
              <a:lnSpc>
                <a:spcPct val="100000"/>
              </a:lnSpc>
              <a:buNone/>
            </a:pPr>
            <a:r>
              <a:rPr b="0" lang="en-PH" sz="2400" spc="-1" strike="noStrike">
                <a:latin typeface="Lato"/>
                <a:ea typeface="PingFang SC"/>
              </a:rPr>
              <a:t>Iba pang anak ng nanay o tatay mo</a:t>
            </a:r>
            <a:endParaRPr b="0" lang="en-PH" sz="2400" spc="-1" strike="noStrike">
              <a:latin typeface="Arial"/>
            </a:endParaRPr>
          </a:p>
        </p:txBody>
      </p:sp>
      <p:sp>
        <p:nvSpPr>
          <p:cNvPr id="159" name=""/>
          <p:cNvSpPr/>
          <p:nvPr/>
        </p:nvSpPr>
        <p:spPr>
          <a:xfrm flipV="1">
            <a:off x="4313160" y="2880000"/>
            <a:ext cx="13680" cy="540000"/>
          </a:xfrm>
          <a:prstGeom prst="line">
            <a:avLst/>
          </a:prstGeom>
          <a:ln w="19080">
            <a:solidFill>
              <a:srgbClr val="000000"/>
            </a:solidFill>
            <a:bevel/>
            <a:tailEnd len="med" type="triangle" w="med"/>
          </a:ln>
        </p:spPr>
        <p:style>
          <a:lnRef idx="0"/>
          <a:fillRef idx="0"/>
          <a:effectRef idx="0"/>
          <a:fontRef idx="minor"/>
        </p:style>
      </p:sp>
      <p:sp>
        <p:nvSpPr>
          <p:cNvPr id="160" name=""/>
          <p:cNvSpPr/>
          <p:nvPr/>
        </p:nvSpPr>
        <p:spPr>
          <a:xfrm>
            <a:off x="8100000" y="2880000"/>
            <a:ext cx="360" cy="540000"/>
          </a:xfrm>
          <a:prstGeom prst="line">
            <a:avLst/>
          </a:prstGeom>
          <a:ln w="19080">
            <a:solidFill>
              <a:srgbClr val="000000"/>
            </a:solidFill>
            <a:bevel/>
            <a:tailEnd len="med" type="triangle" w="med"/>
          </a:ln>
        </p:spPr>
        <p:style>
          <a:lnRef idx="0"/>
          <a:fillRef idx="0"/>
          <a:effectRef idx="0"/>
          <a:fontRef idx="minor"/>
        </p:style>
      </p:sp>
      <p:grpSp>
        <p:nvGrpSpPr>
          <p:cNvPr id="161" name=""/>
          <p:cNvGrpSpPr/>
          <p:nvPr/>
        </p:nvGrpSpPr>
        <p:grpSpPr>
          <a:xfrm>
            <a:off x="3960000" y="3240000"/>
            <a:ext cx="4679640" cy="704160"/>
            <a:chOff x="3960000" y="3240000"/>
            <a:chExt cx="4679640" cy="704160"/>
          </a:xfrm>
        </p:grpSpPr>
        <p:sp>
          <p:nvSpPr>
            <p:cNvPr id="162" name=""/>
            <p:cNvSpPr/>
            <p:nvPr/>
          </p:nvSpPr>
          <p:spPr>
            <a:xfrm>
              <a:off x="3960000" y="3420000"/>
              <a:ext cx="766440" cy="45576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KA</a:t>
              </a:r>
              <a:endParaRPr b="0" lang="en-PH" sz="2400" spc="-1" strike="noStrike">
                <a:latin typeface="Arial"/>
              </a:endParaRPr>
            </a:p>
          </p:txBody>
        </p:sp>
        <p:sp>
          <p:nvSpPr>
            <p:cNvPr id="163" name=""/>
            <p:cNvSpPr/>
            <p:nvPr/>
          </p:nvSpPr>
          <p:spPr>
            <a:xfrm>
              <a:off x="5752440" y="3240000"/>
              <a:ext cx="766080" cy="45576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a:t>
              </a:r>
              <a:endParaRPr b="0" lang="en-PH" sz="2400" spc="-1" strike="noStrike">
                <a:latin typeface="Arial"/>
              </a:endParaRPr>
            </a:p>
          </p:txBody>
        </p:sp>
        <p:sp>
          <p:nvSpPr>
            <p:cNvPr id="164" name=""/>
            <p:cNvSpPr/>
            <p:nvPr/>
          </p:nvSpPr>
          <p:spPr>
            <a:xfrm>
              <a:off x="7513200" y="3404520"/>
              <a:ext cx="1126440" cy="53964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PATID</a:t>
              </a:r>
              <a:endParaRPr b="0" lang="en-PH" sz="2400" spc="-1" strike="noStrike">
                <a:latin typeface="Arial"/>
              </a:endParaRPr>
            </a:p>
          </p:txBody>
        </p:sp>
      </p:grpSp>
      <p:sp>
        <p:nvSpPr>
          <p:cNvPr id="165" name=""/>
          <p:cNvSpPr/>
          <p:nvPr/>
        </p:nvSpPr>
        <p:spPr>
          <a:xfrm>
            <a:off x="4500000" y="4248000"/>
            <a:ext cx="719640" cy="455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a:t>
            </a:r>
            <a:endParaRPr b="0" lang="en-PH" sz="2400" spc="-1" strike="noStrike">
              <a:latin typeface="Arial"/>
            </a:endParaRPr>
          </a:p>
        </p:txBody>
      </p:sp>
      <p:sp>
        <p:nvSpPr>
          <p:cNvPr id="166" name=""/>
          <p:cNvSpPr/>
          <p:nvPr/>
        </p:nvSpPr>
        <p:spPr>
          <a:xfrm>
            <a:off x="5328000" y="4248000"/>
            <a:ext cx="1619640" cy="45576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latin typeface="Lato"/>
              </a:rPr>
              <a:t>PATID</a:t>
            </a:r>
            <a:endParaRPr b="0" lang="en-PH" sz="2400" spc="-1" strike="noStrike">
              <a:latin typeface="Arial"/>
            </a:endParaRPr>
          </a:p>
        </p:txBody>
      </p:sp>
      <p:sp>
        <p:nvSpPr>
          <p:cNvPr id="167" name=""/>
          <p:cNvSpPr/>
          <p:nvPr/>
        </p:nvSpPr>
        <p:spPr>
          <a:xfrm>
            <a:off x="6120000" y="3764520"/>
            <a:ext cx="360" cy="360000"/>
          </a:xfrm>
          <a:prstGeom prst="line">
            <a:avLst/>
          </a:prstGeom>
          <a:ln w="19080">
            <a:solidFill>
              <a:srgbClr val="000000"/>
            </a:solidFill>
            <a:bevel/>
            <a:tailEnd len="med" type="triangle" w="med"/>
          </a:ln>
        </p:spPr>
        <p:style>
          <a:lnRef idx="0"/>
          <a:fillRef idx="0"/>
          <a:effectRef idx="0"/>
          <a:fontRef idx="minor"/>
        </p:style>
      </p:sp>
      <p:sp>
        <p:nvSpPr>
          <p:cNvPr id="168" name=""/>
          <p:cNvSpPr/>
          <p:nvPr/>
        </p:nvSpPr>
        <p:spPr>
          <a:xfrm>
            <a:off x="6120000" y="4740120"/>
            <a:ext cx="360" cy="360000"/>
          </a:xfrm>
          <a:prstGeom prst="line">
            <a:avLst/>
          </a:prstGeom>
          <a:ln w="19080">
            <a:solidFill>
              <a:srgbClr val="000000"/>
            </a:solidFill>
            <a:bevel/>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360000" y="360000"/>
            <a:ext cx="10079640" cy="943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800" spc="-1" strike="noStrike">
                <a:latin typeface="Lato"/>
              </a:rPr>
              <a:t>Panuto: </a:t>
            </a:r>
            <a:r>
              <a:rPr b="0" lang="en-PH" sz="2800" spc="-1" strike="noStrike">
                <a:latin typeface="Lato"/>
              </a:rPr>
              <a:t>Pagdugtungin ang salitang ugat at panlapi upang makabuo ng iba pang salita.</a:t>
            </a:r>
            <a:endParaRPr b="0" lang="en-PH" sz="2800" spc="-1" strike="noStrike">
              <a:latin typeface="Arial"/>
            </a:endParaRPr>
          </a:p>
        </p:txBody>
      </p:sp>
      <p:pic>
        <p:nvPicPr>
          <p:cNvPr id="170" name="" descr=""/>
          <p:cNvPicPr/>
          <p:nvPr/>
        </p:nvPicPr>
        <p:blipFill>
          <a:blip r:embed="rId1"/>
          <a:stretch/>
        </p:blipFill>
        <p:spPr>
          <a:xfrm>
            <a:off x="540000" y="1313640"/>
            <a:ext cx="10799280" cy="2646000"/>
          </a:xfrm>
          <a:prstGeom prst="rect">
            <a:avLst/>
          </a:prstGeom>
          <a:ln w="0">
            <a:noFill/>
          </a:ln>
        </p:spPr>
      </p:pic>
      <p:pic>
        <p:nvPicPr>
          <p:cNvPr id="171" name="" descr=""/>
          <p:cNvPicPr/>
          <p:nvPr/>
        </p:nvPicPr>
        <p:blipFill>
          <a:blip r:embed="rId2"/>
          <a:stretch/>
        </p:blipFill>
        <p:spPr>
          <a:xfrm>
            <a:off x="468000" y="3980880"/>
            <a:ext cx="10871640" cy="171576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5400360" y="1080000"/>
            <a:ext cx="5579640" cy="4859640"/>
          </a:xfrm>
          <a:prstGeom prst="rect">
            <a:avLst/>
          </a:prstGeom>
          <a:ln w="0">
            <a:noFill/>
          </a:ln>
        </p:spPr>
      </p:pic>
      <p:sp>
        <p:nvSpPr>
          <p:cNvPr id="126" name=""/>
          <p:cNvSpPr/>
          <p:nvPr/>
        </p:nvSpPr>
        <p:spPr>
          <a:xfrm>
            <a:off x="720360" y="2700000"/>
            <a:ext cx="4319640" cy="720000"/>
          </a:xfrm>
          <a:prstGeom prst="rect">
            <a:avLst/>
          </a:prstGeom>
          <a:solidFill>
            <a:srgbClr val="ffd7d7"/>
          </a:solidFill>
          <a:ln w="76320">
            <a:solidFill>
              <a:srgbClr val="4b2204"/>
            </a:solidFill>
            <a:round/>
          </a:ln>
        </p:spPr>
        <p:style>
          <a:lnRef idx="0"/>
          <a:fillRef idx="0"/>
          <a:effectRef idx="0"/>
          <a:fontRef idx="minor"/>
        </p:style>
        <p:txBody>
          <a:bodyPr lIns="128160" rIns="128160" tIns="83160" bIns="83160" anchor="t">
            <a:noAutofit/>
          </a:bodyPr>
          <a:p>
            <a:pPr algn="ctr">
              <a:lnSpc>
                <a:spcPct val="100000"/>
              </a:lnSpc>
              <a:buNone/>
            </a:pPr>
            <a:r>
              <a:rPr b="0" lang="en-PH" sz="2800" spc="-1" strike="noStrike">
                <a:latin typeface="Lato"/>
              </a:rPr>
              <a:t>Kapatid ang Nagligtas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6120000" y="1080000"/>
            <a:ext cx="5579640" cy="4859640"/>
          </a:xfrm>
          <a:prstGeom prst="rect">
            <a:avLst/>
          </a:prstGeom>
          <a:ln w="0">
            <a:noFill/>
          </a:ln>
        </p:spPr>
      </p:pic>
      <p:sp>
        <p:nvSpPr>
          <p:cNvPr id="128" name=""/>
          <p:cNvSpPr/>
          <p:nvPr/>
        </p:nvSpPr>
        <p:spPr>
          <a:xfrm>
            <a:off x="360360" y="862200"/>
            <a:ext cx="5399640" cy="489780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00000"/>
              </a:lnSpc>
              <a:buNone/>
            </a:pPr>
            <a:r>
              <a:rPr b="0" lang="en-PH" sz="2800" spc="-1" strike="noStrike">
                <a:latin typeface="Lato"/>
              </a:rPr>
              <a:t>	</a:t>
            </a:r>
            <a:r>
              <a:rPr b="0" lang="en-PH" sz="2800" spc="-1" strike="noStrike">
                <a:latin typeface="Lato"/>
              </a:rPr>
              <a:t>Dati, isang biik lang ang nagiging anak ng isang inahing baboy. Marami sa mga biik ay namamatay ilang araw pagkatapos itong ipanganak.</a:t>
            </a:r>
            <a:endParaRPr b="0" lang="en-PH" sz="2800" spc="-1" strike="noStrike">
              <a:latin typeface="Arial"/>
            </a:endParaRPr>
          </a:p>
          <a:p>
            <a:pPr algn="just">
              <a:lnSpc>
                <a:spcPct val="100000"/>
              </a:lnSpc>
              <a:buNone/>
            </a:pPr>
            <a:r>
              <a:rPr b="0" lang="en-PH" sz="2800" spc="-1" strike="noStrike">
                <a:latin typeface="Lato"/>
              </a:rPr>
              <a:t>	</a:t>
            </a:r>
            <a:r>
              <a:rPr b="0" lang="en-PH" sz="2800" spc="-1" strike="noStrike">
                <a:latin typeface="Lato"/>
              </a:rPr>
              <a:t>Nang dumating ang matinding taglamig, halos lahat ng biik ay namamatay ilang oras pagkapanganak. Dahil dito, muntik nang maubos ang lahi ng</a:t>
            </a:r>
            <a:endParaRPr b="0" lang="en-PH" sz="2800" spc="-1" strike="noStrike">
              <a:latin typeface="Arial"/>
            </a:endParaRPr>
          </a:p>
          <a:p>
            <a:pPr algn="just">
              <a:lnSpc>
                <a:spcPct val="100000"/>
              </a:lnSpc>
              <a:buNone/>
            </a:pPr>
            <a:r>
              <a:rPr b="0" lang="en-PH" sz="2800" spc="-1" strike="noStrike">
                <a:latin typeface="Lato"/>
              </a:rPr>
              <a:t>mga baboy.</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501840"/>
            <a:ext cx="10259640" cy="165780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00000"/>
              </a:lnSpc>
              <a:buNone/>
            </a:pPr>
            <a:r>
              <a:rPr b="0" lang="en-PH" sz="2800" spc="-1" strike="noStrike">
                <a:latin typeface="Lato"/>
              </a:rPr>
              <a:t>	</a:t>
            </a:r>
            <a:r>
              <a:rPr b="0" lang="en-PH" sz="2800" spc="-1" strike="noStrike">
                <a:latin typeface="Lato"/>
              </a:rPr>
              <a:t>Ginawa na ang lahat para hindi mamatay ang mga biik. Kinakantahan, isinasayaw, at inaalagaang mabuti ang mga ito. Pero namamatay pa rin ang mga biik.</a:t>
            </a:r>
            <a:endParaRPr b="0" lang="en-PH" sz="2800" spc="-1" strike="noStrike">
              <a:latin typeface="Arial"/>
            </a:endParaRPr>
          </a:p>
        </p:txBody>
      </p:sp>
      <p:pic>
        <p:nvPicPr>
          <p:cNvPr id="130" name="" descr=""/>
          <p:cNvPicPr/>
          <p:nvPr/>
        </p:nvPicPr>
        <p:blipFill>
          <a:blip r:embed="rId1"/>
          <a:stretch/>
        </p:blipFill>
        <p:spPr>
          <a:xfrm>
            <a:off x="6840000" y="2463840"/>
            <a:ext cx="4679640" cy="3475800"/>
          </a:xfrm>
          <a:prstGeom prst="rect">
            <a:avLst/>
          </a:prstGeom>
          <a:ln w="0">
            <a:noFill/>
          </a:ln>
        </p:spPr>
      </p:pic>
      <p:pic>
        <p:nvPicPr>
          <p:cNvPr id="131" name="" descr=""/>
          <p:cNvPicPr/>
          <p:nvPr/>
        </p:nvPicPr>
        <p:blipFill>
          <a:blip r:embed="rId2"/>
          <a:stretch/>
        </p:blipFill>
        <p:spPr>
          <a:xfrm>
            <a:off x="339120" y="2340000"/>
            <a:ext cx="5864400" cy="38253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360360" y="900000"/>
            <a:ext cx="5399640" cy="471816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15000"/>
              </a:lnSpc>
              <a:buNone/>
            </a:pPr>
            <a:r>
              <a:rPr b="0" lang="en-PH" sz="2800" spc="-1" strike="noStrike">
                <a:latin typeface="Lato"/>
              </a:rPr>
              <a:t>	</a:t>
            </a:r>
            <a:r>
              <a:rPr b="0" lang="en-PH" sz="2800" spc="-1" strike="noStrike">
                <a:latin typeface="Lato"/>
              </a:rPr>
              <a:t>Napansin ng inahing baboy na tumatabi sa mga anak ng inahing aso ang kaniyang biik. Pilit nitong idinidikit ang kaniyang katawan sa mga tuta ng inahing aso. Ginawa niya ito sa loob ng ilang araw. Hindi napansin ng inahing baboy na matagal nang nabubuhay ang kaniyang biik.</a:t>
            </a:r>
            <a:endParaRPr b="0" lang="en-PH" sz="2800" spc="-1" strike="noStrike">
              <a:latin typeface="Arial"/>
            </a:endParaRPr>
          </a:p>
        </p:txBody>
      </p:sp>
      <p:pic>
        <p:nvPicPr>
          <p:cNvPr id="133" name="" descr=""/>
          <p:cNvPicPr/>
          <p:nvPr/>
        </p:nvPicPr>
        <p:blipFill>
          <a:blip r:embed="rId1"/>
          <a:stretch/>
        </p:blipFill>
        <p:spPr>
          <a:xfrm>
            <a:off x="5931360" y="1440000"/>
            <a:ext cx="5948280" cy="4319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56000" y="1868760"/>
            <a:ext cx="10403640" cy="227088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15000"/>
              </a:lnSpc>
              <a:buNone/>
            </a:pPr>
            <a:r>
              <a:rPr b="0" lang="en-PH" sz="2800" spc="-1" strike="noStrike">
                <a:latin typeface="Lato"/>
              </a:rPr>
              <a:t>	</a:t>
            </a:r>
            <a:r>
              <a:rPr b="0" lang="en-PH" sz="2800" spc="-1" strike="noStrike">
                <a:latin typeface="Lato"/>
              </a:rPr>
              <a:t>Napag-isip-isip niya na kailangan ng kapatid ng mga biik para mabuhay.</a:t>
            </a:r>
            <a:endParaRPr b="0" lang="en-PH" sz="2800" spc="-1" strike="noStrike">
              <a:latin typeface="Arial"/>
            </a:endParaRPr>
          </a:p>
          <a:p>
            <a:pPr algn="just">
              <a:lnSpc>
                <a:spcPct val="115000"/>
              </a:lnSpc>
              <a:buNone/>
            </a:pPr>
            <a:r>
              <a:rPr b="0" lang="en-PH" sz="2800" spc="-1" strike="noStrike">
                <a:latin typeface="Lato"/>
              </a:rPr>
              <a:t>	</a:t>
            </a:r>
            <a:r>
              <a:rPr b="0" lang="en-PH" sz="2800" spc="-1" strike="noStrike">
                <a:latin typeface="Lato"/>
              </a:rPr>
              <a:t>Kailangan nila ng kasama. Giniginaw at namamatay sila kapag nagiisa.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360000" y="900000"/>
            <a:ext cx="5399640" cy="471816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latin typeface="Lato"/>
              </a:rPr>
              <a:t>	</a:t>
            </a:r>
            <a:r>
              <a:rPr b="0" lang="en-PH" sz="2800" spc="-1" strike="noStrike">
                <a:latin typeface="Lato"/>
              </a:rPr>
              <a:t>Ibinalita ng inahing baboy ang nangyari sa kaniyang biik sa iba pang mga baboy. Ipinagdasal nila</a:t>
            </a:r>
            <a:endParaRPr b="0" lang="en-PH" sz="2800" spc="-1" strike="noStrike">
              <a:latin typeface="Arial"/>
            </a:endParaRPr>
          </a:p>
          <a:p>
            <a:pPr algn="just">
              <a:lnSpc>
                <a:spcPct val="150000"/>
              </a:lnSpc>
              <a:buNone/>
            </a:pPr>
            <a:r>
              <a:rPr b="0" lang="en-PH" sz="2800" spc="-1" strike="noStrike">
                <a:latin typeface="Lato"/>
              </a:rPr>
              <a:t>na bigyan sila ng kakayahang mag-anak nang marami. Simula noon, marami na kung manganak ang mga baboy.</a:t>
            </a:r>
            <a:endParaRPr b="0" lang="en-PH" sz="2800" spc="-1" strike="noStrike">
              <a:latin typeface="Arial"/>
            </a:endParaRPr>
          </a:p>
        </p:txBody>
      </p:sp>
      <p:pic>
        <p:nvPicPr>
          <p:cNvPr id="136" name="" descr=""/>
          <p:cNvPicPr/>
          <p:nvPr/>
        </p:nvPicPr>
        <p:blipFill>
          <a:blip r:embed="rId1"/>
          <a:stretch/>
        </p:blipFill>
        <p:spPr>
          <a:xfrm>
            <a:off x="6021720" y="1532520"/>
            <a:ext cx="5898600" cy="44071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61280" y="347400"/>
            <a:ext cx="10439640" cy="89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latin typeface="Lato"/>
              </a:rPr>
              <a:t>Panuto: </a:t>
            </a:r>
            <a:r>
              <a:rPr b="0" lang="en-PH" sz="2400" spc="-1" strike="noStrike">
                <a:latin typeface="Lato"/>
              </a:rPr>
              <a:t>Isalaysay muli sa klase ang kuwentong “Kapatid ang Nagligtas” gamit ang sumusunod na mga larawan.</a:t>
            </a:r>
            <a:endParaRPr b="0" lang="en-PH" sz="2400" spc="-1" strike="noStrike">
              <a:latin typeface="Arial"/>
            </a:endParaRPr>
          </a:p>
        </p:txBody>
      </p:sp>
      <p:pic>
        <p:nvPicPr>
          <p:cNvPr id="138" name="" descr=""/>
          <p:cNvPicPr/>
          <p:nvPr/>
        </p:nvPicPr>
        <p:blipFill>
          <a:blip r:embed="rId1"/>
          <a:stretch/>
        </p:blipFill>
        <p:spPr>
          <a:xfrm>
            <a:off x="708480" y="1440000"/>
            <a:ext cx="2351160" cy="1686240"/>
          </a:xfrm>
          <a:prstGeom prst="rect">
            <a:avLst/>
          </a:prstGeom>
          <a:ln w="0">
            <a:noFill/>
          </a:ln>
        </p:spPr>
      </p:pic>
      <p:pic>
        <p:nvPicPr>
          <p:cNvPr id="139" name="" descr=""/>
          <p:cNvPicPr/>
          <p:nvPr/>
        </p:nvPicPr>
        <p:blipFill>
          <a:blip r:embed="rId2"/>
          <a:stretch/>
        </p:blipFill>
        <p:spPr>
          <a:xfrm>
            <a:off x="5908680" y="1247400"/>
            <a:ext cx="3090960" cy="1884600"/>
          </a:xfrm>
          <a:prstGeom prst="rect">
            <a:avLst/>
          </a:prstGeom>
          <a:ln w="0">
            <a:noFill/>
          </a:ln>
        </p:spPr>
      </p:pic>
      <p:pic>
        <p:nvPicPr>
          <p:cNvPr id="140" name="" descr=""/>
          <p:cNvPicPr/>
          <p:nvPr/>
        </p:nvPicPr>
        <p:blipFill>
          <a:blip r:embed="rId3"/>
          <a:stretch/>
        </p:blipFill>
        <p:spPr>
          <a:xfrm>
            <a:off x="6689880" y="3544920"/>
            <a:ext cx="3665160" cy="2394720"/>
          </a:xfrm>
          <a:prstGeom prst="rect">
            <a:avLst/>
          </a:prstGeom>
          <a:ln w="0">
            <a:noFill/>
          </a:ln>
        </p:spPr>
      </p:pic>
      <p:pic>
        <p:nvPicPr>
          <p:cNvPr id="141" name="" descr=""/>
          <p:cNvPicPr/>
          <p:nvPr/>
        </p:nvPicPr>
        <p:blipFill>
          <a:blip r:embed="rId4"/>
          <a:stretch/>
        </p:blipFill>
        <p:spPr>
          <a:xfrm>
            <a:off x="525600" y="3697920"/>
            <a:ext cx="3974040" cy="2241720"/>
          </a:xfrm>
          <a:prstGeom prst="rect">
            <a:avLst/>
          </a:prstGeom>
          <a:ln w="0">
            <a:noFill/>
          </a:ln>
        </p:spPr>
      </p:pic>
      <p:sp>
        <p:nvSpPr>
          <p:cNvPr id="142" name=""/>
          <p:cNvSpPr/>
          <p:nvPr/>
        </p:nvSpPr>
        <p:spPr>
          <a:xfrm>
            <a:off x="3600000" y="1980000"/>
            <a:ext cx="1619640" cy="539640"/>
          </a:xfrm>
          <a:custGeom>
            <a:avLst/>
            <a:gdLst/>
            <a:ahLst/>
            <a:rect l="l" t="t" r="r" b="b"/>
            <a:pathLst>
              <a:path w="4502" h="1502">
                <a:moveTo>
                  <a:pt x="0" y="375"/>
                </a:moveTo>
                <a:lnTo>
                  <a:pt x="3375" y="375"/>
                </a:lnTo>
                <a:lnTo>
                  <a:pt x="3375" y="0"/>
                </a:lnTo>
                <a:lnTo>
                  <a:pt x="4501" y="750"/>
                </a:lnTo>
                <a:lnTo>
                  <a:pt x="3375" y="1501"/>
                </a:lnTo>
                <a:lnTo>
                  <a:pt x="3375" y="1125"/>
                </a:lnTo>
                <a:lnTo>
                  <a:pt x="0" y="1125"/>
                </a:lnTo>
                <a:lnTo>
                  <a:pt x="0" y="375"/>
                </a:lnTo>
              </a:path>
            </a:pathLst>
          </a:custGeom>
          <a:solidFill>
            <a:srgbClr val="861141"/>
          </a:solidFill>
          <a:ln w="0">
            <a:noFill/>
          </a:ln>
        </p:spPr>
        <p:style>
          <a:lnRef idx="0"/>
          <a:fillRef idx="0"/>
          <a:effectRef idx="0"/>
          <a:fontRef idx="minor"/>
        </p:style>
      </p:sp>
      <p:sp>
        <p:nvSpPr>
          <p:cNvPr id="143" name=""/>
          <p:cNvSpPr/>
          <p:nvPr/>
        </p:nvSpPr>
        <p:spPr>
          <a:xfrm rot="2843400">
            <a:off x="9094320" y="2084400"/>
            <a:ext cx="1799640" cy="1780920"/>
          </a:xfrm>
          <a:custGeom>
            <a:avLst/>
            <a:gdLst/>
            <a:ahLst/>
            <a:rect l="l" t="t" r="r" b="b"/>
            <a:pathLst>
              <a:path w="5632" h="3700">
                <a:moveTo>
                  <a:pt x="3778" y="2473"/>
                </a:moveTo>
                <a:lnTo>
                  <a:pt x="3772" y="2410"/>
                </a:lnTo>
                <a:lnTo>
                  <a:pt x="3764" y="2347"/>
                </a:lnTo>
                <a:lnTo>
                  <a:pt x="3752" y="2285"/>
                </a:lnTo>
                <a:lnTo>
                  <a:pt x="3738" y="2222"/>
                </a:lnTo>
                <a:lnTo>
                  <a:pt x="3720" y="2162"/>
                </a:lnTo>
                <a:lnTo>
                  <a:pt x="3698" y="2102"/>
                </a:lnTo>
                <a:lnTo>
                  <a:pt x="3674" y="2042"/>
                </a:lnTo>
                <a:lnTo>
                  <a:pt x="3648" y="1984"/>
                </a:lnTo>
                <a:lnTo>
                  <a:pt x="3619" y="1926"/>
                </a:lnTo>
                <a:lnTo>
                  <a:pt x="3586" y="1870"/>
                </a:lnTo>
                <a:lnTo>
                  <a:pt x="3551" y="1816"/>
                </a:lnTo>
                <a:lnTo>
                  <a:pt x="3514" y="1763"/>
                </a:lnTo>
                <a:lnTo>
                  <a:pt x="3473" y="1712"/>
                </a:lnTo>
                <a:lnTo>
                  <a:pt x="3430" y="1663"/>
                </a:lnTo>
                <a:lnTo>
                  <a:pt x="3385" y="1616"/>
                </a:lnTo>
                <a:lnTo>
                  <a:pt x="3339" y="1571"/>
                </a:lnTo>
                <a:lnTo>
                  <a:pt x="3289" y="1528"/>
                </a:lnTo>
                <a:lnTo>
                  <a:pt x="3239" y="1488"/>
                </a:lnTo>
                <a:lnTo>
                  <a:pt x="3186" y="1450"/>
                </a:lnTo>
                <a:lnTo>
                  <a:pt x="3131" y="1415"/>
                </a:lnTo>
                <a:lnTo>
                  <a:pt x="3076" y="1382"/>
                </a:lnTo>
                <a:lnTo>
                  <a:pt x="3018" y="1352"/>
                </a:lnTo>
                <a:lnTo>
                  <a:pt x="2960" y="1325"/>
                </a:lnTo>
                <a:lnTo>
                  <a:pt x="2898" y="1300"/>
                </a:lnTo>
                <a:lnTo>
                  <a:pt x="2837" y="1279"/>
                </a:lnTo>
                <a:lnTo>
                  <a:pt x="2776" y="1260"/>
                </a:lnTo>
                <a:lnTo>
                  <a:pt x="2713" y="1245"/>
                </a:lnTo>
                <a:lnTo>
                  <a:pt x="2650" y="1232"/>
                </a:lnTo>
                <a:lnTo>
                  <a:pt x="2587" y="1223"/>
                </a:lnTo>
                <a:lnTo>
                  <a:pt x="2523" y="1217"/>
                </a:lnTo>
                <a:lnTo>
                  <a:pt x="2461" y="1213"/>
                </a:lnTo>
                <a:lnTo>
                  <a:pt x="2397" y="1213"/>
                </a:lnTo>
                <a:lnTo>
                  <a:pt x="2334" y="1217"/>
                </a:lnTo>
                <a:lnTo>
                  <a:pt x="2271" y="1223"/>
                </a:lnTo>
                <a:lnTo>
                  <a:pt x="2208" y="1232"/>
                </a:lnTo>
                <a:lnTo>
                  <a:pt x="2147" y="1245"/>
                </a:lnTo>
                <a:lnTo>
                  <a:pt x="2086" y="1260"/>
                </a:lnTo>
                <a:lnTo>
                  <a:pt x="2028" y="1279"/>
                </a:lnTo>
                <a:lnTo>
                  <a:pt x="1969" y="1300"/>
                </a:lnTo>
                <a:lnTo>
                  <a:pt x="1911" y="1325"/>
                </a:lnTo>
                <a:lnTo>
                  <a:pt x="1856" y="1352"/>
                </a:lnTo>
                <a:lnTo>
                  <a:pt x="1803" y="1382"/>
                </a:lnTo>
                <a:lnTo>
                  <a:pt x="1750" y="1415"/>
                </a:lnTo>
                <a:lnTo>
                  <a:pt x="1700" y="1450"/>
                </a:lnTo>
                <a:lnTo>
                  <a:pt x="1651" y="1488"/>
                </a:lnTo>
                <a:lnTo>
                  <a:pt x="1606" y="1528"/>
                </a:lnTo>
                <a:lnTo>
                  <a:pt x="1561" y="1571"/>
                </a:lnTo>
                <a:lnTo>
                  <a:pt x="1520" y="1616"/>
                </a:lnTo>
                <a:lnTo>
                  <a:pt x="1481" y="1663"/>
                </a:lnTo>
                <a:lnTo>
                  <a:pt x="1444" y="1712"/>
                </a:lnTo>
                <a:lnTo>
                  <a:pt x="1410" y="1764"/>
                </a:lnTo>
                <a:lnTo>
                  <a:pt x="1379" y="1817"/>
                </a:lnTo>
                <a:lnTo>
                  <a:pt x="1350" y="1870"/>
                </a:lnTo>
                <a:lnTo>
                  <a:pt x="1325" y="1926"/>
                </a:lnTo>
                <a:lnTo>
                  <a:pt x="1302" y="1984"/>
                </a:lnTo>
                <a:lnTo>
                  <a:pt x="1283" y="2042"/>
                </a:lnTo>
                <a:lnTo>
                  <a:pt x="1266" y="2102"/>
                </a:lnTo>
                <a:lnTo>
                  <a:pt x="1252" y="2162"/>
                </a:lnTo>
                <a:lnTo>
                  <a:pt x="1241" y="2223"/>
                </a:lnTo>
                <a:lnTo>
                  <a:pt x="1234" y="2286"/>
                </a:lnTo>
                <a:lnTo>
                  <a:pt x="1230" y="2348"/>
                </a:lnTo>
                <a:lnTo>
                  <a:pt x="1229" y="2410"/>
                </a:lnTo>
                <a:lnTo>
                  <a:pt x="1231" y="2473"/>
                </a:lnTo>
                <a:lnTo>
                  <a:pt x="4" y="2474"/>
                </a:lnTo>
                <a:lnTo>
                  <a:pt x="0" y="2351"/>
                </a:lnTo>
                <a:lnTo>
                  <a:pt x="2" y="2227"/>
                </a:lnTo>
                <a:lnTo>
                  <a:pt x="10" y="2104"/>
                </a:lnTo>
                <a:lnTo>
                  <a:pt x="25" y="1983"/>
                </a:lnTo>
                <a:lnTo>
                  <a:pt x="45" y="1863"/>
                </a:lnTo>
                <a:lnTo>
                  <a:pt x="71" y="1745"/>
                </a:lnTo>
                <a:lnTo>
                  <a:pt x="105" y="1627"/>
                </a:lnTo>
                <a:lnTo>
                  <a:pt x="142" y="1513"/>
                </a:lnTo>
                <a:lnTo>
                  <a:pt x="188" y="1401"/>
                </a:lnTo>
                <a:lnTo>
                  <a:pt x="237" y="1290"/>
                </a:lnTo>
                <a:lnTo>
                  <a:pt x="294" y="1183"/>
                </a:lnTo>
                <a:lnTo>
                  <a:pt x="354" y="1080"/>
                </a:lnTo>
                <a:lnTo>
                  <a:pt x="421" y="979"/>
                </a:lnTo>
                <a:lnTo>
                  <a:pt x="494" y="883"/>
                </a:lnTo>
                <a:lnTo>
                  <a:pt x="570" y="790"/>
                </a:lnTo>
                <a:lnTo>
                  <a:pt x="651" y="702"/>
                </a:lnTo>
                <a:lnTo>
                  <a:pt x="739" y="618"/>
                </a:lnTo>
                <a:lnTo>
                  <a:pt x="828" y="539"/>
                </a:lnTo>
                <a:lnTo>
                  <a:pt x="924" y="464"/>
                </a:lnTo>
                <a:lnTo>
                  <a:pt x="1023" y="395"/>
                </a:lnTo>
                <a:lnTo>
                  <a:pt x="1125" y="330"/>
                </a:lnTo>
                <a:lnTo>
                  <a:pt x="1230" y="272"/>
                </a:lnTo>
                <a:lnTo>
                  <a:pt x="1341" y="218"/>
                </a:lnTo>
                <a:lnTo>
                  <a:pt x="1453" y="170"/>
                </a:lnTo>
                <a:lnTo>
                  <a:pt x="1567" y="129"/>
                </a:lnTo>
                <a:lnTo>
                  <a:pt x="1684" y="90"/>
                </a:lnTo>
                <a:lnTo>
                  <a:pt x="1803" y="61"/>
                </a:lnTo>
                <a:lnTo>
                  <a:pt x="1923" y="37"/>
                </a:lnTo>
                <a:lnTo>
                  <a:pt x="2045" y="18"/>
                </a:lnTo>
                <a:lnTo>
                  <a:pt x="2168" y="6"/>
                </a:lnTo>
                <a:lnTo>
                  <a:pt x="2293" y="0"/>
                </a:lnTo>
                <a:lnTo>
                  <a:pt x="2417" y="0"/>
                </a:lnTo>
                <a:lnTo>
                  <a:pt x="2543" y="6"/>
                </a:lnTo>
                <a:lnTo>
                  <a:pt x="2667" y="18"/>
                </a:lnTo>
                <a:lnTo>
                  <a:pt x="2791" y="37"/>
                </a:lnTo>
                <a:lnTo>
                  <a:pt x="2914" y="61"/>
                </a:lnTo>
                <a:lnTo>
                  <a:pt x="3037" y="91"/>
                </a:lnTo>
                <a:lnTo>
                  <a:pt x="3159" y="128"/>
                </a:lnTo>
                <a:lnTo>
                  <a:pt x="3279" y="170"/>
                </a:lnTo>
                <a:lnTo>
                  <a:pt x="3397" y="218"/>
                </a:lnTo>
                <a:lnTo>
                  <a:pt x="3512" y="271"/>
                </a:lnTo>
                <a:lnTo>
                  <a:pt x="3625" y="330"/>
                </a:lnTo>
                <a:lnTo>
                  <a:pt x="3735" y="394"/>
                </a:lnTo>
                <a:lnTo>
                  <a:pt x="3842" y="464"/>
                </a:lnTo>
                <a:lnTo>
                  <a:pt x="3947" y="538"/>
                </a:lnTo>
                <a:lnTo>
                  <a:pt x="4046" y="618"/>
                </a:lnTo>
                <a:lnTo>
                  <a:pt x="4143" y="701"/>
                </a:lnTo>
                <a:lnTo>
                  <a:pt x="4236" y="790"/>
                </a:lnTo>
                <a:lnTo>
                  <a:pt x="4323" y="882"/>
                </a:lnTo>
                <a:lnTo>
                  <a:pt x="4407" y="978"/>
                </a:lnTo>
                <a:lnTo>
                  <a:pt x="4487" y="1078"/>
                </a:lnTo>
                <a:lnTo>
                  <a:pt x="4560" y="1182"/>
                </a:lnTo>
                <a:lnTo>
                  <a:pt x="4629" y="1290"/>
                </a:lnTo>
                <a:lnTo>
                  <a:pt x="4692" y="1399"/>
                </a:lnTo>
                <a:lnTo>
                  <a:pt x="4750" y="1511"/>
                </a:lnTo>
                <a:lnTo>
                  <a:pt x="4803" y="1627"/>
                </a:lnTo>
                <a:lnTo>
                  <a:pt x="4849" y="1743"/>
                </a:lnTo>
                <a:lnTo>
                  <a:pt x="4890" y="1863"/>
                </a:lnTo>
                <a:lnTo>
                  <a:pt x="4925" y="1983"/>
                </a:lnTo>
                <a:lnTo>
                  <a:pt x="4954" y="2103"/>
                </a:lnTo>
                <a:lnTo>
                  <a:pt x="4978" y="2227"/>
                </a:lnTo>
                <a:lnTo>
                  <a:pt x="4994" y="2350"/>
                </a:lnTo>
                <a:lnTo>
                  <a:pt x="5005" y="2472"/>
                </a:lnTo>
                <a:lnTo>
                  <a:pt x="5631" y="2473"/>
                </a:lnTo>
                <a:lnTo>
                  <a:pt x="4465" y="3699"/>
                </a:lnTo>
                <a:lnTo>
                  <a:pt x="3153" y="2473"/>
                </a:lnTo>
                <a:lnTo>
                  <a:pt x="3778" y="2473"/>
                </a:lnTo>
              </a:path>
            </a:pathLst>
          </a:custGeom>
          <a:solidFill>
            <a:srgbClr val="861141"/>
          </a:solidFill>
          <a:ln w="0">
            <a:noFill/>
          </a:ln>
        </p:spPr>
        <p:style>
          <a:lnRef idx="0"/>
          <a:fillRef idx="0"/>
          <a:effectRef idx="0"/>
          <a:fontRef idx="minor"/>
        </p:style>
      </p:sp>
      <p:sp>
        <p:nvSpPr>
          <p:cNvPr id="144" name=""/>
          <p:cNvSpPr/>
          <p:nvPr/>
        </p:nvSpPr>
        <p:spPr>
          <a:xfrm rot="57000">
            <a:off x="4684320" y="4513320"/>
            <a:ext cx="1619640" cy="539640"/>
          </a:xfrm>
          <a:custGeom>
            <a:avLst/>
            <a:gdLst/>
            <a:ahLst/>
            <a:rect l="l" t="t" r="r" b="b"/>
            <a:pathLst>
              <a:path w="4508" h="1501">
                <a:moveTo>
                  <a:pt x="4495" y="378"/>
                </a:moveTo>
                <a:lnTo>
                  <a:pt x="1120" y="375"/>
                </a:lnTo>
                <a:lnTo>
                  <a:pt x="1114" y="0"/>
                </a:lnTo>
                <a:lnTo>
                  <a:pt x="0" y="749"/>
                </a:lnTo>
                <a:lnTo>
                  <a:pt x="1137" y="1500"/>
                </a:lnTo>
                <a:lnTo>
                  <a:pt x="1132" y="1124"/>
                </a:lnTo>
                <a:lnTo>
                  <a:pt x="4507" y="1127"/>
                </a:lnTo>
                <a:lnTo>
                  <a:pt x="4495" y="378"/>
                </a:lnTo>
              </a:path>
            </a:pathLst>
          </a:custGeom>
          <a:solidFill>
            <a:srgbClr val="861141"/>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900000" y="1410120"/>
            <a:ext cx="10440000" cy="4529880"/>
          </a:xfrm>
          <a:prstGeom prst="rect">
            <a:avLst/>
          </a:prstGeom>
          <a:solidFill>
            <a:srgbClr val="ffd7d7"/>
          </a:solidFill>
          <a:ln cap="rnd" w="76320">
            <a:solidFill>
              <a:srgbClr val="4b2204"/>
            </a:solidFill>
            <a:prstDash val="dash"/>
            <a:round/>
          </a:ln>
        </p:spPr>
        <p:style>
          <a:lnRef idx="0"/>
          <a:fillRef idx="0"/>
          <a:effectRef idx="0"/>
          <a:fontRef idx="minor"/>
        </p:style>
        <p:txBody>
          <a:bodyPr lIns="128160" rIns="128160" tIns="83160" bIns="83160" anchor="t">
            <a:noAutofit/>
          </a:bodyPr>
          <a:p>
            <a:pPr>
              <a:lnSpc>
                <a:spcPct val="100000"/>
              </a:lnSpc>
              <a:buNone/>
            </a:pPr>
            <a:r>
              <a:rPr b="0" lang="en-PH" sz="3200" spc="-1" strike="noStrike">
                <a:latin typeface="Lato"/>
              </a:rPr>
              <a:t>	</a:t>
            </a:r>
            <a:r>
              <a:rPr b="0" lang="en-PH" sz="3200" spc="-1" strike="noStrike">
                <a:latin typeface="Lato"/>
              </a:rPr>
              <a:t>Ang kuwentong binasa sa Pagtanaw ay isang pabula.</a:t>
            </a:r>
            <a:endParaRPr b="0" lang="en-PH" sz="3200" spc="-1" strike="noStrike">
              <a:latin typeface="Arial"/>
            </a:endParaRPr>
          </a:p>
          <a:p>
            <a:pPr>
              <a:lnSpc>
                <a:spcPct val="100000"/>
              </a:lnSpc>
              <a:buNone/>
            </a:pPr>
            <a:endParaRPr b="0" lang="en-PH" sz="3200" spc="-1" strike="noStrike">
              <a:latin typeface="Arial"/>
            </a:endParaRPr>
          </a:p>
          <a:p>
            <a:pPr algn="just">
              <a:lnSpc>
                <a:spcPct val="100000"/>
              </a:lnSpc>
              <a:buNone/>
            </a:pPr>
            <a:r>
              <a:rPr b="0" lang="en-PH" sz="3200" spc="-1" strike="noStrike">
                <a:latin typeface="Lato"/>
              </a:rPr>
              <a:t>	</a:t>
            </a:r>
            <a:r>
              <a:rPr b="0" lang="en-PH" sz="3200" spc="-1" strike="noStrike">
                <a:latin typeface="Lato"/>
              </a:rPr>
              <a:t>Ang</a:t>
            </a:r>
            <a:r>
              <a:rPr b="1" lang="en-PH" sz="3200" spc="-1" strike="noStrike">
                <a:latin typeface="Lato"/>
              </a:rPr>
              <a:t> pabula</a:t>
            </a:r>
            <a:r>
              <a:rPr b="0" lang="en-PH" sz="3200" spc="-1" strike="noStrike">
                <a:latin typeface="Lato"/>
              </a:rPr>
              <a:t> ay isang uri ng akda na ang mga pangunahing tauhan ay mga hayop. Inilalagay ang mga hayop sa mga sitwasyong nararanasan ng tao. Binibigyan din sila ng kakayahang katulad ng sa mga tao.</a:t>
            </a:r>
            <a:endParaRPr b="0" lang="en-PH" sz="3200" spc="-1" strike="noStrike">
              <a:latin typeface="Arial"/>
            </a:endParaRPr>
          </a:p>
          <a:p>
            <a:pPr algn="just">
              <a:lnSpc>
                <a:spcPct val="100000"/>
              </a:lnSpc>
              <a:buNone/>
            </a:pPr>
            <a:endParaRPr b="0" lang="en-PH" sz="3200" spc="-1" strike="noStrike">
              <a:latin typeface="Arial"/>
            </a:endParaRPr>
          </a:p>
          <a:p>
            <a:pPr algn="ctr">
              <a:lnSpc>
                <a:spcPct val="100000"/>
              </a:lnSpc>
              <a:buNone/>
            </a:pPr>
            <a:r>
              <a:rPr b="0" lang="en-PH" sz="3200" spc="-1" strike="noStrike">
                <a:latin typeface="Lato"/>
              </a:rPr>
              <a:t>Karaniwang may aral na itinuturo ang mga pabula.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2655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2023-08-05T14:45:39Z</dcterms:modified>
  <cp:revision>250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