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60000" y="2520000"/>
            <a:ext cx="773928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Arial;Arial"/>
              </a:rPr>
              <a:t>Using Connotation and Denotation to Get the Meaning of Words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
          <p:cNvSpPr/>
          <p:nvPr/>
        </p:nvSpPr>
        <p:spPr>
          <a:xfrm>
            <a:off x="720720" y="540000"/>
            <a:ext cx="98989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Lato"/>
                <a:ea typeface="Arial;Arial"/>
              </a:rPr>
              <a:t>Using Connotation and Denotation to Get the Meaning of Words </a:t>
            </a:r>
            <a:endParaRPr b="0" lang="en-PH" sz="3600" spc="-1" strike="noStrike">
              <a:latin typeface="Arial"/>
            </a:endParaRPr>
          </a:p>
        </p:txBody>
      </p:sp>
      <p:sp>
        <p:nvSpPr>
          <p:cNvPr id="126" name=""/>
          <p:cNvSpPr/>
          <p:nvPr/>
        </p:nvSpPr>
        <p:spPr>
          <a:xfrm>
            <a:off x="900000" y="3866760"/>
            <a:ext cx="10282680" cy="135288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27" name=""/>
          <p:cNvSpPr/>
          <p:nvPr/>
        </p:nvSpPr>
        <p:spPr>
          <a:xfrm>
            <a:off x="900000" y="2246400"/>
            <a:ext cx="9946440" cy="1353240"/>
          </a:xfrm>
          <a:prstGeom prst="rect">
            <a:avLst/>
          </a:prstGeom>
          <a:noFill/>
          <a:ln w="0">
            <a:noFill/>
          </a:ln>
        </p:spPr>
        <p:style>
          <a:lnRef idx="0"/>
          <a:fillRef idx="0"/>
          <a:effectRef idx="0"/>
          <a:fontRef idx="minor"/>
        </p:style>
        <p:txBody>
          <a:bodyPr lIns="0" rIns="0" tIns="0" bIns="0" anchor="t">
            <a:noAutofit/>
          </a:bodyPr>
          <a:p>
            <a:pPr algn="just">
              <a:lnSpc>
                <a:spcPct val="100000"/>
              </a:lnSpc>
              <a:buNone/>
            </a:pPr>
            <a:r>
              <a:rPr b="1" lang="en-PH" sz="2600" spc="-1" strike="noStrike">
                <a:solidFill>
                  <a:srgbClr val="000000"/>
                </a:solidFill>
                <a:latin typeface="Lato"/>
                <a:ea typeface="AppleSystemUIFontBold"/>
              </a:rPr>
              <a:t>	</a:t>
            </a:r>
            <a:r>
              <a:rPr b="1" lang="en-PH" sz="2600" spc="-1" strike="noStrike">
                <a:solidFill>
                  <a:srgbClr val="000000"/>
                </a:solidFill>
                <a:latin typeface="Lato"/>
                <a:ea typeface="AppleSystemUIFontBold"/>
              </a:rPr>
              <a:t>Denotation </a:t>
            </a:r>
            <a:r>
              <a:rPr b="0" lang="en-PH" sz="2600" spc="-1" strike="noStrike">
                <a:solidFill>
                  <a:srgbClr val="000000"/>
                </a:solidFill>
                <a:latin typeface="Lato"/>
                <a:ea typeface="AppleSystemUIFont"/>
              </a:rPr>
              <a:t>is the meaning of a word that you will find in a dictionary. If you look at the meaning of the word </a:t>
            </a:r>
            <a:r>
              <a:rPr b="0" i="1" lang="en-PH" sz="2600" spc="-1" strike="noStrike">
                <a:solidFill>
                  <a:srgbClr val="000000"/>
                </a:solidFill>
                <a:latin typeface="Lato"/>
                <a:ea typeface="AppleSystemUIFontItalic"/>
              </a:rPr>
              <a:t>blue </a:t>
            </a:r>
            <a:r>
              <a:rPr b="0" lang="en-PH" sz="2600" spc="-1" strike="noStrike">
                <a:solidFill>
                  <a:srgbClr val="000000"/>
                </a:solidFill>
                <a:latin typeface="Lato"/>
                <a:ea typeface="AppleSystemUIFont"/>
              </a:rPr>
              <a:t>in the dictionary, it means </a:t>
            </a:r>
            <a:r>
              <a:rPr b="0" i="1" lang="en-PH" sz="2600" spc="-1" strike="noStrike">
                <a:solidFill>
                  <a:srgbClr val="000000"/>
                </a:solidFill>
                <a:latin typeface="Lato"/>
                <a:ea typeface="AppleSystemUIFontItalic"/>
              </a:rPr>
              <a:t>a color similar to a clear sky</a:t>
            </a:r>
            <a:r>
              <a:rPr b="0" lang="en-PH" sz="2600" spc="-1" strike="noStrike">
                <a:solidFill>
                  <a:srgbClr val="000000"/>
                </a:solidFill>
                <a:latin typeface="Lato"/>
                <a:ea typeface="AppleSystemUIFont"/>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28" name=""/>
          <p:cNvSpPr/>
          <p:nvPr/>
        </p:nvSpPr>
        <p:spPr>
          <a:xfrm>
            <a:off x="900000" y="3866760"/>
            <a:ext cx="9719280" cy="2433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pPr>
            <a:r>
              <a:rPr b="0" lang="en-PH" sz="2600" spc="-1" strike="noStrike">
                <a:solidFill>
                  <a:srgbClr val="000000"/>
                </a:solidFill>
                <a:latin typeface="Lato"/>
                <a:ea typeface="Arial;Arial"/>
              </a:rPr>
              <a:t>Example: Mark wears </a:t>
            </a:r>
            <a:r>
              <a:rPr b="0" i="1" lang="en-PH" sz="2600" spc="-1" strike="noStrike">
                <a:solidFill>
                  <a:srgbClr val="000000"/>
                </a:solidFill>
                <a:latin typeface="Lato"/>
                <a:ea typeface="Arial;Arial"/>
              </a:rPr>
              <a:t>blue </a:t>
            </a:r>
            <a:r>
              <a:rPr b="0" lang="en-PH" sz="2600" spc="-1" strike="noStrike">
                <a:solidFill>
                  <a:srgbClr val="000000"/>
                </a:solidFill>
                <a:latin typeface="Lato"/>
                <a:ea typeface="Arial;Arial"/>
              </a:rPr>
              <a:t>shoes in PE class. </a:t>
            </a:r>
            <a:endParaRPr b="0" lang="en-PH" sz="2600" spc="-1" strike="noStrike">
              <a:latin typeface="Arial"/>
            </a:endParaRPr>
          </a:p>
          <a:p>
            <a:pPr algn="just">
              <a:lnSpc>
                <a:spcPct val="100000"/>
              </a:lnSpc>
              <a:spcBef>
                <a:spcPts val="499"/>
              </a:spcBef>
              <a:spcAft>
                <a:spcPts val="499"/>
              </a:spcAft>
              <a:buNone/>
            </a:pPr>
            <a:endParaRPr b="0" lang="en-PH" sz="2600" spc="-1" strike="noStrike">
              <a:latin typeface="Arial"/>
            </a:endParaRPr>
          </a:p>
          <a:p>
            <a:pPr algn="just">
              <a:lnSpc>
                <a:spcPct val="100000"/>
              </a:lnSpc>
              <a:spcBef>
                <a:spcPts val="499"/>
              </a:spcBef>
              <a:spcAft>
                <a:spcPts val="499"/>
              </a:spcAft>
              <a:buNone/>
            </a:pP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The word </a:t>
            </a:r>
            <a:r>
              <a:rPr b="0" i="1" lang="en-PH" sz="2600" spc="-1" strike="noStrike">
                <a:solidFill>
                  <a:srgbClr val="000000"/>
                </a:solidFill>
                <a:latin typeface="Lato"/>
                <a:ea typeface="Arial;Arial"/>
              </a:rPr>
              <a:t>blue </a:t>
            </a:r>
            <a:r>
              <a:rPr b="0" lang="en-PH" sz="2600" spc="-1" strike="noStrike">
                <a:solidFill>
                  <a:srgbClr val="000000"/>
                </a:solidFill>
                <a:latin typeface="Lato"/>
                <a:ea typeface="Arial;Arial"/>
              </a:rPr>
              <a:t>in this sentence simply refers to the color blue. </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Box 3"/>
          <p:cNvSpPr/>
          <p:nvPr/>
        </p:nvSpPr>
        <p:spPr>
          <a:xfrm>
            <a:off x="828360" y="518760"/>
            <a:ext cx="9898920" cy="1064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200" spc="-1" strike="noStrike">
                <a:solidFill>
                  <a:srgbClr val="000000"/>
                </a:solidFill>
                <a:latin typeface="Lato"/>
                <a:ea typeface="Arial;Arial"/>
              </a:rPr>
              <a:t>Using Connotation and Denotation to Get the Meaning of Words </a:t>
            </a:r>
            <a:endParaRPr b="0" lang="en-PH" sz="3200" spc="-1" strike="noStrike">
              <a:latin typeface="Arial"/>
            </a:endParaRPr>
          </a:p>
        </p:txBody>
      </p:sp>
      <p:sp>
        <p:nvSpPr>
          <p:cNvPr id="130" name=""/>
          <p:cNvSpPr/>
          <p:nvPr/>
        </p:nvSpPr>
        <p:spPr>
          <a:xfrm>
            <a:off x="756000" y="4140000"/>
            <a:ext cx="10584000" cy="135288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31" name=""/>
          <p:cNvSpPr/>
          <p:nvPr/>
        </p:nvSpPr>
        <p:spPr>
          <a:xfrm>
            <a:off x="1044000" y="1980000"/>
            <a:ext cx="10079640" cy="3788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400" spc="-1" strike="noStrike">
                <a:latin typeface="Lato"/>
                <a:ea typeface="AppleSystemUIFont"/>
              </a:rPr>
              <a:t>	</a:t>
            </a:r>
            <a:r>
              <a:rPr b="0" lang="en-PH" sz="2400" spc="-1" strike="noStrike">
                <a:latin typeface="Lato"/>
                <a:ea typeface="AppleSystemUIFont"/>
              </a:rPr>
              <a:t>On the other hand, </a:t>
            </a:r>
            <a:r>
              <a:rPr b="1" lang="en-PH" sz="2400" spc="-1" strike="noStrike">
                <a:latin typeface="Lato"/>
                <a:ea typeface="AppleSystemUIFontBold"/>
              </a:rPr>
              <a:t>connotation </a:t>
            </a:r>
            <a:r>
              <a:rPr b="0" lang="en-PH" sz="2400" spc="-1" strike="noStrike">
                <a:latin typeface="Lato"/>
                <a:ea typeface="AppleSystemUIFont"/>
              </a:rPr>
              <a:t>refers to the positive or negative emotions or ideas associated with a word.  </a:t>
            </a:r>
            <a:endParaRPr b="0" lang="en-PH" sz="2400" spc="-1" strike="noStrike">
              <a:latin typeface="Arial"/>
            </a:endParaRPr>
          </a:p>
          <a:p>
            <a:pPr algn="just">
              <a:lnSpc>
                <a:spcPct val="100000"/>
              </a:lnSpc>
              <a:buNone/>
            </a:pPr>
            <a:endParaRPr b="0" lang="en-PH" sz="2400" spc="-1" strike="noStrike">
              <a:latin typeface="Arial"/>
            </a:endParaRPr>
          </a:p>
          <a:p>
            <a:pPr algn="just">
              <a:lnSpc>
                <a:spcPct val="100000"/>
              </a:lnSpc>
              <a:buNone/>
            </a:pPr>
            <a:r>
              <a:rPr b="0" lang="en-PH" sz="2400" spc="-1" strike="noStrike">
                <a:latin typeface="Lato"/>
                <a:ea typeface="AppleSystemUIFont"/>
              </a:rPr>
              <a:t>	</a:t>
            </a:r>
            <a:r>
              <a:rPr b="0" lang="en-PH" sz="2400" spc="-1" strike="noStrike">
                <a:latin typeface="Lato"/>
                <a:ea typeface="AppleSystemUIFont"/>
              </a:rPr>
              <a:t>Example: Matthew felt </a:t>
            </a:r>
            <a:r>
              <a:rPr b="0" i="1" lang="en-PH" sz="2400" spc="-1" strike="noStrike">
                <a:latin typeface="Lato"/>
                <a:ea typeface="AppleSystemUIFontItalic"/>
              </a:rPr>
              <a:t>blue </a:t>
            </a:r>
            <a:r>
              <a:rPr b="0" lang="en-PH" sz="2400" spc="-1" strike="noStrike">
                <a:latin typeface="Lato"/>
                <a:ea typeface="AppleSystemUIFont"/>
              </a:rPr>
              <a:t>after he learned that his </a:t>
            </a:r>
            <a:r>
              <a:rPr b="0" i="1" lang="en-PH" sz="2400" spc="-1" strike="noStrike">
                <a:latin typeface="Lato"/>
                <a:ea typeface="AppleSystemUIFontItalic"/>
              </a:rPr>
              <a:t>lolo </a:t>
            </a:r>
            <a:r>
              <a:rPr b="0" lang="en-PH" sz="2400" spc="-1" strike="noStrike">
                <a:latin typeface="Lato"/>
                <a:ea typeface="AppleSystemUIFont"/>
              </a:rPr>
              <a:t>would live in                      the province away from the family. </a:t>
            </a:r>
            <a:endParaRPr b="0" lang="en-PH" sz="2400" spc="-1" strike="noStrike">
              <a:latin typeface="Arial"/>
            </a:endParaRPr>
          </a:p>
          <a:p>
            <a:pPr algn="just">
              <a:lnSpc>
                <a:spcPct val="100000"/>
              </a:lnSpc>
              <a:buNone/>
            </a:pPr>
            <a:endParaRPr b="0" lang="en-PH" sz="2400" spc="-1" strike="noStrike">
              <a:latin typeface="Arial"/>
            </a:endParaRPr>
          </a:p>
          <a:p>
            <a:pPr algn="just">
              <a:lnSpc>
                <a:spcPct val="100000"/>
              </a:lnSpc>
              <a:buNone/>
            </a:pPr>
            <a:r>
              <a:rPr b="0" lang="en-PH" sz="2400" spc="-1" strike="noStrike">
                <a:latin typeface="Lato"/>
                <a:ea typeface="AppleSystemUIFont"/>
              </a:rPr>
              <a:t>	</a:t>
            </a:r>
            <a:r>
              <a:rPr b="0" lang="en-PH" sz="2400" spc="-1" strike="noStrike">
                <a:latin typeface="Lato"/>
                <a:ea typeface="AppleSystemUIFont"/>
              </a:rPr>
              <a:t>The word </a:t>
            </a:r>
            <a:r>
              <a:rPr b="0" i="1" lang="en-PH" sz="2400" spc="-1" strike="noStrike">
                <a:latin typeface="Lato"/>
                <a:ea typeface="AppleSystemUIFontItalic"/>
              </a:rPr>
              <a:t>blue </a:t>
            </a:r>
            <a:r>
              <a:rPr b="0" lang="en-PH" sz="2400" spc="-1" strike="noStrike">
                <a:latin typeface="Lato"/>
                <a:ea typeface="AppleSystemUIFont"/>
              </a:rPr>
              <a:t>in this sentence does not refer to the color of the sky, but rather, it is associated with </a:t>
            </a:r>
            <a:r>
              <a:rPr b="0" i="1" lang="en-PH" sz="2400" spc="-1" strike="noStrike">
                <a:latin typeface="Lato"/>
                <a:ea typeface="AppleSystemUIFontItalic"/>
              </a:rPr>
              <a:t>sadness </a:t>
            </a:r>
            <a:r>
              <a:rPr b="0" lang="en-PH" sz="2400" spc="-1" strike="noStrike">
                <a:latin typeface="Lato"/>
                <a:ea typeface="AppleSystemUIFont"/>
              </a:rPr>
              <a:t>if you closely analyze the meaning or context of the sentence.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620000" y="504000"/>
            <a:ext cx="8789040" cy="1239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300" spc="-1" strike="noStrike">
                <a:solidFill>
                  <a:srgbClr val="000000"/>
                </a:solidFill>
                <a:latin typeface="Lato"/>
                <a:ea typeface="Arial;Arial"/>
              </a:rPr>
              <a:t>Using Connotation and Denotation to Get the Meaning of Words </a:t>
            </a:r>
            <a:endParaRPr b="0" lang="en-PH" sz="3300" spc="-1" strike="noStrike">
              <a:latin typeface="Arial"/>
            </a:endParaRPr>
          </a:p>
        </p:txBody>
      </p:sp>
      <p:sp>
        <p:nvSpPr>
          <p:cNvPr id="133" name=""/>
          <p:cNvSpPr/>
          <p:nvPr/>
        </p:nvSpPr>
        <p:spPr>
          <a:xfrm>
            <a:off x="936360" y="1620000"/>
            <a:ext cx="10403640" cy="360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2100" spc="-1" strike="noStrike">
              <a:latin typeface="Lato"/>
            </a:endParaRPr>
          </a:p>
          <a:p>
            <a:pPr algn="just">
              <a:lnSpc>
                <a:spcPct val="100000"/>
              </a:lnSpc>
              <a:buNone/>
            </a:pPr>
            <a:r>
              <a:rPr b="0" lang="en-PH" sz="2100" spc="-1" strike="noStrike">
                <a:solidFill>
                  <a:srgbClr val="000000"/>
                </a:solidFill>
                <a:latin typeface="Lato"/>
                <a:ea typeface="AppleSystemUIFont"/>
              </a:rPr>
              <a:t>Directions: Listen carefully for the denotative and connotative meanings of some words. You may take down notes if you want to. Answer the comprehension questions that follow.</a:t>
            </a:r>
            <a:endParaRPr b="0" lang="en-PH" sz="2100" spc="-1" strike="noStrike">
              <a:latin typeface="Lato"/>
            </a:endParaRPr>
          </a:p>
          <a:p>
            <a:pPr algn="just">
              <a:lnSpc>
                <a:spcPct val="100000"/>
              </a:lnSpc>
              <a:buNone/>
            </a:pPr>
            <a:endParaRPr b="0" lang="en-PH" sz="2100" spc="-1" strike="noStrike">
              <a:latin typeface="Lato"/>
            </a:endParaRPr>
          </a:p>
          <a:p>
            <a:pPr algn="just">
              <a:lnSpc>
                <a:spcPct val="100000"/>
              </a:lnSpc>
              <a:buNone/>
            </a:pPr>
            <a:endParaRPr b="0" lang="en-PH" sz="2100" spc="-1" strike="noStrike">
              <a:latin typeface="Lato"/>
            </a:endParaRPr>
          </a:p>
          <a:p>
            <a:pPr>
              <a:lnSpc>
                <a:spcPct val="100000"/>
              </a:lnSpc>
              <a:buNone/>
            </a:pPr>
            <a:endParaRPr b="0" lang="en-PH" sz="2100" spc="-1" strike="noStrike">
              <a:latin typeface="Lato"/>
            </a:endParaRPr>
          </a:p>
          <a:p>
            <a:pPr>
              <a:lnSpc>
                <a:spcPct val="100000"/>
              </a:lnSpc>
              <a:buNone/>
            </a:pPr>
            <a:endParaRPr b="0" lang="en-PH" sz="2100" spc="-1" strike="noStrike">
              <a:latin typeface="Lato"/>
            </a:endParaRPr>
          </a:p>
        </p:txBody>
      </p:sp>
      <p:sp>
        <p:nvSpPr>
          <p:cNvPr id="134" name=""/>
          <p:cNvSpPr/>
          <p:nvPr/>
        </p:nvSpPr>
        <p:spPr>
          <a:xfrm>
            <a:off x="936360" y="3231360"/>
            <a:ext cx="10403640" cy="3248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There are times that animals are almost like people with some of their characteristics. Take the gentle </a:t>
            </a:r>
            <a:r>
              <a:rPr b="1" lang="en-PH" sz="2000" spc="-1" strike="noStrike">
                <a:solidFill>
                  <a:srgbClr val="000000"/>
                </a:solidFill>
                <a:latin typeface="Lato"/>
                <a:ea typeface="AppleSystemUIFontBold"/>
              </a:rPr>
              <a:t>dove, </a:t>
            </a:r>
            <a:r>
              <a:rPr b="0" lang="en-PH" sz="2000" spc="-1" strike="noStrike">
                <a:solidFill>
                  <a:srgbClr val="000000"/>
                </a:solidFill>
                <a:latin typeface="Lato"/>
                <a:ea typeface="AppleSystemUIFont"/>
              </a:rPr>
              <a:t>for example, it is not threatening like a vulture and carries many symbols under its wings. When we think of wise people, we often see the image of an </a:t>
            </a:r>
            <a:r>
              <a:rPr b="1" lang="en-PH" sz="2000" spc="-1" strike="noStrike">
                <a:solidFill>
                  <a:srgbClr val="000000"/>
                </a:solidFill>
                <a:latin typeface="Lato"/>
                <a:ea typeface="AppleSystemUIFontBold"/>
              </a:rPr>
              <a:t>owl. </a:t>
            </a:r>
            <a:r>
              <a:rPr b="0" lang="en-PH" sz="2000" spc="-1" strike="noStrike">
                <a:solidFill>
                  <a:srgbClr val="000000"/>
                </a:solidFill>
                <a:latin typeface="Lato"/>
                <a:ea typeface="AppleSystemUIFont"/>
              </a:rPr>
              <a:t>Surprisingly, success is associated with </a:t>
            </a:r>
            <a:r>
              <a:rPr b="1" lang="en-PH" sz="2000" spc="-1" strike="noStrike">
                <a:solidFill>
                  <a:srgbClr val="000000"/>
                </a:solidFill>
                <a:latin typeface="Lato"/>
                <a:ea typeface="AppleSystemUIFontBold"/>
              </a:rPr>
              <a:t>ducks </a:t>
            </a:r>
            <a:r>
              <a:rPr b="0" lang="en-PH" sz="2000" spc="-1" strike="noStrike">
                <a:solidFill>
                  <a:srgbClr val="000000"/>
                </a:solidFill>
                <a:latin typeface="Lato"/>
                <a:ea typeface="AppleSystemUIFont"/>
              </a:rPr>
              <a:t>because they may appear gracefully gliding on the surface of the water, but they are paddling furiously underneath. But this idea can also be turned around since there are some people who can be as ruthless as a </a:t>
            </a:r>
            <a:r>
              <a:rPr b="1" lang="en-PH" sz="2000" spc="-1" strike="noStrike">
                <a:solidFill>
                  <a:srgbClr val="000000"/>
                </a:solidFill>
                <a:latin typeface="Lato"/>
                <a:ea typeface="AppleSystemUIFontBold"/>
              </a:rPr>
              <a:t>shark, </a:t>
            </a:r>
            <a:r>
              <a:rPr b="0" lang="en-PH" sz="2000" spc="-1" strike="noStrike">
                <a:solidFill>
                  <a:srgbClr val="000000"/>
                </a:solidFill>
                <a:latin typeface="Lato"/>
                <a:ea typeface="AppleSystemUIFont"/>
              </a:rPr>
              <a:t>or as untrustworthy as a </a:t>
            </a:r>
            <a:r>
              <a:rPr b="1" lang="en-PH" sz="2000" spc="-1" strike="noStrike">
                <a:solidFill>
                  <a:srgbClr val="000000"/>
                </a:solidFill>
                <a:latin typeface="Lato"/>
                <a:ea typeface="AppleSystemUIFontBold"/>
              </a:rPr>
              <a:t>snake.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470960" y="720000"/>
            <a:ext cx="8789040" cy="1239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300" spc="-1" strike="noStrike">
                <a:solidFill>
                  <a:srgbClr val="000000"/>
                </a:solidFill>
                <a:latin typeface="Lato"/>
                <a:ea typeface="Arial;Arial"/>
              </a:rPr>
              <a:t>Using Connotation and Denotation to Get the Meaning of Words </a:t>
            </a:r>
            <a:endParaRPr b="0" lang="en-PH" sz="3300" spc="-1" strike="noStrike">
              <a:latin typeface="Arial"/>
            </a:endParaRPr>
          </a:p>
        </p:txBody>
      </p:sp>
      <p:sp>
        <p:nvSpPr>
          <p:cNvPr id="136" name=""/>
          <p:cNvSpPr/>
          <p:nvPr/>
        </p:nvSpPr>
        <p:spPr>
          <a:xfrm>
            <a:off x="900720" y="2228760"/>
            <a:ext cx="10439280" cy="2811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AppleSystemUIFont"/>
              </a:rPr>
              <a:t>Comprehension Questions:</a:t>
            </a:r>
            <a:endParaRPr b="0" lang="en-PH" sz="2100" spc="-1" strike="noStrike">
              <a:latin typeface="Arial"/>
            </a:endParaRPr>
          </a:p>
          <a:p>
            <a:pPr>
              <a:lnSpc>
                <a:spcPct val="100000"/>
              </a:lnSpc>
              <a:buNone/>
            </a:pPr>
            <a:endParaRPr b="0" lang="en-PH" sz="2100" spc="-1" strike="noStrike">
              <a:latin typeface="Arial"/>
            </a:endParaRPr>
          </a:p>
          <a:p>
            <a:pPr>
              <a:lnSpc>
                <a:spcPct val="100000"/>
              </a:lnSpc>
              <a:buNone/>
            </a:pPr>
            <a:r>
              <a:rPr b="0" lang="en-PH" sz="2100" spc="-1" strike="noStrike">
                <a:solidFill>
                  <a:srgbClr val="000000"/>
                </a:solidFill>
                <a:latin typeface="Lato"/>
                <a:ea typeface="AppleSystemUIFont"/>
              </a:rPr>
              <a:t>	</a:t>
            </a:r>
            <a:r>
              <a:rPr b="0" lang="en-PH" sz="2100" spc="-1" strike="noStrike">
                <a:solidFill>
                  <a:srgbClr val="000000"/>
                </a:solidFill>
                <a:latin typeface="Lato"/>
                <a:ea typeface="AppleSystemUIFont"/>
              </a:rPr>
              <a:t>1. What is the </a:t>
            </a:r>
            <a:r>
              <a:rPr b="0" i="1" lang="en-PH" sz="2100" spc="-1" strike="noStrike">
                <a:solidFill>
                  <a:srgbClr val="000000"/>
                </a:solidFill>
                <a:latin typeface="Lato"/>
                <a:ea typeface="AppleSystemUIFont"/>
              </a:rPr>
              <a:t>word</a:t>
            </a:r>
            <a:r>
              <a:rPr b="0" lang="en-PH" sz="2100" spc="-1" strike="noStrike">
                <a:solidFill>
                  <a:srgbClr val="000000"/>
                </a:solidFill>
                <a:latin typeface="Lato"/>
                <a:ea typeface="AppleSystemUIFont"/>
              </a:rPr>
              <a:t> used to describe a dove? </a:t>
            </a:r>
            <a:endParaRPr b="0" lang="en-PH" sz="2100" spc="-1" strike="noStrike">
              <a:latin typeface="Arial"/>
            </a:endParaRPr>
          </a:p>
          <a:p>
            <a:pPr>
              <a:lnSpc>
                <a:spcPct val="100000"/>
              </a:lnSpc>
              <a:buNone/>
            </a:pPr>
            <a:r>
              <a:rPr b="0" lang="en-PH" sz="2100" spc="-1" strike="noStrike">
                <a:solidFill>
                  <a:srgbClr val="000000"/>
                </a:solidFill>
                <a:latin typeface="Lato"/>
                <a:ea typeface="AppleSystemUIFont"/>
              </a:rPr>
              <a:t>	</a:t>
            </a:r>
            <a:r>
              <a:rPr b="0" lang="en-PH" sz="2100" spc="-1" strike="noStrike">
                <a:solidFill>
                  <a:srgbClr val="000000"/>
                </a:solidFill>
                <a:latin typeface="Lato"/>
                <a:ea typeface="AppleSystemUIFont"/>
              </a:rPr>
              <a:t>2. What association is given to the word </a:t>
            </a:r>
            <a:r>
              <a:rPr b="0" i="1" lang="en-PH" sz="2100" spc="-1" strike="noStrike">
                <a:solidFill>
                  <a:srgbClr val="000000"/>
                </a:solidFill>
                <a:latin typeface="Lato"/>
                <a:ea typeface="AppleSystemUIFontItalic"/>
              </a:rPr>
              <a:t>owl</a:t>
            </a:r>
            <a:r>
              <a:rPr b="0" lang="en-PH" sz="2100" spc="-1" strike="noStrike">
                <a:solidFill>
                  <a:srgbClr val="000000"/>
                </a:solidFill>
                <a:latin typeface="Lato"/>
                <a:ea typeface="AppleSystemUIFont"/>
              </a:rPr>
              <a:t>? </a:t>
            </a:r>
            <a:endParaRPr b="0" lang="en-PH" sz="2100" spc="-1" strike="noStrike">
              <a:latin typeface="Arial"/>
            </a:endParaRPr>
          </a:p>
          <a:p>
            <a:pPr>
              <a:lnSpc>
                <a:spcPct val="100000"/>
              </a:lnSpc>
              <a:buNone/>
            </a:pPr>
            <a:r>
              <a:rPr b="0" lang="en-PH" sz="2100" spc="-1" strike="noStrike">
                <a:solidFill>
                  <a:srgbClr val="000000"/>
                </a:solidFill>
                <a:latin typeface="Lato"/>
                <a:ea typeface="AppleSystemUIFont"/>
              </a:rPr>
              <a:t>	</a:t>
            </a:r>
            <a:r>
              <a:rPr b="0" lang="en-PH" sz="2100" spc="-1" strike="noStrike">
                <a:solidFill>
                  <a:srgbClr val="000000"/>
                </a:solidFill>
                <a:latin typeface="Lato"/>
                <a:ea typeface="AppleSystemUIFont"/>
              </a:rPr>
              <a:t>3. The passage says that success is associated with ducks. What are the </a:t>
            </a:r>
            <a:endParaRPr b="0" lang="en-PH" sz="2100" spc="-1" strike="noStrike">
              <a:latin typeface="Arial"/>
            </a:endParaRPr>
          </a:p>
          <a:p>
            <a:pPr>
              <a:lnSpc>
                <a:spcPct val="100000"/>
              </a:lnSpc>
              <a:buNone/>
            </a:pPr>
            <a:r>
              <a:rPr b="0" lang="en-PH" sz="2100" spc="-1" strike="noStrike">
                <a:solidFill>
                  <a:srgbClr val="000000"/>
                </a:solidFill>
                <a:latin typeface="Lato"/>
                <a:ea typeface="AppleSystemUIFont"/>
              </a:rPr>
              <a:t>          </a:t>
            </a:r>
            <a:r>
              <a:rPr b="0" lang="en-PH" sz="2100" spc="-1" strike="noStrike">
                <a:solidFill>
                  <a:srgbClr val="000000"/>
                </a:solidFill>
                <a:latin typeface="Lato"/>
                <a:ea typeface="AppleSystemUIFont"/>
              </a:rPr>
              <a:t>other </a:t>
            </a:r>
            <a:r>
              <a:rPr b="0" i="1" lang="en-PH" sz="2100" spc="-1" strike="noStrike">
                <a:solidFill>
                  <a:srgbClr val="000000"/>
                </a:solidFill>
                <a:latin typeface="Lato"/>
                <a:ea typeface="AppleSystemUIFont"/>
              </a:rPr>
              <a:t>two words</a:t>
            </a:r>
            <a:r>
              <a:rPr b="0" lang="en-PH" sz="2100" spc="-1" strike="noStrike">
                <a:solidFill>
                  <a:srgbClr val="000000"/>
                </a:solidFill>
                <a:latin typeface="Lato"/>
                <a:ea typeface="AppleSystemUIFont"/>
              </a:rPr>
              <a:t> used to define the efforts of the ducks?</a:t>
            </a:r>
            <a:endParaRPr b="0" lang="en-PH" sz="2100" spc="-1" strike="noStrike">
              <a:latin typeface="Arial"/>
            </a:endParaRPr>
          </a:p>
          <a:p>
            <a:pPr>
              <a:lnSpc>
                <a:spcPct val="100000"/>
              </a:lnSpc>
              <a:buNone/>
            </a:pPr>
            <a:r>
              <a:rPr b="0" lang="en-PH" sz="2100" spc="-1" strike="noStrike">
                <a:solidFill>
                  <a:srgbClr val="000000"/>
                </a:solidFill>
                <a:latin typeface="Lato"/>
                <a:ea typeface="AppleSystemUIFont"/>
              </a:rPr>
              <a:t>	</a:t>
            </a:r>
            <a:r>
              <a:rPr b="0" lang="en-PH" sz="2100" spc="-1" strike="noStrike">
                <a:solidFill>
                  <a:srgbClr val="000000"/>
                </a:solidFill>
                <a:latin typeface="Lato"/>
                <a:ea typeface="AppleSystemUIFont"/>
              </a:rPr>
              <a:t>4. What does it mean to be “ruthless as a shark?”</a:t>
            </a:r>
            <a:endParaRPr b="0" lang="en-PH" sz="2100" spc="-1" strike="noStrike">
              <a:latin typeface="Arial"/>
            </a:endParaRPr>
          </a:p>
          <a:p>
            <a:pPr>
              <a:lnSpc>
                <a:spcPct val="100000"/>
              </a:lnSpc>
              <a:buNone/>
            </a:pPr>
            <a:r>
              <a:rPr b="0" lang="en-PH" sz="2100" spc="-1" strike="noStrike">
                <a:solidFill>
                  <a:srgbClr val="000000"/>
                </a:solidFill>
                <a:latin typeface="Lato"/>
                <a:ea typeface="AppleSystemUIFont"/>
              </a:rPr>
              <a:t>	</a:t>
            </a:r>
            <a:r>
              <a:rPr b="0" lang="en-PH" sz="2100" spc="-1" strike="noStrike">
                <a:solidFill>
                  <a:srgbClr val="000000"/>
                </a:solidFill>
                <a:latin typeface="Lato"/>
                <a:ea typeface="AppleSystemUIFont"/>
              </a:rPr>
              <a:t>5. Think of another phrase that can stand for an “untrustworthy snake.” </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900000" y="540000"/>
            <a:ext cx="993492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300" spc="-1" strike="noStrike">
                <a:solidFill>
                  <a:srgbClr val="000000"/>
                </a:solidFill>
                <a:latin typeface="Lato"/>
                <a:ea typeface="Arial;Arial"/>
              </a:rPr>
              <a:t>Using Connotation and Denotation to Get the Meaning of Words </a:t>
            </a:r>
            <a:endParaRPr b="0" lang="en-PH" sz="3300" spc="-1" strike="noStrike">
              <a:latin typeface="Arial"/>
            </a:endParaRPr>
          </a:p>
        </p:txBody>
      </p:sp>
      <p:sp>
        <p:nvSpPr>
          <p:cNvPr id="138" name=""/>
          <p:cNvSpPr/>
          <p:nvPr/>
        </p:nvSpPr>
        <p:spPr>
          <a:xfrm>
            <a:off x="4680360" y="1800000"/>
            <a:ext cx="4859640" cy="483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c9211e"/>
                </a:solidFill>
                <a:latin typeface="Alto"/>
              </a:rPr>
              <a:t>ANSWER KEY</a:t>
            </a:r>
            <a:endParaRPr b="0" lang="en-PH" sz="2200" spc="-1" strike="noStrike">
              <a:latin typeface="Arial"/>
            </a:endParaRPr>
          </a:p>
        </p:txBody>
      </p:sp>
      <p:sp>
        <p:nvSpPr>
          <p:cNvPr id="139" name=""/>
          <p:cNvSpPr/>
          <p:nvPr/>
        </p:nvSpPr>
        <p:spPr>
          <a:xfrm>
            <a:off x="1620000" y="2880000"/>
            <a:ext cx="3599640" cy="196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1. gentle</a:t>
            </a:r>
            <a:endParaRPr b="0" lang="en-PH" sz="2200" spc="-1" strike="noStrike">
              <a:latin typeface="Arial"/>
            </a:endParaRPr>
          </a:p>
          <a:p>
            <a:pPr>
              <a:lnSpc>
                <a:spcPct val="100000"/>
              </a:lnSpc>
              <a:buNone/>
            </a:pPr>
            <a:r>
              <a:rPr b="0" lang="en-PH" sz="2200" spc="-1" strike="noStrike">
                <a:latin typeface="Lato"/>
              </a:rPr>
              <a:t>2. wise people</a:t>
            </a:r>
            <a:endParaRPr b="0" lang="en-PH" sz="2200" spc="-1" strike="noStrike">
              <a:latin typeface="Arial"/>
            </a:endParaRPr>
          </a:p>
          <a:p>
            <a:pPr>
              <a:lnSpc>
                <a:spcPct val="100000"/>
              </a:lnSpc>
              <a:buNone/>
            </a:pPr>
            <a:r>
              <a:rPr b="0" lang="en-PH" sz="2200" spc="-1" strike="noStrike">
                <a:latin typeface="Lato"/>
              </a:rPr>
              <a:t>3. paddling, furiously</a:t>
            </a:r>
            <a:endParaRPr b="0" lang="en-PH" sz="2200" spc="-1" strike="noStrike">
              <a:latin typeface="Arial"/>
            </a:endParaRPr>
          </a:p>
          <a:p>
            <a:pPr>
              <a:lnSpc>
                <a:spcPct val="100000"/>
              </a:lnSpc>
              <a:buNone/>
            </a:pPr>
            <a:r>
              <a:rPr b="0" lang="en-PH" sz="2200" spc="-1" strike="noStrike">
                <a:latin typeface="Lato"/>
              </a:rPr>
              <a:t>4. uncaring</a:t>
            </a:r>
            <a:endParaRPr b="0" lang="en-PH" sz="2200" spc="-1" strike="noStrike">
              <a:latin typeface="Arial"/>
            </a:endParaRPr>
          </a:p>
          <a:p>
            <a:pPr>
              <a:lnSpc>
                <a:spcPct val="100000"/>
              </a:lnSpc>
              <a:buNone/>
            </a:pPr>
            <a:r>
              <a:rPr b="0" lang="en-PH" sz="2200" spc="-1" strike="noStrike">
                <a:latin typeface="Lato"/>
              </a:rPr>
              <a:t>5. dishonest</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747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2023-07-10T10:38:10Z</dcterms:modified>
  <cp:revision>54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