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6360" cy="68522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3240" cy="27932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8680" cy="38566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8680" cy="3783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6360" cy="6292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4800" cy="9648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8880" cy="10288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6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408240"/>
              </a:tabLst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7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408240"/>
              </a:tabLst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0680" cy="337896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8"/>
          <p:cNvSpPr/>
          <p:nvPr/>
        </p:nvSpPr>
        <p:spPr>
          <a:xfrm>
            <a:off x="4140000" y="2700000"/>
            <a:ext cx="7489440" cy="82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600" spc="-1" strike="noStrike">
                <a:solidFill>
                  <a:srgbClr val="ffffff"/>
                </a:solidFill>
                <a:latin typeface="Lato"/>
                <a:ea typeface="DejaVu Sans"/>
              </a:rPr>
              <a:t>Physical Change 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362880" y="1980000"/>
            <a:ext cx="11516760" cy="38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000000"/>
                </a:solidFill>
                <a:latin typeface="Lato"/>
                <a:ea typeface="Lato"/>
              </a:rPr>
              <a:t>- One distinct characteristic of materials undergoing physical change is that it does not form a new substance. The size, shape, or color is changed, but no new substance is created.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000000"/>
                </a:solidFill>
                <a:latin typeface="Lato"/>
                <a:ea typeface="Lato"/>
              </a:rPr>
              <a:t>Examples: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Lato"/>
                <a:ea typeface="Lato"/>
              </a:rPr>
              <a:t>          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PH" sz="2200" spc="-1" strike="noStrike">
              <a:latin typeface="Arial"/>
            </a:endParaRPr>
          </a:p>
        </p:txBody>
      </p:sp>
      <p:sp>
        <p:nvSpPr>
          <p:cNvPr id="126" name="Content Placeholder 10"/>
          <p:cNvSpPr/>
          <p:nvPr/>
        </p:nvSpPr>
        <p:spPr>
          <a:xfrm>
            <a:off x="900000" y="4320000"/>
            <a:ext cx="10616760" cy="71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 rot="12000">
            <a:off x="903600" y="3518280"/>
            <a:ext cx="10747800" cy="2041200"/>
          </a:xfrm>
          <a:prstGeom prst="rect">
            <a:avLst/>
          </a:prstGeom>
          <a:ln w="0">
            <a:noFill/>
          </a:ln>
        </p:spPr>
      </p:pic>
      <p:sp>
        <p:nvSpPr>
          <p:cNvPr id="128" name=""/>
          <p:cNvSpPr/>
          <p:nvPr/>
        </p:nvSpPr>
        <p:spPr>
          <a:xfrm>
            <a:off x="2520000" y="180000"/>
            <a:ext cx="701964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Lato"/>
              </a:rPr>
              <a:t>Physical Change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1080000" y="5579640"/>
            <a:ext cx="215856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sliced white onion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3780000" y="5593680"/>
            <a:ext cx="215856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chopped wood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6300000" y="5593680"/>
            <a:ext cx="215856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cut wires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9180000" y="5593680"/>
            <a:ext cx="215856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melted ice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3" name="PlaceHolder 2"/>
          <p:cNvSpPr/>
          <p:nvPr/>
        </p:nvSpPr>
        <p:spPr>
          <a:xfrm>
            <a:off x="360000" y="1080000"/>
            <a:ext cx="11338560" cy="105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200" spc="-1" strike="noStrike">
                <a:solidFill>
                  <a:srgbClr val="000000"/>
                </a:solidFill>
                <a:latin typeface="Tahoma"/>
                <a:ea typeface="Lato"/>
              </a:rPr>
              <a:t>Physical Change</a:t>
            </a:r>
            <a:r>
              <a:rPr b="0" lang="en-US" sz="2200" spc="-1" strike="noStrike">
                <a:solidFill>
                  <a:srgbClr val="000000"/>
                </a:solidFill>
                <a:latin typeface="Tahoma"/>
                <a:ea typeface="Lato"/>
              </a:rPr>
              <a:t> happens when some properties of the materials like size, form, and shape change but the identify and composition of the material remain the same.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ontent Placeholder 1"/>
          <p:cNvSpPr/>
          <p:nvPr/>
        </p:nvSpPr>
        <p:spPr>
          <a:xfrm>
            <a:off x="920160" y="900000"/>
            <a:ext cx="10239480" cy="48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7000"/>
          </a:bodyPr>
          <a:p>
            <a:pPr marL="216000" indent="-216000">
              <a:lnSpc>
                <a:spcPct val="2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You can do physical changes on materials by: </a:t>
            </a:r>
            <a:endParaRPr b="0" lang="en-PH" sz="20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Cutting</a:t>
            </a:r>
            <a:endParaRPr b="0" lang="en-PH" sz="20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Pressing</a:t>
            </a:r>
            <a:endParaRPr b="0" lang="en-PH" sz="20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Pounding</a:t>
            </a:r>
            <a:endParaRPr b="0" lang="en-PH" sz="20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Stretching</a:t>
            </a:r>
            <a:endParaRPr b="0" lang="en-PH" sz="20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Compressing</a:t>
            </a:r>
            <a:endParaRPr b="0" lang="en-PH" sz="20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Deforming</a:t>
            </a:r>
            <a:endParaRPr b="0" lang="en-PH" sz="20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Rubbing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  <a:tabLst>
                <a:tab algn="l" pos="0"/>
              </a:tabLst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2520000" y="180000"/>
            <a:ext cx="701964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Lato"/>
              </a:rPr>
              <a:t>Physical Change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9"/>
          <p:cNvSpPr/>
          <p:nvPr/>
        </p:nvSpPr>
        <p:spPr>
          <a:xfrm>
            <a:off x="360000" y="1322640"/>
            <a:ext cx="9896760" cy="11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PlaceHolder 3"/>
          <p:cNvSpPr/>
          <p:nvPr/>
        </p:nvSpPr>
        <p:spPr>
          <a:xfrm>
            <a:off x="900360" y="2628360"/>
            <a:ext cx="10619280" cy="30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720000" y="1726560"/>
            <a:ext cx="11158560" cy="7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200" spc="-1" strike="noStrike">
                <a:solidFill>
                  <a:srgbClr val="000000"/>
                </a:solidFill>
                <a:latin typeface="Lato"/>
                <a:ea typeface="Lato"/>
              </a:rPr>
              <a:t>Physical Change</a:t>
            </a:r>
            <a:r>
              <a:rPr b="0" lang="en-US" sz="2200" spc="-1" strike="noStrike">
                <a:solidFill>
                  <a:srgbClr val="000000"/>
                </a:solidFill>
                <a:latin typeface="Lato"/>
                <a:ea typeface="Lato"/>
              </a:rPr>
              <a:t> occurs in substances that are mixed but do not react chemically.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900000" y="2713320"/>
            <a:ext cx="917820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000000"/>
                </a:solidFill>
                <a:latin typeface="Lato"/>
                <a:ea typeface="Lato"/>
              </a:rPr>
              <a:t>Examples: 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b="0" lang="en-US" sz="2200" spc="-1" strike="noStrike">
                <a:solidFill>
                  <a:srgbClr val="000000"/>
                </a:solidFill>
                <a:latin typeface="Lato"/>
                <a:ea typeface="Lato"/>
              </a:rPr>
              <a:t>Mixture of salt and sand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b="0" lang="en-US" sz="2200" spc="-1" strike="noStrike">
                <a:solidFill>
                  <a:srgbClr val="000000"/>
                </a:solidFill>
                <a:latin typeface="Lato"/>
                <a:ea typeface="Lato"/>
              </a:rPr>
              <a:t>Mixture of water and oil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2520000" y="180000"/>
            <a:ext cx="701964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Lato"/>
              </a:rPr>
              <a:t>Physical Change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6"/>
          <p:cNvSpPr/>
          <p:nvPr/>
        </p:nvSpPr>
        <p:spPr>
          <a:xfrm>
            <a:off x="542520" y="938880"/>
            <a:ext cx="10977120" cy="428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6000"/>
          </a:bodyPr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r>
              <a:rPr b="1" lang="en-US" sz="2200" spc="-1" strike="noStrike">
                <a:solidFill>
                  <a:srgbClr val="000000"/>
                </a:solidFill>
                <a:latin typeface="Arial;Arial"/>
                <a:ea typeface="Arial;Arial"/>
              </a:rPr>
              <a:t>Physical Change</a:t>
            </a:r>
            <a:r>
              <a:rPr b="0" lang="en-US" sz="2200" spc="-1" strike="noStrike">
                <a:solidFill>
                  <a:srgbClr val="000000"/>
                </a:solidFill>
                <a:latin typeface="Arial;Arial"/>
                <a:ea typeface="Arial;Arial"/>
              </a:rPr>
              <a:t> involves </a:t>
            </a:r>
            <a:r>
              <a:rPr b="0" i="1" lang="en-US" sz="2200" spc="-1" strike="noStrike">
                <a:solidFill>
                  <a:srgbClr val="000000"/>
                </a:solidFill>
                <a:latin typeface="Arial;Arial"/>
                <a:ea typeface="Arial;Arial"/>
              </a:rPr>
              <a:t>phase</a:t>
            </a:r>
            <a:r>
              <a:rPr b="0" lang="en-US" sz="2200" spc="-1" strike="noStrike">
                <a:solidFill>
                  <a:srgbClr val="000000"/>
                </a:solidFill>
                <a:latin typeface="Arial;Arial"/>
                <a:ea typeface="Arial;Arial"/>
              </a:rPr>
              <a:t> transformation. During this change, the materials are transformed from one state to another when heat is added or removed.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;Arial"/>
                <a:ea typeface="Arial;Arial"/>
              </a:rPr>
              <a:t>Physical change also lets the materials go back to their original state. </a:t>
            </a:r>
            <a:r>
              <a:rPr b="1" lang="en-US" sz="2200" spc="-1" strike="noStrike">
                <a:solidFill>
                  <a:srgbClr val="000000"/>
                </a:solidFill>
                <a:latin typeface="Arial;Arial"/>
                <a:ea typeface="Arial;Arial"/>
              </a:rPr>
              <a:t>Melting</a:t>
            </a:r>
            <a:r>
              <a:rPr b="0" lang="en-US" sz="2200" spc="-1" strike="noStrike">
                <a:solidFill>
                  <a:srgbClr val="000000"/>
                </a:solidFill>
                <a:latin typeface="Arial;Arial"/>
                <a:ea typeface="Arial;Arial"/>
              </a:rPr>
              <a:t> (solid to liquid) and </a:t>
            </a:r>
            <a:r>
              <a:rPr b="1" lang="en-US" sz="2200" spc="-1" strike="noStrike">
                <a:solidFill>
                  <a:srgbClr val="000000"/>
                </a:solidFill>
                <a:latin typeface="Arial;Arial"/>
                <a:ea typeface="Arial;Arial"/>
              </a:rPr>
              <a:t>freezing</a:t>
            </a:r>
            <a:r>
              <a:rPr b="0" lang="en-US" sz="2200" spc="-1" strike="noStrike">
                <a:solidFill>
                  <a:srgbClr val="000000"/>
                </a:solidFill>
                <a:latin typeface="Arial;Arial"/>
                <a:ea typeface="Arial;Arial"/>
              </a:rPr>
              <a:t> (liquid to solid) are physical changes.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;Arial"/>
                <a:ea typeface="Arial;Arial"/>
              </a:rPr>
              <a:t>	</a:t>
            </a:r>
            <a:r>
              <a:rPr b="1" lang="en-US" sz="2200" spc="-1" strike="noStrike">
                <a:solidFill>
                  <a:srgbClr val="000000"/>
                </a:solidFill>
                <a:latin typeface="Arial;Arial"/>
                <a:ea typeface="Arial;Arial"/>
              </a:rPr>
              <a:t>Example: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;Arial"/>
                <a:ea typeface="Arial;Arial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Arial;Arial"/>
                <a:ea typeface="Arial;Arial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Arial;Arial"/>
                <a:ea typeface="Arial;Arial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Arial;Arial"/>
                <a:ea typeface="Arial;Arial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Arial;Arial"/>
                <a:ea typeface="Arial;Arial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Arial;Arial"/>
                <a:ea typeface="Arial;Arial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Arial;Arial"/>
                <a:ea typeface="Arial;Arial"/>
              </a:rPr>
              <a:t>      </a:t>
            </a:r>
            <a:r>
              <a:rPr b="0" lang="en-US" sz="2200" spc="-1" strike="noStrike">
                <a:solidFill>
                  <a:srgbClr val="000000"/>
                </a:solidFill>
                <a:latin typeface="Arial;Arial"/>
                <a:ea typeface="Arial;Arial"/>
              </a:rPr>
              <a:t>when you put water in a freezer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;Arial"/>
                <a:ea typeface="Arial;Arial"/>
              </a:rPr>
              <a:t>Water in a liquid phase is changed to ice in the solid phase by removing heat, such as putting it in a freezer. You can make the ice turn into liquid water again by adding heat, such as exposing it to the sun.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;Arial"/>
                <a:ea typeface="Arial;Arial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Arial;Arial"/>
                <a:ea typeface="Arial;Arial"/>
              </a:rPr>
              <a:t>	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22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540000" y="5224320"/>
            <a:ext cx="11339640" cy="7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Arial"/>
                <a:ea typeface="DejaVu Sans"/>
              </a:rPr>
              <a:t>Other changes in the state of matter include </a:t>
            </a:r>
            <a:r>
              <a:rPr b="1" lang="en-PH" sz="2200" spc="-1" strike="noStrike">
                <a:solidFill>
                  <a:srgbClr val="000000"/>
                </a:solidFill>
                <a:latin typeface="Arial"/>
                <a:ea typeface="DejaVu Sans"/>
              </a:rPr>
              <a:t>vaporization</a:t>
            </a:r>
            <a:r>
              <a:rPr b="0" lang="en-PH" sz="2200" spc="-1" strike="noStrike">
                <a:solidFill>
                  <a:srgbClr val="000000"/>
                </a:solidFill>
                <a:latin typeface="Arial"/>
                <a:ea typeface="DejaVu Sans"/>
              </a:rPr>
              <a:t> ( liquid to gas) and </a:t>
            </a:r>
            <a:r>
              <a:rPr b="1" lang="en-PH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condensation</a:t>
            </a:r>
            <a:r>
              <a:rPr b="0" lang="en-PH" sz="2200" spc="-1" strike="noStrike">
                <a:solidFill>
                  <a:srgbClr val="000000"/>
                </a:solidFill>
                <a:latin typeface="Arial"/>
                <a:ea typeface="DejaVu Sans"/>
              </a:rPr>
              <a:t> (gas to liquid).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2520000" y="180000"/>
            <a:ext cx="701964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Lato"/>
              </a:rPr>
              <a:t>Physical Change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0"/>
          <p:cNvSpPr/>
          <p:nvPr/>
        </p:nvSpPr>
        <p:spPr>
          <a:xfrm>
            <a:off x="540000" y="900000"/>
            <a:ext cx="11158560" cy="507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360360" y="900000"/>
            <a:ext cx="11518200" cy="6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Montserrat Medium"/>
                <a:ea typeface="Lato"/>
              </a:rPr>
              <a:t> </a:t>
            </a:r>
            <a:r>
              <a:rPr b="1" lang="en-US" sz="2200" spc="-1" strike="noStrike">
                <a:solidFill>
                  <a:srgbClr val="000000"/>
                </a:solidFill>
                <a:latin typeface="Montserrat Medium"/>
                <a:ea typeface="Lato"/>
              </a:rPr>
              <a:t>A. Direction.</a:t>
            </a:r>
            <a:r>
              <a:rPr b="0" lang="en-US" sz="3200" spc="-1" strike="noStrike">
                <a:solidFill>
                  <a:srgbClr val="000000"/>
                </a:solidFill>
                <a:latin typeface="Montserrat Medium"/>
                <a:ea typeface="Lato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Lato"/>
              </a:rPr>
              <a:t>Examine the pictures below and determine what changes do these materials undergo.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540000" y="1440360"/>
            <a:ext cx="10998000" cy="1798200"/>
          </a:xfrm>
          <a:prstGeom prst="rect">
            <a:avLst/>
          </a:prstGeom>
          <a:ln w="0">
            <a:noFill/>
          </a:ln>
        </p:spPr>
      </p:pic>
      <p:sp>
        <p:nvSpPr>
          <p:cNvPr id="147" name=""/>
          <p:cNvSpPr/>
          <p:nvPr/>
        </p:nvSpPr>
        <p:spPr>
          <a:xfrm>
            <a:off x="2520000" y="4680000"/>
            <a:ext cx="4318200" cy="34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Courier New"/>
                <a:ea typeface="DejaVu Sans"/>
              </a:rPr>
              <a:t>Wood chopped into pieces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8280000" y="5590800"/>
            <a:ext cx="4318200" cy="34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Courier New"/>
                <a:ea typeface="DejaVu Sans"/>
              </a:rPr>
              <a:t>Change its phase</a:t>
            </a:r>
            <a:endParaRPr b="0" lang="en-PH" sz="1800" spc="-1" strike="noStrike">
              <a:latin typeface="Arial"/>
            </a:endParaRPr>
          </a:p>
        </p:txBody>
      </p:sp>
      <p:graphicFrame>
        <p:nvGraphicFramePr>
          <p:cNvPr id="149" name=""/>
          <p:cNvGraphicFramePr/>
          <p:nvPr/>
        </p:nvGraphicFramePr>
        <p:xfrm>
          <a:off x="936000" y="3528720"/>
          <a:ext cx="10383120" cy="2401200"/>
        </p:xfrm>
        <a:graphic>
          <a:graphicData uri="http://schemas.openxmlformats.org/drawingml/2006/table">
            <a:tbl>
              <a:tblPr/>
              <a:tblGrid>
                <a:gridCol w="1560240"/>
                <a:gridCol w="5560200"/>
                <a:gridCol w="3263040"/>
              </a:tblGrid>
              <a:tr h="63756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Materials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Description of the materials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Distinct change that happens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496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 white onion cut into  slices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Change in size and shape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3488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B.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 wood chopped into pieces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Change in size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5360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C.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 wire is cut at a certain length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Change in size and form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2588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D.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Ice cubes are melted into water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Change in phase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0" name=""/>
          <p:cNvSpPr/>
          <p:nvPr/>
        </p:nvSpPr>
        <p:spPr>
          <a:xfrm>
            <a:off x="2520000" y="180000"/>
            <a:ext cx="701964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Lato"/>
              </a:rPr>
              <a:t>Physical Change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2"/>
          <p:cNvSpPr/>
          <p:nvPr/>
        </p:nvSpPr>
        <p:spPr>
          <a:xfrm>
            <a:off x="540000" y="1476360"/>
            <a:ext cx="10977120" cy="374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PlaceHolder 15"/>
          <p:cNvSpPr/>
          <p:nvPr/>
        </p:nvSpPr>
        <p:spPr>
          <a:xfrm>
            <a:off x="720000" y="1800000"/>
            <a:ext cx="10509840" cy="113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br/>
            <a:endParaRPr b="0" lang="en-PH" sz="1800" spc="-1" strike="noStrike">
              <a:latin typeface="Arial"/>
            </a:endParaRPr>
          </a:p>
        </p:txBody>
      </p:sp>
      <p:sp>
        <p:nvSpPr>
          <p:cNvPr id="153" name="PlaceHolder 16"/>
          <p:cNvSpPr/>
          <p:nvPr/>
        </p:nvSpPr>
        <p:spPr>
          <a:xfrm>
            <a:off x="-540000" y="2638440"/>
            <a:ext cx="10509840" cy="113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br/>
            <a:br/>
            <a:br/>
            <a:endParaRPr b="0" lang="en-PH" sz="1800" spc="-1" strike="noStrike">
              <a:latin typeface="Arial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443880" y="1953000"/>
          <a:ext cx="10481400" cy="2401920"/>
        </p:xfrm>
        <a:graphic>
          <a:graphicData uri="http://schemas.openxmlformats.org/drawingml/2006/table">
            <a:tbl>
              <a:tblPr/>
              <a:tblGrid>
                <a:gridCol w="1531080"/>
                <a:gridCol w="5454720"/>
                <a:gridCol w="3495960"/>
              </a:tblGrid>
              <a:tr h="55836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Material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Description of the material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Distinct change that happens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298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A.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 </a:t>
                      </a:r>
                      <a:r>
                        <a:rPr b="0" lang="en-PH" sz="1800" spc="-1" strike="noStrike">
                          <a:latin typeface="Lato"/>
                        </a:rPr>
                        <a:t>A white onion cut into  slices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Change in size and shape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622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B.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 wood chopped into pieces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Change in size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622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C.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 wire is cut at a certain length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Change in size and form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8960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D.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Ice cubes are melted into water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Change in phase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5" name=""/>
          <p:cNvSpPr/>
          <p:nvPr/>
        </p:nvSpPr>
        <p:spPr>
          <a:xfrm>
            <a:off x="394920" y="1406520"/>
            <a:ext cx="8963640" cy="54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Lato"/>
              </a:rPr>
              <a:t>Answer Key: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2520000" y="180000"/>
            <a:ext cx="701964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Lato"/>
              </a:rPr>
              <a:t>Physical Change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2023-07-10T14:36:31Z</dcterms:modified>
  <cp:revision>104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8</vt:r8>
  </property>
</Properties>
</file>