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0880" cy="68367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7760" cy="2777760"/>
          </a:xfrm>
          <a:prstGeom prst="rect">
            <a:avLst/>
          </a:prstGeom>
          <a:ln w="0">
            <a:noFill/>
          </a:ln>
        </p:spPr>
      </p:pic>
      <p:sp>
        <p:nvSpPr>
          <p:cNvPr id="2" name="Rectangle 5"/>
          <p:cNvSpPr/>
          <p:nvPr/>
        </p:nvSpPr>
        <p:spPr>
          <a:xfrm>
            <a:off x="3487320" y="1475280"/>
            <a:ext cx="8683200" cy="38412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200" cy="3628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0880" cy="613800"/>
          </a:xfrm>
          <a:prstGeom prst="rect">
            <a:avLst/>
          </a:prstGeom>
          <a:ln w="0">
            <a:noFill/>
          </a:ln>
        </p:spPr>
      </p:pic>
      <p:sp>
        <p:nvSpPr>
          <p:cNvPr id="43" name="Rectangle 7"/>
          <p:cNvSpPr/>
          <p:nvPr/>
        </p:nvSpPr>
        <p:spPr>
          <a:xfrm>
            <a:off x="10868760" y="0"/>
            <a:ext cx="949320" cy="9493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400" cy="1013400"/>
          </a:xfrm>
          <a:prstGeom prst="rect">
            <a:avLst/>
          </a:prstGeom>
          <a:ln w="0">
            <a:noFill/>
          </a:ln>
        </p:spPr>
      </p:pic>
      <p:sp>
        <p:nvSpPr>
          <p:cNvPr id="45" name="TextBox 9"/>
          <p:cNvSpPr/>
          <p:nvPr/>
        </p:nvSpPr>
        <p:spPr>
          <a:xfrm>
            <a:off x="185400" y="6362280"/>
            <a:ext cx="4670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200" cy="33634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539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Ang Araw at ang Hangin</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Pagpapantig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txBox="1"/>
          <p:nvPr/>
        </p:nvSpPr>
        <p:spPr>
          <a:xfrm>
            <a:off x="720000" y="1260000"/>
            <a:ext cx="10440000" cy="4573440"/>
          </a:xfrm>
          <a:prstGeom prst="rect">
            <a:avLst/>
          </a:prstGeom>
          <a:solidFill>
            <a:srgbClr val="ede7f6"/>
          </a:solidFill>
          <a:ln w="0">
            <a:noFill/>
          </a:ln>
        </p:spPr>
        <p:txBody>
          <a:bodyPr lIns="90000" rIns="90000" tIns="45000" bIns="45000" anchor="t">
            <a:noAutofit/>
          </a:bodyPr>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Paano ko sila matutulungan, kaibigang Araw? Hindi ko sinasadya ang nangyari,” ang malungkot na wika ni Hangin.</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Tigilan na natin ang pagpapasiklaban. Kasalanan ko rin ang</a:t>
            </a:r>
            <a:endParaRPr b="0" lang="en-PH" sz="2800" spc="-1" strike="noStrike">
              <a:latin typeface="Lato"/>
            </a:endParaRPr>
          </a:p>
          <a:p>
            <a:pPr algn="just">
              <a:lnSpc>
                <a:spcPct val="150000"/>
              </a:lnSpc>
              <a:buNone/>
            </a:pPr>
            <a:r>
              <a:rPr b="0" lang="en-PH" sz="2800" spc="-1" strike="noStrike">
                <a:latin typeface="Lato"/>
              </a:rPr>
              <a:t>nangyari. Magtulungan tayong dalawa. Lagi kang aagapay sa akin.</a:t>
            </a:r>
            <a:endParaRPr b="0" lang="en-PH" sz="2800" spc="-1" strike="noStrike">
              <a:latin typeface="Lato"/>
            </a:endParaRPr>
          </a:p>
          <a:p>
            <a:pPr algn="just">
              <a:lnSpc>
                <a:spcPct val="150000"/>
              </a:lnSpc>
              <a:buNone/>
            </a:pPr>
            <a:r>
              <a:rPr b="0" lang="en-PH" sz="2800" spc="-1" strike="noStrike">
                <a:latin typeface="Lato"/>
              </a:rPr>
              <a:t>Tuwing matinding init ang naibibigay ko sa mga tao ay magbibigay ka naman ng sapat na lakas ng hangin na magpapaginhawa sa kanila,” ang mungkahi ni Araw kay Hangin.</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txBox="1"/>
          <p:nvPr/>
        </p:nvSpPr>
        <p:spPr>
          <a:xfrm>
            <a:off x="720000" y="1260000"/>
            <a:ext cx="10440000" cy="4320000"/>
          </a:xfrm>
          <a:prstGeom prst="rect">
            <a:avLst/>
          </a:prstGeom>
          <a:gradFill rotWithShape="0">
            <a:gsLst>
              <a:gs pos="0">
                <a:srgbClr val="ede7f6"/>
              </a:gs>
              <a:gs pos="100000">
                <a:srgbClr val="ede7f6">
                  <a:alpha val="0"/>
                </a:srgbClr>
              </a:gs>
            </a:gsLst>
            <a:lin ang="5400000"/>
          </a:gradFill>
          <a:ln w="0">
            <a:noFill/>
          </a:ln>
        </p:spPr>
        <p:txBody>
          <a:bodyPr lIns="90000" rIns="90000" tIns="45000" bIns="45000" anchor="t">
            <a:noAutofit/>
          </a:bodyPr>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Oo, maganda ang iyong naisip. Isa pa, napatunayan ko na hindi</a:t>
            </a:r>
            <a:endParaRPr b="0" lang="en-PH" sz="2800" spc="-1" strike="noStrike">
              <a:latin typeface="Lato"/>
            </a:endParaRPr>
          </a:p>
          <a:p>
            <a:pPr algn="just">
              <a:lnSpc>
                <a:spcPct val="150000"/>
              </a:lnSpc>
              <a:buNone/>
            </a:pPr>
            <a:r>
              <a:rPr b="0" lang="en-PH" sz="2800" spc="-1" strike="noStrike">
                <a:latin typeface="Lato"/>
              </a:rPr>
              <a:t>natin dapat gamitin sa pagpapasikat ang kakayahang ibinigay sa atin,” tugon ni Hangin.</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Nagkamayan ang magkaibigan. Nagkasundo sila na magtutulungan at magbibigayan.</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txBox="1"/>
          <p:nvPr/>
        </p:nvSpPr>
        <p:spPr>
          <a:xfrm>
            <a:off x="565920" y="1260000"/>
            <a:ext cx="10440000" cy="4320000"/>
          </a:xfrm>
          <a:prstGeom prst="rect">
            <a:avLst/>
          </a:prstGeom>
          <a:solidFill>
            <a:srgbClr val="fbe9e7"/>
          </a:solidFill>
          <a:ln w="0">
            <a:noFill/>
          </a:ln>
        </p:spPr>
        <p:txBody>
          <a:bodyPr lIns="90000" rIns="90000" tIns="45000" bIns="45000" anchor="t">
            <a:noAutofit/>
          </a:bodyPr>
          <a:p>
            <a:pPr algn="just">
              <a:lnSpc>
                <a:spcPct val="150000"/>
              </a:lnSpc>
              <a:buNone/>
            </a:pPr>
            <a:r>
              <a:rPr b="1" lang="en-PH" sz="2800" spc="-1" strike="noStrike">
                <a:latin typeface="Lato"/>
              </a:rPr>
              <a:t>Panuto: </a:t>
            </a:r>
            <a:r>
              <a:rPr b="0" lang="en-PH" sz="2800" spc="-1" strike="noStrike">
                <a:latin typeface="Lato"/>
              </a:rPr>
              <a:t>Balikan at suriin ang binasang pabulang “Ang Araw at Ang Hangin.” Gamit ang grapikong pantulong sa ibaba, isulat ang pagkakasunodsunod ng mga pangyayari na humantong sa pagkakasundo nina Hangin at Araw. Gamitin ang grapikong pantulong upang maibigay ang detalye ng mga pangyayari sa pabulang “Ang Araw at Ang Hangin.”</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 descr=""/>
          <p:cNvPicPr/>
          <p:nvPr/>
        </p:nvPicPr>
        <p:blipFill>
          <a:blip r:embed="rId1"/>
          <a:stretch/>
        </p:blipFill>
        <p:spPr>
          <a:xfrm>
            <a:off x="1260000" y="442800"/>
            <a:ext cx="9000000" cy="54828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4608000" y="360000"/>
            <a:ext cx="2339280" cy="539280"/>
          </a:xfrm>
          <a:prstGeom prst="rect">
            <a:avLst/>
          </a:prstGeom>
          <a:solidFill>
            <a:srgbClr val="f7d1d5"/>
          </a:solidFill>
          <a:ln w="29160">
            <a:solidFill>
              <a:srgbClr val="3465a4"/>
            </a:solidFill>
            <a:round/>
          </a:ln>
        </p:spPr>
        <p:style>
          <a:lnRef idx="0"/>
          <a:fillRef idx="0"/>
          <a:effectRef idx="0"/>
          <a:fontRef idx="minor"/>
        </p:style>
        <p:txBody>
          <a:bodyPr lIns="14760" rIns="14760" tIns="14760" bIns="14760" anchor="t">
            <a:noAutofit/>
          </a:bodyPr>
          <a:p>
            <a:pPr algn="ctr">
              <a:lnSpc>
                <a:spcPct val="100000"/>
              </a:lnSpc>
              <a:spcBef>
                <a:spcPts val="601"/>
              </a:spcBef>
              <a:spcAft>
                <a:spcPts val="601"/>
              </a:spcAft>
              <a:buNone/>
            </a:pPr>
            <a:r>
              <a:rPr b="1" lang="en-PH" sz="2800" spc="-1" strike="noStrike">
                <a:solidFill>
                  <a:srgbClr val="000000"/>
                </a:solidFill>
                <a:latin typeface="Lato"/>
                <a:ea typeface="Candara;Candara"/>
              </a:rPr>
              <a:t>Pagpapantig </a:t>
            </a:r>
            <a:endParaRPr b="0" lang="en-PH" sz="2800" spc="-1" strike="noStrike">
              <a:latin typeface="Arial"/>
            </a:endParaRPr>
          </a:p>
        </p:txBody>
      </p:sp>
      <p:sp>
        <p:nvSpPr>
          <p:cNvPr id="140" name=""/>
          <p:cNvSpPr/>
          <p:nvPr/>
        </p:nvSpPr>
        <p:spPr>
          <a:xfrm>
            <a:off x="581760" y="1345320"/>
            <a:ext cx="11081520" cy="4594320"/>
          </a:xfrm>
          <a:prstGeom prst="rect">
            <a:avLst/>
          </a:prstGeom>
          <a:solidFill>
            <a:srgbClr val="e8f2a1">
              <a:alpha val="66000"/>
            </a:srgbClr>
          </a:solidFill>
          <a:ln w="57240">
            <a:solidFill>
              <a:srgbClr val="ff8000"/>
            </a:solidFill>
            <a:round/>
          </a:ln>
        </p:spPr>
        <p:style>
          <a:lnRef idx="0"/>
          <a:fillRef idx="0"/>
          <a:effectRef idx="0"/>
          <a:fontRef idx="minor"/>
        </p:style>
        <p:txBody>
          <a:bodyPr lIns="118440" rIns="118440" tIns="73440" bIns="73440" anchor="t">
            <a:noAutofit/>
          </a:bodyPr>
          <a:p>
            <a:pPr algn="just">
              <a:lnSpc>
                <a:spcPct val="10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Ang </a:t>
            </a:r>
            <a:r>
              <a:rPr b="0" lang="en-PH" sz="3200" spc="-1" strike="noStrike">
                <a:solidFill>
                  <a:srgbClr val="000000"/>
                </a:solidFill>
                <a:highlight>
                  <a:srgbClr val="ffff00"/>
                </a:highlight>
                <a:latin typeface="Lato"/>
                <a:ea typeface="DejaVu Sans"/>
              </a:rPr>
              <a:t>pantig</a:t>
            </a:r>
            <a:r>
              <a:rPr b="0" lang="en-PH" sz="3200" spc="-1" strike="noStrike">
                <a:solidFill>
                  <a:srgbClr val="000000"/>
                </a:solidFill>
                <a:latin typeface="Lato"/>
                <a:ea typeface="DejaVu Sans"/>
              </a:rPr>
              <a:t> ay tumutukoy sa bawat hati ng kabuoan ng salitang nakasulat o binibigkas. Ang isang pantig ay maaaring binubuo ng tatlo, dalawa, o isang titik. Ang pantig na binubuo ng iisang titik ay palaging mga titik na patinig. Tingnan ang halimbawa sa ibaba; alin ang pantig na binubuo ng isang titik? Anong titik ito? Alin naman ang binubuo ng dalawang titik? Tatlong titik?</a:t>
            </a:r>
            <a:endParaRPr b="0" lang="en-PH" sz="3200" spc="-1" strike="noStrike">
              <a:latin typeface="Arial"/>
            </a:endParaRPr>
          </a:p>
          <a:p>
            <a:pPr algn="just">
              <a:lnSpc>
                <a:spcPct val="100000"/>
              </a:lnSpc>
              <a:buNone/>
            </a:pPr>
            <a:endParaRPr b="0" lang="en-PH" sz="3200" spc="-1" strike="noStrike">
              <a:latin typeface="Arial"/>
            </a:endParaRPr>
          </a:p>
          <a:p>
            <a:pPr algn="ctr">
              <a:lnSpc>
                <a:spcPct val="100000"/>
              </a:lnSpc>
              <a:buNone/>
            </a:pPr>
            <a:r>
              <a:rPr b="0" lang="en-PH" sz="3200" spc="-1" strike="noStrike">
                <a:solidFill>
                  <a:srgbClr val="000000"/>
                </a:solidFill>
                <a:latin typeface="Lato"/>
                <a:ea typeface="DejaVu Sans"/>
              </a:rPr>
              <a:t>a-so    e-wan</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i-na</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o-ras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u-lan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581760" y="1345680"/>
            <a:ext cx="11081520" cy="3153600"/>
          </a:xfrm>
          <a:prstGeom prst="rect">
            <a:avLst/>
          </a:prstGeom>
          <a:solidFill>
            <a:srgbClr val="e8f2a1">
              <a:alpha val="66000"/>
            </a:srgbClr>
          </a:solidFill>
          <a:ln w="57240">
            <a:solidFill>
              <a:srgbClr val="ff8000"/>
            </a:solidFill>
            <a:round/>
          </a:ln>
        </p:spPr>
        <p:style>
          <a:lnRef idx="0"/>
          <a:fillRef idx="0"/>
          <a:effectRef idx="0"/>
          <a:fontRef idx="minor"/>
        </p:style>
        <p:txBody>
          <a:bodyPr lIns="118440" rIns="118440" tIns="73440" bIns="73440" anchor="t">
            <a:noAutofit/>
          </a:bodyPr>
          <a:p>
            <a:pPr algn="just">
              <a:lnSpc>
                <a:spcPct val="100000"/>
              </a:lnSpc>
              <a:buNone/>
            </a:pPr>
            <a:r>
              <a:rPr b="0" lang="en-PH" sz="3200" spc="-1" strike="noStrike">
                <a:solidFill>
                  <a:srgbClr val="000000"/>
                </a:solidFill>
                <a:latin typeface="Lato"/>
                <a:ea typeface="DejaVu Sans"/>
              </a:rPr>
              <a:t>Ang bawat katinig (b, d, f, g, h, j, k, l, m, n, ng, p, q, r, s, t, v, w, x, y, z) naman ay karaniwang may kasamang patinig sa bawat pantig o hati ng salita.</a:t>
            </a:r>
            <a:endParaRPr b="0" lang="en-PH" sz="3200" spc="-1" strike="noStrike">
              <a:latin typeface="Arial"/>
            </a:endParaRPr>
          </a:p>
          <a:p>
            <a:pPr algn="just">
              <a:lnSpc>
                <a:spcPct val="100000"/>
              </a:lnSpc>
              <a:buNone/>
            </a:pPr>
            <a:endParaRPr b="0" lang="en-PH" sz="3200" spc="-1" strike="noStrike">
              <a:latin typeface="Arial"/>
            </a:endParaRPr>
          </a:p>
          <a:p>
            <a:pPr algn="ctr">
              <a:lnSpc>
                <a:spcPct val="10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gu-lay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ak-lat</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pa-bu-la</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ba-hay</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2700000" y="1908000"/>
            <a:ext cx="7559280" cy="1799280"/>
          </a:xfrm>
          <a:prstGeom prst="rect">
            <a:avLst/>
          </a:prstGeom>
          <a:gradFill rotWithShape="0">
            <a:gsLst>
              <a:gs pos="0">
                <a:srgbClr val="ffff38"/>
              </a:gs>
              <a:gs pos="100000">
                <a:srgbClr val="ffff38">
                  <a:alpha val="0"/>
                </a:srgbClr>
              </a:gs>
            </a:gsLst>
            <a:lin ang="5400000"/>
          </a:gradFill>
          <a:ln w="76320">
            <a:solidFill>
              <a:srgbClr val="ff0000"/>
            </a:solidFill>
            <a:round/>
          </a:ln>
        </p:spPr>
        <p:style>
          <a:lnRef idx="0"/>
          <a:fillRef idx="0"/>
          <a:effectRef idx="0"/>
          <a:fontRef idx="minor"/>
        </p:style>
      </p:sp>
      <p:sp>
        <p:nvSpPr>
          <p:cNvPr id="143" name=""/>
          <p:cNvSpPr/>
          <p:nvPr/>
        </p:nvSpPr>
        <p:spPr>
          <a:xfrm>
            <a:off x="3420000" y="2340000"/>
            <a:ext cx="6119280" cy="975600"/>
          </a:xfrm>
          <a:prstGeom prst="rect">
            <a:avLst/>
          </a:prstGeom>
          <a:solidFill>
            <a:srgbClr val="b4c7dc">
              <a:alpha val="74000"/>
            </a:srgbClr>
          </a:solidFill>
          <a:ln w="76320">
            <a:solidFill>
              <a:srgbClr val="2a6099"/>
            </a:solidFill>
            <a:round/>
          </a:ln>
        </p:spPr>
        <p:style>
          <a:lnRef idx="0"/>
          <a:fillRef idx="0"/>
          <a:effectRef idx="0"/>
          <a:fontRef idx="minor"/>
        </p:style>
        <p:txBody>
          <a:bodyPr lIns="128160" rIns="128160" tIns="83160" bIns="83160" anchor="t">
            <a:noAutofit/>
          </a:bodyPr>
          <a:p>
            <a:pPr algn="ctr">
              <a:lnSpc>
                <a:spcPct val="100000"/>
              </a:lnSpc>
              <a:buNone/>
            </a:pPr>
            <a:r>
              <a:rPr b="0" lang="en-PH" sz="3600" spc="-1" strike="noStrike">
                <a:solidFill>
                  <a:srgbClr val="492300"/>
                </a:solidFill>
                <a:latin typeface="Lato"/>
                <a:ea typeface="DejaVu Sans"/>
              </a:rPr>
              <a:t>Mga Uri ng Pagpapantig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720000" y="1217520"/>
            <a:ext cx="10799280" cy="4022640"/>
          </a:xfrm>
          <a:prstGeom prst="rect">
            <a:avLst/>
          </a:prstGeom>
          <a:solidFill>
            <a:srgbClr val="fff5ce"/>
          </a:solidFill>
          <a:ln w="57240">
            <a:solidFill>
              <a:srgbClr val="50200c"/>
            </a:solidFill>
            <a:round/>
          </a:ln>
        </p:spPr>
        <p:style>
          <a:lnRef idx="0"/>
          <a:fillRef idx="0"/>
          <a:effectRef idx="0"/>
          <a:fontRef idx="minor"/>
        </p:style>
        <p:txBody>
          <a:bodyPr lIns="118440" rIns="118440" tIns="73440" bIns="73440" anchor="t">
            <a:noAutofit/>
          </a:bodyPr>
          <a:p>
            <a:pPr algn="just">
              <a:lnSpc>
                <a:spcPct val="100000"/>
              </a:lnSpc>
              <a:buNone/>
            </a:pPr>
            <a:r>
              <a:rPr b="0" lang="en-PH" sz="3600" spc="-1" strike="noStrike">
                <a:solidFill>
                  <a:srgbClr val="000000"/>
                </a:solidFill>
                <a:latin typeface="Lato"/>
                <a:ea typeface="DejaVu Sans"/>
              </a:rPr>
              <a:t>1. </a:t>
            </a:r>
            <a:r>
              <a:rPr b="0" lang="en-PH" sz="3600" spc="-1" strike="noStrike">
                <a:solidFill>
                  <a:srgbClr val="000000"/>
                </a:solidFill>
                <a:highlight>
                  <a:srgbClr val="ffff00"/>
                </a:highlight>
                <a:latin typeface="Lato"/>
                <a:ea typeface="DejaVu Sans"/>
              </a:rPr>
              <a:t>P (Patinig)</a:t>
            </a:r>
            <a:r>
              <a:rPr b="0" lang="en-PH" sz="3600" spc="-1" strike="noStrike">
                <a:solidFill>
                  <a:srgbClr val="000000"/>
                </a:solidFill>
                <a:latin typeface="Lato"/>
                <a:ea typeface="DejaVu Sans"/>
              </a:rPr>
              <a:t> – Ang ganitong uri ng pantig ay binubuo ng patinig lamang. Tinatawag itong payak na pagpapantig dahil nag-iisa at walang kakabit na katinig.</a:t>
            </a:r>
            <a:endParaRPr b="0" lang="en-PH" sz="3600" spc="-1" strike="noStrike">
              <a:latin typeface="Arial"/>
            </a:endParaRPr>
          </a:p>
          <a:p>
            <a:pPr algn="just">
              <a:lnSpc>
                <a:spcPct val="100000"/>
              </a:lnSpc>
              <a:buNone/>
            </a:pP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Halimbawa:</a:t>
            </a:r>
            <a:endParaRPr b="0" lang="en-PH" sz="3600" spc="-1" strike="noStrike">
              <a:latin typeface="Arial"/>
            </a:endParaRPr>
          </a:p>
          <a:p>
            <a:pPr algn="just">
              <a:lnSpc>
                <a:spcPct val="100000"/>
              </a:lnSpc>
              <a:buNone/>
            </a:pPr>
            <a:endParaRPr b="0" lang="en-PH" sz="3600" spc="-1" strike="noStrike">
              <a:latin typeface="Arial"/>
            </a:endParaRPr>
          </a:p>
          <a:p>
            <a:pPr algn="ctr">
              <a:lnSpc>
                <a:spcPct val="100000"/>
              </a:lnSpc>
              <a:buNone/>
            </a:pP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a</a:t>
            </a:r>
            <a:r>
              <a:rPr b="1" lang="en-PH" sz="3600" spc="-1" strike="noStrike">
                <a:solidFill>
                  <a:srgbClr val="000000"/>
                </a:solidFill>
                <a:latin typeface="Lato"/>
                <a:ea typeface="DejaVu Sans"/>
              </a:rPr>
              <a:t>-</a:t>
            </a:r>
            <a:r>
              <a:rPr b="0" lang="en-PH" sz="3600" spc="-1" strike="noStrike">
                <a:solidFill>
                  <a:srgbClr val="000000"/>
                </a:solidFill>
                <a:latin typeface="Lato"/>
                <a:ea typeface="DejaVu Sans"/>
              </a:rPr>
              <a:t>raw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u</a:t>
            </a:r>
            <a:r>
              <a:rPr b="0" lang="en-PH" sz="3600" spc="-1" strike="noStrike">
                <a:solidFill>
                  <a:srgbClr val="000000"/>
                </a:solidFill>
                <a:latin typeface="Lato"/>
                <a:ea typeface="DejaVu Sans"/>
              </a:rPr>
              <a:t>-lan</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i</a:t>
            </a:r>
            <a:r>
              <a:rPr b="0" lang="en-PH" sz="3600" spc="-1" strike="noStrike">
                <a:solidFill>
                  <a:srgbClr val="000000"/>
                </a:solidFill>
                <a:latin typeface="Lato"/>
                <a:ea typeface="DejaVu Sans"/>
              </a:rPr>
              <a:t>-sa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a</a:t>
            </a:r>
            <a:r>
              <a:rPr b="0" lang="en-PH" sz="3600" spc="-1" strike="noStrike">
                <a:solidFill>
                  <a:srgbClr val="000000"/>
                </a:solidFill>
                <a:latin typeface="Lato"/>
                <a:ea typeface="DejaVu Sans"/>
              </a:rPr>
              <a:t>-ko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720000" y="1217520"/>
            <a:ext cx="10799280" cy="4022640"/>
          </a:xfrm>
          <a:prstGeom prst="rect">
            <a:avLst/>
          </a:prstGeom>
          <a:solidFill>
            <a:srgbClr val="fff5ce"/>
          </a:solidFill>
          <a:ln w="57240">
            <a:solidFill>
              <a:srgbClr val="50200c"/>
            </a:solidFill>
            <a:round/>
          </a:ln>
        </p:spPr>
        <p:style>
          <a:lnRef idx="0"/>
          <a:fillRef idx="0"/>
          <a:effectRef idx="0"/>
          <a:fontRef idx="minor"/>
        </p:style>
        <p:txBody>
          <a:bodyPr lIns="118440" rIns="118440" tIns="73440" bIns="73440" anchor="t">
            <a:noAutofit/>
          </a:bodyPr>
          <a:p>
            <a:pPr algn="just">
              <a:lnSpc>
                <a:spcPct val="100000"/>
              </a:lnSpc>
              <a:buNone/>
            </a:pPr>
            <a:r>
              <a:rPr b="0" lang="en-PH" sz="3600" spc="-1" strike="noStrike">
                <a:solidFill>
                  <a:srgbClr val="000000"/>
                </a:solidFill>
                <a:latin typeface="Lato"/>
                <a:ea typeface="DejaVu Sans"/>
              </a:rPr>
              <a:t>2. </a:t>
            </a:r>
            <a:r>
              <a:rPr b="0" lang="en-PH" sz="3600" spc="-1" strike="noStrike">
                <a:solidFill>
                  <a:srgbClr val="000000"/>
                </a:solidFill>
                <a:highlight>
                  <a:srgbClr val="ffff00"/>
                </a:highlight>
                <a:latin typeface="Lato"/>
                <a:ea typeface="DejaVu Sans"/>
              </a:rPr>
              <a:t>KP (Katinig-Patinig)</a:t>
            </a:r>
            <a:r>
              <a:rPr b="0" lang="en-PH" sz="3600" spc="-1" strike="noStrike">
                <a:solidFill>
                  <a:srgbClr val="000000"/>
                </a:solidFill>
                <a:latin typeface="Lato"/>
                <a:ea typeface="DejaVu Sans"/>
              </a:rPr>
              <a:t> – Makikita rito na ang unahang pantig ay binubuo ng katinig at patinig.</a:t>
            </a:r>
            <a:endParaRPr b="0" lang="en-PH" sz="3600" spc="-1" strike="noStrike">
              <a:latin typeface="Arial"/>
            </a:endParaRPr>
          </a:p>
          <a:p>
            <a:pPr algn="just">
              <a:lnSpc>
                <a:spcPct val="100000"/>
              </a:lnSpc>
              <a:buNone/>
            </a:pPr>
            <a:endParaRPr b="0" lang="en-PH" sz="3600" spc="-1" strike="noStrike">
              <a:latin typeface="Arial"/>
            </a:endParaRPr>
          </a:p>
          <a:p>
            <a:pPr algn="just">
              <a:lnSpc>
                <a:spcPct val="100000"/>
              </a:lnSpc>
              <a:buNone/>
            </a:pPr>
            <a:r>
              <a:rPr b="0" lang="en-PH" sz="3600" spc="-1" strike="noStrike">
                <a:solidFill>
                  <a:srgbClr val="000000"/>
                </a:solidFill>
                <a:latin typeface="Lato"/>
                <a:ea typeface="DejaVu Sans"/>
              </a:rPr>
              <a:t>Halimbawa:</a:t>
            </a:r>
            <a:endParaRPr b="0" lang="en-PH" sz="3600" spc="-1" strike="noStrike">
              <a:latin typeface="Arial"/>
            </a:endParaRPr>
          </a:p>
          <a:p>
            <a:pPr algn="just">
              <a:lnSpc>
                <a:spcPct val="100000"/>
              </a:lnSpc>
              <a:buNone/>
            </a:pPr>
            <a:endParaRPr b="0" lang="en-PH" sz="3600" spc="-1" strike="noStrike">
              <a:latin typeface="Arial"/>
            </a:endParaRPr>
          </a:p>
          <a:p>
            <a:pPr algn="ctr">
              <a:lnSpc>
                <a:spcPct val="100000"/>
              </a:lnSpc>
              <a:buNone/>
            </a:pP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ha</a:t>
            </a:r>
            <a:r>
              <a:rPr b="0" lang="en-PH" sz="3600" spc="-1" strike="noStrike">
                <a:solidFill>
                  <a:srgbClr val="000000"/>
                </a:solidFill>
                <a:latin typeface="Lato"/>
                <a:ea typeface="DejaVu Sans"/>
              </a:rPr>
              <a:t>-ngin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bu</a:t>
            </a:r>
            <a:r>
              <a:rPr b="0" lang="en-PH" sz="3600" spc="-1" strike="noStrike">
                <a:solidFill>
                  <a:srgbClr val="000000"/>
                </a:solidFill>
                <a:latin typeface="Lato"/>
                <a:ea typeface="DejaVu Sans"/>
              </a:rPr>
              <a:t>-hay</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ta</a:t>
            </a:r>
            <a:r>
              <a:rPr b="0" lang="en-PH" sz="3600" spc="-1" strike="noStrike">
                <a:solidFill>
                  <a:srgbClr val="000000"/>
                </a:solidFill>
                <a:latin typeface="Lato"/>
                <a:ea typeface="DejaVu Sans"/>
              </a:rPr>
              <a:t>-o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la</a:t>
            </a:r>
            <a:r>
              <a:rPr b="0" lang="en-PH" sz="3600" spc="-1" strike="noStrike">
                <a:solidFill>
                  <a:srgbClr val="000000"/>
                </a:solidFill>
                <a:latin typeface="Lato"/>
                <a:ea typeface="DejaVu Sans"/>
              </a:rPr>
              <a:t>-ro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20000" y="1217520"/>
            <a:ext cx="10799280" cy="4022640"/>
          </a:xfrm>
          <a:prstGeom prst="rect">
            <a:avLst/>
          </a:prstGeom>
          <a:solidFill>
            <a:srgbClr val="fff5ce"/>
          </a:solidFill>
          <a:ln w="57240">
            <a:solidFill>
              <a:srgbClr val="50200c"/>
            </a:solidFill>
            <a:round/>
          </a:ln>
        </p:spPr>
        <p:style>
          <a:lnRef idx="0"/>
          <a:fillRef idx="0"/>
          <a:effectRef idx="0"/>
          <a:fontRef idx="minor"/>
        </p:style>
        <p:txBody>
          <a:bodyPr lIns="118440" rIns="118440" tIns="73440" bIns="73440" anchor="t">
            <a:noAutofit/>
          </a:bodyPr>
          <a:p>
            <a:pPr algn="just">
              <a:lnSpc>
                <a:spcPct val="100000"/>
              </a:lnSpc>
              <a:buNone/>
            </a:pPr>
            <a:r>
              <a:rPr b="0" lang="en-PH" sz="3600" spc="-1" strike="noStrike">
                <a:solidFill>
                  <a:srgbClr val="000000"/>
                </a:solidFill>
                <a:latin typeface="Lato"/>
                <a:ea typeface="DejaVu Sans"/>
              </a:rPr>
              <a:t>3. </a:t>
            </a:r>
            <a:r>
              <a:rPr b="0" lang="en-PH" sz="3600" spc="-1" strike="noStrike">
                <a:solidFill>
                  <a:srgbClr val="000000"/>
                </a:solidFill>
                <a:highlight>
                  <a:srgbClr val="ffff00"/>
                </a:highlight>
                <a:latin typeface="Lato"/>
                <a:ea typeface="DejaVu Sans"/>
              </a:rPr>
              <a:t>PK (Patinig-Katinig )</a:t>
            </a:r>
            <a:r>
              <a:rPr b="0" lang="en-PH" sz="3600" spc="-1" strike="noStrike">
                <a:solidFill>
                  <a:srgbClr val="000000"/>
                </a:solidFill>
                <a:latin typeface="Lato"/>
                <a:ea typeface="DejaVu Sans"/>
              </a:rPr>
              <a:t> – Ipinakikita sa pantig na ito na nauuna ang patinig kaysa katinig.</a:t>
            </a:r>
            <a:endParaRPr b="0" lang="en-PH" sz="3600" spc="-1" strike="noStrike">
              <a:latin typeface="Arial"/>
            </a:endParaRPr>
          </a:p>
          <a:p>
            <a:pPr algn="just">
              <a:lnSpc>
                <a:spcPct val="100000"/>
              </a:lnSpc>
              <a:buNone/>
            </a:pPr>
            <a:endParaRPr b="0" lang="en-PH" sz="3600" spc="-1" strike="noStrike">
              <a:latin typeface="Arial"/>
            </a:endParaRPr>
          </a:p>
          <a:p>
            <a:pPr algn="just">
              <a:lnSpc>
                <a:spcPct val="100000"/>
              </a:lnSpc>
              <a:buNone/>
            </a:pPr>
            <a:r>
              <a:rPr b="0" lang="en-PH" sz="3600" spc="-1" strike="noStrike">
                <a:solidFill>
                  <a:srgbClr val="000000"/>
                </a:solidFill>
                <a:latin typeface="Lato"/>
                <a:ea typeface="DejaVu Sans"/>
              </a:rPr>
              <a:t>Halimbawa:</a:t>
            </a:r>
            <a:endParaRPr b="0" lang="en-PH" sz="3600" spc="-1" strike="noStrike">
              <a:latin typeface="Arial"/>
            </a:endParaRPr>
          </a:p>
          <a:p>
            <a:pPr algn="just">
              <a:lnSpc>
                <a:spcPct val="100000"/>
              </a:lnSpc>
              <a:buNone/>
            </a:pPr>
            <a:endParaRPr b="0" lang="en-PH" sz="3600" spc="-1" strike="noStrike">
              <a:latin typeface="Arial"/>
            </a:endParaRPr>
          </a:p>
          <a:p>
            <a:pPr algn="ctr">
              <a:lnSpc>
                <a:spcPct val="100000"/>
              </a:lnSpc>
              <a:buNone/>
            </a:pP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ak</a:t>
            </a:r>
            <a:r>
              <a:rPr b="0" lang="en-PH" sz="3600" spc="-1" strike="noStrike">
                <a:solidFill>
                  <a:srgbClr val="000000"/>
                </a:solidFill>
                <a:latin typeface="Lato"/>
                <a:ea typeface="DejaVu Sans"/>
              </a:rPr>
              <a:t>-lat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it</a:t>
            </a:r>
            <a:r>
              <a:rPr b="0" lang="en-PH" sz="3600" spc="-1" strike="noStrike">
                <a:solidFill>
                  <a:srgbClr val="000000"/>
                </a:solidFill>
                <a:latin typeface="Lato"/>
                <a:ea typeface="DejaVu Sans"/>
              </a:rPr>
              <a:t>-log</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an</a:t>
            </a:r>
            <a:r>
              <a:rPr b="0" lang="en-PH" sz="3600" spc="-1" strike="noStrike">
                <a:solidFill>
                  <a:srgbClr val="000000"/>
                </a:solidFill>
                <a:latin typeface="Lato"/>
                <a:ea typeface="DejaVu Sans"/>
              </a:rPr>
              <a:t>-tay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a:solidFill>
                  <a:srgbClr val="000000"/>
                </a:solidFill>
                <a:latin typeface="Lato"/>
                <a:ea typeface="DejaVu Sans"/>
              </a:rPr>
              <a:t>or</a:t>
            </a:r>
            <a:r>
              <a:rPr b="0" lang="en-PH" sz="3600" spc="-1" strike="noStrike">
                <a:solidFill>
                  <a:srgbClr val="000000"/>
                </a:solidFill>
                <a:latin typeface="Lato"/>
                <a:ea typeface="DejaVu Sans"/>
              </a:rPr>
              <a:t>-ga-no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360000" y="720000"/>
            <a:ext cx="7516080" cy="5302080"/>
          </a:xfrm>
          <a:prstGeom prst="rect">
            <a:avLst/>
          </a:prstGeom>
          <a:ln w="0">
            <a:noFill/>
          </a:ln>
        </p:spPr>
      </p:pic>
      <p:sp>
        <p:nvSpPr>
          <p:cNvPr id="126" name=""/>
          <p:cNvSpPr txBox="1"/>
          <p:nvPr/>
        </p:nvSpPr>
        <p:spPr>
          <a:xfrm>
            <a:off x="5448960" y="1499400"/>
            <a:ext cx="4451040" cy="1020600"/>
          </a:xfrm>
          <a:prstGeom prst="rect">
            <a:avLst/>
          </a:prstGeom>
          <a:solidFill>
            <a:srgbClr val="bbdefb">
              <a:alpha val="34000"/>
            </a:srgbClr>
          </a:solidFill>
          <a:ln w="76320">
            <a:noFill/>
          </a:ln>
        </p:spPr>
        <p:txBody>
          <a:bodyPr lIns="128160" rIns="128160" tIns="83160" bIns="83160" anchor="t">
            <a:noAutofit/>
          </a:bodyPr>
          <a:p>
            <a:pPr algn="ctr">
              <a:buNone/>
            </a:pPr>
            <a:r>
              <a:rPr b="0" lang="en-PH" sz="2800" spc="-1" strike="noStrike">
                <a:latin typeface="Lato"/>
              </a:rPr>
              <a:t>Ang Araw at Ang Hangin</a:t>
            </a:r>
            <a:endParaRPr b="0" lang="en-PH" sz="2800" spc="-1" strike="noStrike">
              <a:latin typeface="Lato"/>
            </a:endParaRPr>
          </a:p>
          <a:p>
            <a:pPr algn="ctr">
              <a:buNone/>
            </a:pPr>
            <a:r>
              <a:rPr b="0" lang="en-PH" sz="2800" spc="-1" strike="noStrike">
                <a:latin typeface="Lato"/>
              </a:rPr>
              <a:t>Aida M. Guimarie</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720000" y="1217520"/>
            <a:ext cx="10799280" cy="4022640"/>
          </a:xfrm>
          <a:prstGeom prst="rect">
            <a:avLst/>
          </a:prstGeom>
          <a:solidFill>
            <a:srgbClr val="fff5ce"/>
          </a:solidFill>
          <a:ln w="57240">
            <a:solidFill>
              <a:srgbClr val="50200c"/>
            </a:solidFill>
            <a:round/>
          </a:ln>
        </p:spPr>
        <p:style>
          <a:lnRef idx="0"/>
          <a:fillRef idx="0"/>
          <a:effectRef idx="0"/>
          <a:fontRef idx="minor"/>
        </p:style>
        <p:txBody>
          <a:bodyPr lIns="118440" rIns="118440" tIns="73440" bIns="73440" anchor="t">
            <a:noAutofit/>
          </a:bodyPr>
          <a:p>
            <a:pPr algn="just">
              <a:lnSpc>
                <a:spcPct val="100000"/>
              </a:lnSpc>
              <a:buNone/>
            </a:pPr>
            <a:r>
              <a:rPr b="0" lang="en-PH" sz="3600" spc="-1" strike="noStrike">
                <a:solidFill>
                  <a:srgbClr val="000000"/>
                </a:solidFill>
                <a:latin typeface="Lato"/>
                <a:ea typeface="DejaVu Sans"/>
              </a:rPr>
              <a:t>4. </a:t>
            </a:r>
            <a:r>
              <a:rPr b="0" lang="en-PH" sz="3600" spc="-1" strike="noStrike">
                <a:solidFill>
                  <a:srgbClr val="000000"/>
                </a:solidFill>
                <a:highlight>
                  <a:srgbClr val="ffff00"/>
                </a:highlight>
                <a:latin typeface="Lato"/>
                <a:ea typeface="DejaVu Sans"/>
              </a:rPr>
              <a:t>KPK (Katinig-Patinig-Katinig) </a:t>
            </a:r>
            <a:r>
              <a:rPr b="0" lang="en-PH" sz="3600" spc="-1" strike="noStrike">
                <a:solidFill>
                  <a:srgbClr val="000000"/>
                </a:solidFill>
                <a:latin typeface="Lato"/>
                <a:ea typeface="DejaVu Sans"/>
              </a:rPr>
              <a:t>– Makikita sa uring ito ng pantig na ang patinig ay may kakabit na katinig sa unahan at sa hulihan.</a:t>
            </a:r>
            <a:endParaRPr b="0" lang="en-PH" sz="3600" spc="-1" strike="noStrike">
              <a:latin typeface="Arial"/>
            </a:endParaRPr>
          </a:p>
          <a:p>
            <a:pPr algn="just">
              <a:lnSpc>
                <a:spcPct val="100000"/>
              </a:lnSpc>
              <a:buNone/>
            </a:pPr>
            <a:endParaRPr b="0" lang="en-PH" sz="3600" spc="-1" strike="noStrike">
              <a:latin typeface="Arial"/>
            </a:endParaRPr>
          </a:p>
          <a:p>
            <a:pPr algn="just">
              <a:lnSpc>
                <a:spcPct val="100000"/>
              </a:lnSpc>
              <a:buNone/>
            </a:pPr>
            <a:r>
              <a:rPr b="0" lang="en-PH" sz="3600" spc="-1" strike="noStrike">
                <a:solidFill>
                  <a:srgbClr val="000000"/>
                </a:solidFill>
                <a:latin typeface="Lato"/>
                <a:ea typeface="DejaVu Sans"/>
              </a:rPr>
              <a:t>Halimbawa:</a:t>
            </a:r>
            <a:endParaRPr b="0" lang="en-PH" sz="3600" spc="-1" strike="noStrike">
              <a:latin typeface="Arial"/>
            </a:endParaRPr>
          </a:p>
          <a:p>
            <a:pPr algn="just">
              <a:lnSpc>
                <a:spcPct val="100000"/>
              </a:lnSpc>
              <a:buNone/>
            </a:pPr>
            <a:endParaRPr b="0" lang="en-PH" sz="3600" spc="-1" strike="noStrike">
              <a:latin typeface="Arial"/>
            </a:endParaRPr>
          </a:p>
          <a:p>
            <a:pPr algn="ctr">
              <a:lnSpc>
                <a:spcPct val="100000"/>
              </a:lnSpc>
              <a:buNone/>
            </a:pP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kid-</a:t>
            </a:r>
            <a:r>
              <a:rPr b="1" lang="en-PH" sz="3600" spc="-1" strike="noStrike" u="sng">
                <a:solidFill>
                  <a:srgbClr val="000000"/>
                </a:solidFill>
                <a:uFillTx/>
                <a:latin typeface="Lato"/>
                <a:ea typeface="DejaVu Sans"/>
              </a:rPr>
              <a:t>lat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ha-</a:t>
            </a:r>
            <a:r>
              <a:rPr b="1" lang="en-PH" sz="3600" spc="-1" strike="noStrike" u="sng">
                <a:solidFill>
                  <a:srgbClr val="000000"/>
                </a:solidFill>
                <a:uFillTx/>
                <a:latin typeface="Lato"/>
                <a:ea typeface="DejaVu Sans"/>
              </a:rPr>
              <a:t>ngin</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gin</a:t>
            </a:r>
            <a:r>
              <a:rPr b="0" lang="en-PH" sz="3600" spc="-1" strike="noStrike">
                <a:solidFill>
                  <a:srgbClr val="000000"/>
                </a:solidFill>
                <a:latin typeface="Lato"/>
                <a:ea typeface="DejaVu Sans"/>
              </a:rPr>
              <a:t>-ha-wa </a:t>
            </a: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	</a:t>
            </a:r>
            <a:r>
              <a:rPr b="1" lang="en-PH" sz="3600" spc="-1" strike="noStrike" u="sng">
                <a:solidFill>
                  <a:srgbClr val="000000"/>
                </a:solidFill>
                <a:uFillTx/>
                <a:latin typeface="Lato"/>
                <a:ea typeface="DejaVu Sans"/>
              </a:rPr>
              <a:t>nan</a:t>
            </a:r>
            <a:r>
              <a:rPr b="0" lang="en-PH" sz="3600" spc="-1" strike="noStrike">
                <a:solidFill>
                  <a:srgbClr val="000000"/>
                </a:solidFill>
                <a:latin typeface="Lato"/>
                <a:ea typeface="DejaVu Sans"/>
              </a:rPr>
              <a:t>-lu-mo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620000" y="2340000"/>
            <a:ext cx="8999280" cy="1335600"/>
          </a:xfrm>
          <a:prstGeom prst="rect">
            <a:avLst/>
          </a:prstGeom>
          <a:solidFill>
            <a:srgbClr val="ffff00"/>
          </a:solidFill>
          <a:ln w="76320">
            <a:solidFill>
              <a:srgbClr val="800080"/>
            </a:solidFill>
            <a:round/>
          </a:ln>
        </p:spPr>
        <p:style>
          <a:lnRef idx="0"/>
          <a:fillRef idx="0"/>
          <a:effectRef idx="0"/>
          <a:fontRef idx="minor"/>
        </p:style>
        <p:txBody>
          <a:bodyPr lIns="128160" rIns="128160" tIns="83160" bIns="83160" anchor="t">
            <a:noAutofit/>
          </a:bodyPr>
          <a:p>
            <a:pPr algn="ctr">
              <a:lnSpc>
                <a:spcPct val="100000"/>
              </a:lnSpc>
              <a:buNone/>
            </a:pPr>
            <a:r>
              <a:rPr b="0" lang="en-PH" sz="3600" spc="-1" strike="noStrike">
                <a:solidFill>
                  <a:srgbClr val="000000"/>
                </a:solidFill>
                <a:latin typeface="Lato"/>
                <a:ea typeface="DejaVu Sans"/>
              </a:rPr>
              <a:t>Ang Mga Tunog na Nagpapabago sa Kahulugan ng Salita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540000" y="1081080"/>
            <a:ext cx="10979280" cy="4502520"/>
          </a:xfrm>
          <a:prstGeom prst="rect">
            <a:avLst/>
          </a:prstGeom>
          <a:solidFill>
            <a:srgbClr val="ff0000">
              <a:alpha val="24000"/>
            </a:srgbClr>
          </a:solidFill>
          <a:ln w="76320">
            <a:solidFill>
              <a:srgbClr val="342a06"/>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May mga tunog na nakapagpapabago sa kahulugan ng salita kapag pinalitan ito. Pansinin ang patinig na /o/ at /a/ sa unang pares ng mga salita. Ano ang naging pagbabago sa kahulugan ng salita dahil sa mga patinig na ito?</a:t>
            </a:r>
            <a:endParaRPr b="0" lang="en-PH" sz="2800" spc="-1" strike="noStrike">
              <a:latin typeface="Arial"/>
            </a:endParaRPr>
          </a:p>
          <a:p>
            <a:pPr>
              <a:lnSpc>
                <a:spcPct val="100000"/>
              </a:lnSpc>
              <a:buNone/>
            </a:pP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tin-de-r</a:t>
            </a:r>
            <a:r>
              <a:rPr b="1" lang="en-PH" sz="2800" spc="-1" strike="noStrike" u="sng">
                <a:solidFill>
                  <a:srgbClr val="000000"/>
                </a:solidFill>
                <a:uFillTx/>
                <a:latin typeface="Lato"/>
                <a:ea typeface="DejaVu Sans"/>
              </a:rPr>
              <a:t>o</a:t>
            </a:r>
            <a:r>
              <a:rPr b="0" lang="en-PH" sz="2800" spc="-1" strike="noStrike">
                <a:solidFill>
                  <a:srgbClr val="000000"/>
                </a:solidFill>
                <a:latin typeface="Lato"/>
                <a:ea typeface="DejaVu Sans"/>
              </a:rPr>
              <a:t> – lalaking nagtitinda</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tin-de-r</a:t>
            </a:r>
            <a:r>
              <a:rPr b="1" lang="en-PH" sz="2800" spc="-1" strike="noStrike" u="sng">
                <a:solidFill>
                  <a:srgbClr val="000000"/>
                </a:solidFill>
                <a:uFillTx/>
                <a:latin typeface="Lato"/>
                <a:ea typeface="DejaVu Sans"/>
              </a:rPr>
              <a:t>a</a:t>
            </a:r>
            <a:r>
              <a:rPr b="0" lang="en-PH" sz="2800" spc="-1" strike="noStrike">
                <a:solidFill>
                  <a:srgbClr val="000000"/>
                </a:solidFill>
                <a:latin typeface="Lato"/>
                <a:ea typeface="DejaVu Sans"/>
              </a:rPr>
              <a:t> – babaeng nagtitinda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540000" y="1081080"/>
            <a:ext cx="10979280" cy="4502520"/>
          </a:xfrm>
          <a:prstGeom prst="rect">
            <a:avLst/>
          </a:prstGeom>
          <a:solidFill>
            <a:srgbClr val="ff0000">
              <a:alpha val="24000"/>
            </a:srgbClr>
          </a:solidFill>
          <a:ln w="76320">
            <a:solidFill>
              <a:srgbClr val="342a06"/>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Tingnan naman ang mga katinig na /t/ at /b/ sa kasunod na pares 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mga salita. Ano ang kahulugan ng dalawang salita na magkakapareho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ang tatlong titik maliban sa una?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ba-sa – pag-unawa sa nakasulat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ta-sa – kasangkapan na karaniwang inuman ng kape</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540000" y="1081080"/>
            <a:ext cx="10979280" cy="4502520"/>
          </a:xfrm>
          <a:prstGeom prst="rect">
            <a:avLst/>
          </a:prstGeom>
          <a:solidFill>
            <a:srgbClr val="ff0000">
              <a:alpha val="24000"/>
            </a:srgbClr>
          </a:solidFill>
          <a:ln w="76320">
            <a:solidFill>
              <a:srgbClr val="342a06"/>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May mga salita rin na puwedeng dagdagan ng tunog upang makabuo ng bagong salita.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Halimbawa: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dok-tor– lalaking manggagamot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dok-to-ra –babaeng manggagamot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540000" y="1081080"/>
            <a:ext cx="10979280" cy="4502520"/>
          </a:xfrm>
          <a:prstGeom prst="rect">
            <a:avLst/>
          </a:prstGeom>
          <a:solidFill>
            <a:srgbClr val="ff0000">
              <a:alpha val="24000"/>
            </a:srgbClr>
          </a:solidFill>
          <a:ln w="76320">
            <a:solidFill>
              <a:srgbClr val="342a06"/>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May mga salita rin na puwedeng dagdagan ng tunog upang makabuo ng bagong salita.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Halimbawa: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dok-tor– lalaking manggagamot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dok-to-ra –babaeng manggagamot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692000" y="663120"/>
            <a:ext cx="8279280" cy="776160"/>
          </a:xfrm>
          <a:prstGeom prst="rect">
            <a:avLst/>
          </a:prstGeom>
          <a:solidFill>
            <a:srgbClr val="e8a202">
              <a:alpha val="54000"/>
            </a:srgbClr>
          </a:solidFill>
          <a:ln w="57240">
            <a:solidFill>
              <a:srgbClr val="ff0000"/>
            </a:solidFill>
            <a:round/>
          </a:ln>
        </p:spPr>
        <p:style>
          <a:lnRef idx="0"/>
          <a:fillRef idx="0"/>
          <a:effectRef idx="0"/>
          <a:fontRef idx="minor"/>
        </p:style>
        <p:txBody>
          <a:bodyPr lIns="118440" rIns="118440" tIns="73440" bIns="73440" anchor="t">
            <a:noAutofit/>
          </a:bodyPr>
          <a:p>
            <a:pPr algn="ctr">
              <a:lnSpc>
                <a:spcPct val="100000"/>
              </a:lnSpc>
              <a:buNone/>
            </a:pPr>
            <a:r>
              <a:rPr b="0" lang="en-PH" sz="3200" spc="-1" strike="noStrike">
                <a:solidFill>
                  <a:srgbClr val="000000"/>
                </a:solidFill>
                <a:latin typeface="Lato"/>
                <a:ea typeface="DejaVu Sans"/>
              </a:rPr>
              <a:t>Anong uri ng pantig ang may salungguhit? </a:t>
            </a:r>
            <a:endParaRPr b="0" lang="en-PH" sz="3200" spc="-1" strike="noStrike">
              <a:latin typeface="Arial"/>
            </a:endParaRPr>
          </a:p>
        </p:txBody>
      </p:sp>
      <p:sp>
        <p:nvSpPr>
          <p:cNvPr id="154" name=""/>
          <p:cNvSpPr/>
          <p:nvPr/>
        </p:nvSpPr>
        <p:spPr>
          <a:xfrm>
            <a:off x="3420000" y="1800000"/>
            <a:ext cx="5399280" cy="3059280"/>
          </a:xfrm>
          <a:prstGeom prst="rect">
            <a:avLst/>
          </a:prstGeom>
          <a:solidFill>
            <a:srgbClr val="cef150">
              <a:alpha val="65000"/>
            </a:srgbClr>
          </a:solidFill>
          <a:ln w="76320">
            <a:solidFill>
              <a:srgbClr val="3465a4"/>
            </a:solidFill>
            <a:round/>
          </a:ln>
        </p:spPr>
        <p:style>
          <a:lnRef idx="0"/>
          <a:fillRef idx="0"/>
          <a:effectRef idx="0"/>
          <a:fontRef idx="minor"/>
        </p:style>
        <p:txBody>
          <a:bodyPr lIns="128160" rIns="128160" tIns="83160" bIns="83160" anchor="t">
            <a:noAutofit/>
          </a:bodyPr>
          <a:p>
            <a:pPr>
              <a:lnSpc>
                <a:spcPct val="100000"/>
              </a:lnSpc>
              <a:buNone/>
            </a:pPr>
            <a:r>
              <a:rPr b="0" lang="en-PH" sz="2600" spc="-1" strike="noStrike">
                <a:solidFill>
                  <a:srgbClr val="000000"/>
                </a:solidFill>
                <a:latin typeface="Lato"/>
                <a:ea typeface="DejaVu Sans"/>
              </a:rPr>
              <a:t>Halimbawa: KP – </a:t>
            </a:r>
            <a:r>
              <a:rPr b="1" lang="en-PH" sz="2600" spc="-1" strike="noStrike" u="sng">
                <a:solidFill>
                  <a:srgbClr val="000000"/>
                </a:solidFill>
                <a:uFillTx/>
                <a:latin typeface="Lato"/>
                <a:ea typeface="DejaVu Sans"/>
              </a:rPr>
              <a:t>da</a:t>
            </a:r>
            <a:r>
              <a:rPr b="0" lang="en-PH" sz="2600" spc="-1" strike="noStrike">
                <a:solidFill>
                  <a:srgbClr val="000000"/>
                </a:solidFill>
                <a:latin typeface="Lato"/>
                <a:ea typeface="DejaVu Sans"/>
              </a:rPr>
              <a:t>-la-wa</a:t>
            </a:r>
            <a:endParaRPr b="0" lang="en-PH" sz="2600" spc="-1" strike="noStrike">
              <a:latin typeface="Arial"/>
            </a:endParaRPr>
          </a:p>
          <a:p>
            <a:pPr>
              <a:lnSpc>
                <a:spcPct val="100000"/>
              </a:lnSpc>
              <a:buNone/>
            </a:pPr>
            <a:endParaRPr b="0" lang="en-PH" sz="2600" spc="-1" strike="noStrike">
              <a:latin typeface="Arial"/>
            </a:endParaRPr>
          </a:p>
          <a:p>
            <a:pPr>
              <a:lnSpc>
                <a:spcPct val="100000"/>
              </a:lnSpc>
              <a:buNone/>
            </a:pPr>
            <a:r>
              <a:rPr b="0" lang="en-PH" sz="2600" spc="-1" strike="noStrike">
                <a:solidFill>
                  <a:srgbClr val="000000"/>
                </a:solidFill>
                <a:latin typeface="Lato"/>
                <a:ea typeface="DejaVu Sans"/>
              </a:rPr>
              <a:t>________ 1. la- </a:t>
            </a:r>
            <a:r>
              <a:rPr b="1" lang="en-PH" sz="2600" spc="-1" strike="noStrike" u="sng">
                <a:solidFill>
                  <a:srgbClr val="000000"/>
                </a:solidFill>
                <a:uFillTx/>
                <a:latin typeface="Lato"/>
                <a:ea typeface="DejaVu Sans"/>
              </a:rPr>
              <a:t>kas</a:t>
            </a:r>
            <a:endParaRPr b="0" lang="en-PH" sz="2600" spc="-1" strike="noStrike">
              <a:latin typeface="Arial"/>
            </a:endParaRPr>
          </a:p>
          <a:p>
            <a:pPr>
              <a:lnSpc>
                <a:spcPct val="100000"/>
              </a:lnSpc>
              <a:buNone/>
            </a:pPr>
            <a:r>
              <a:rPr b="0" lang="en-PH" sz="2600" spc="-1" strike="noStrike">
                <a:solidFill>
                  <a:srgbClr val="000000"/>
                </a:solidFill>
                <a:latin typeface="Lato"/>
                <a:ea typeface="DejaVu Sans"/>
              </a:rPr>
              <a:t>________ 2. pa-na-</a:t>
            </a:r>
            <a:r>
              <a:rPr b="1" lang="en-PH" sz="2600" spc="-1" strike="noStrike" u="sng">
                <a:solidFill>
                  <a:srgbClr val="000000"/>
                </a:solidFill>
                <a:uFillTx/>
                <a:latin typeface="Lato"/>
                <a:ea typeface="DejaVu Sans"/>
              </a:rPr>
              <a:t>nim</a:t>
            </a:r>
            <a:endParaRPr b="0" lang="en-PH" sz="2600" spc="-1" strike="noStrike">
              <a:latin typeface="Arial"/>
            </a:endParaRPr>
          </a:p>
          <a:p>
            <a:pPr>
              <a:lnSpc>
                <a:spcPct val="100000"/>
              </a:lnSpc>
              <a:buNone/>
            </a:pPr>
            <a:r>
              <a:rPr b="0" lang="en-PH" sz="2600" spc="-1" strike="noStrike">
                <a:solidFill>
                  <a:srgbClr val="000000"/>
                </a:solidFill>
                <a:latin typeface="Lato"/>
                <a:ea typeface="DejaVu Sans"/>
              </a:rPr>
              <a:t>________ 3. </a:t>
            </a:r>
            <a:r>
              <a:rPr b="1" lang="en-PH" sz="2600" spc="-1" strike="noStrike" u="sng">
                <a:solidFill>
                  <a:srgbClr val="000000"/>
                </a:solidFill>
                <a:uFillTx/>
                <a:latin typeface="Lato"/>
                <a:ea typeface="DejaVu Sans"/>
              </a:rPr>
              <a:t>gin</a:t>
            </a:r>
            <a:r>
              <a:rPr b="0" lang="en-PH" sz="2600" spc="-1" strike="noStrike">
                <a:solidFill>
                  <a:srgbClr val="000000"/>
                </a:solidFill>
                <a:latin typeface="Lato"/>
                <a:ea typeface="DejaVu Sans"/>
              </a:rPr>
              <a:t>-ha-wa</a:t>
            </a:r>
            <a:endParaRPr b="0" lang="en-PH" sz="2600" spc="-1" strike="noStrike">
              <a:latin typeface="Arial"/>
            </a:endParaRPr>
          </a:p>
          <a:p>
            <a:pPr>
              <a:lnSpc>
                <a:spcPct val="100000"/>
              </a:lnSpc>
              <a:buNone/>
            </a:pPr>
            <a:r>
              <a:rPr b="0" lang="en-PH" sz="2600" spc="-1" strike="noStrike">
                <a:solidFill>
                  <a:srgbClr val="000000"/>
                </a:solidFill>
                <a:latin typeface="Lato"/>
                <a:ea typeface="DejaVu Sans"/>
              </a:rPr>
              <a:t>________ 4.</a:t>
            </a:r>
            <a:r>
              <a:rPr b="1" lang="en-PH" sz="2600" spc="-1" strike="noStrike" u="sng">
                <a:solidFill>
                  <a:srgbClr val="000000"/>
                </a:solidFill>
                <a:uFillTx/>
                <a:latin typeface="Lato"/>
                <a:ea typeface="DejaVu Sans"/>
              </a:rPr>
              <a:t> i</a:t>
            </a:r>
            <a:r>
              <a:rPr b="0" lang="en-PH" sz="2600" spc="-1" strike="noStrike">
                <a:solidFill>
                  <a:srgbClr val="000000"/>
                </a:solidFill>
                <a:latin typeface="Lato"/>
                <a:ea typeface="DejaVu Sans"/>
              </a:rPr>
              <a:t>-nit</a:t>
            </a:r>
            <a:endParaRPr b="0" lang="en-PH" sz="2600" spc="-1" strike="noStrike">
              <a:latin typeface="Arial"/>
            </a:endParaRPr>
          </a:p>
          <a:p>
            <a:pPr>
              <a:lnSpc>
                <a:spcPct val="100000"/>
              </a:lnSpc>
              <a:buNone/>
            </a:pPr>
            <a:r>
              <a:rPr b="0" lang="en-PH" sz="2600" spc="-1" strike="noStrike">
                <a:solidFill>
                  <a:srgbClr val="000000"/>
                </a:solidFill>
                <a:latin typeface="Lato"/>
                <a:ea typeface="DejaVu Sans"/>
              </a:rPr>
              <a:t>________ 5. ta-</a:t>
            </a:r>
            <a:r>
              <a:rPr b="1" lang="en-PH" sz="2600" spc="-1" strike="noStrike" u="sng">
                <a:solidFill>
                  <a:srgbClr val="000000"/>
                </a:solidFill>
                <a:uFillTx/>
                <a:latin typeface="Lato"/>
                <a:ea typeface="DejaVu Sans"/>
              </a:rPr>
              <a:t>ha</a:t>
            </a:r>
            <a:r>
              <a:rPr b="0" lang="en-PH" sz="2600" spc="-1" strike="noStrike">
                <a:solidFill>
                  <a:srgbClr val="000000"/>
                </a:solidFill>
                <a:latin typeface="Lato"/>
                <a:ea typeface="DejaVu Sans"/>
              </a:rPr>
              <a:t>-nan</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txBox="1"/>
          <p:nvPr/>
        </p:nvSpPr>
        <p:spPr>
          <a:xfrm>
            <a:off x="575280" y="1080000"/>
            <a:ext cx="11016720" cy="4500000"/>
          </a:xfrm>
          <a:prstGeom prst="rect">
            <a:avLst/>
          </a:prstGeom>
          <a:solidFill>
            <a:srgbClr val="ede7f6"/>
          </a:solidFill>
          <a:ln w="0">
            <a:noFill/>
          </a:ln>
        </p:spPr>
        <p:txBody>
          <a:bodyPr lIns="90000" rIns="90000" tIns="45000" bIns="45000" anchor="t">
            <a:noAutofit/>
          </a:bodyPr>
          <a:p>
            <a:pPr algn="just">
              <a:lnSpc>
                <a:spcPct val="150000"/>
              </a:lnSpc>
              <a:buNone/>
            </a:pPr>
            <a:r>
              <a:rPr b="0" lang="en-PH" sz="2800" spc="-1" strike="noStrike">
                <a:latin typeface="Lato"/>
              </a:rPr>
              <a:t>	</a:t>
            </a:r>
            <a:r>
              <a:rPr b="0" lang="en-PH" sz="2800" spc="-1" strike="noStrike">
                <a:latin typeface="Lato"/>
              </a:rPr>
              <a:t>Isang araw, tinawag ni Hangin ang kaibigan niyang si Araw upang paalalahanan sa ginagawa nito sa mga tao. Katindihan ng init noon sa bayan ng Bantayan.</a:t>
            </a:r>
            <a:endParaRPr b="0" lang="en-PH" sz="2800" spc="-1" strike="noStrike">
              <a:latin typeface="Lato"/>
            </a:endParaRPr>
          </a:p>
          <a:p>
            <a:pPr algn="just">
              <a:lnSpc>
                <a:spcPct val="115000"/>
              </a:lnSpc>
              <a:buNone/>
            </a:pPr>
            <a:r>
              <a:rPr b="0" lang="en-PH" sz="2800" spc="-1" strike="noStrike">
                <a:latin typeface="Lato"/>
              </a:rPr>
              <a:t>	</a:t>
            </a:r>
            <a:r>
              <a:rPr b="0" lang="en-PH" sz="2800" spc="-1" strike="noStrike">
                <a:latin typeface="Lato"/>
              </a:rPr>
              <a:t>“</a:t>
            </a:r>
            <a:r>
              <a:rPr b="0" lang="en-PH" sz="2800" spc="-1" strike="noStrike">
                <a:latin typeface="Lato"/>
              </a:rPr>
              <a:t>Araw, bakit naman pinahihirapan mo ang mga tao? Hindi ka ba</a:t>
            </a:r>
            <a:endParaRPr b="0" lang="en-PH" sz="2800" spc="-1" strike="noStrike">
              <a:latin typeface="Lato"/>
            </a:endParaRPr>
          </a:p>
          <a:p>
            <a:pPr algn="just">
              <a:lnSpc>
                <a:spcPct val="115000"/>
              </a:lnSpc>
              <a:buNone/>
            </a:pPr>
            <a:r>
              <a:rPr b="0" lang="en-PH" sz="2800" spc="-1" strike="noStrike">
                <a:latin typeface="Lato"/>
              </a:rPr>
              <a:t>naaawa sa kanila? Tingnan mo kung ano ang nangyayari sa kanila.</a:t>
            </a:r>
            <a:endParaRPr b="0" lang="en-PH" sz="2800" spc="-1" strike="noStrike">
              <a:latin typeface="Lato"/>
            </a:endParaRPr>
          </a:p>
          <a:p>
            <a:pPr algn="just">
              <a:lnSpc>
                <a:spcPct val="115000"/>
              </a:lnSpc>
              <a:buNone/>
            </a:pPr>
            <a:r>
              <a:rPr b="0" lang="en-PH" sz="2800" spc="-1" strike="noStrike">
                <a:latin typeface="Lato"/>
              </a:rPr>
              <a:t>Napakatindi ng init! Magkakasakit sila niyan. Hindi sila makapagtrabaho nang maayos,” ang wika ni Hangin.</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txBox="1"/>
          <p:nvPr/>
        </p:nvSpPr>
        <p:spPr>
          <a:xfrm>
            <a:off x="503280" y="1080000"/>
            <a:ext cx="11016720" cy="4573440"/>
          </a:xfrm>
          <a:prstGeom prst="rect">
            <a:avLst/>
          </a:prstGeom>
          <a:solidFill>
            <a:srgbClr val="ede7f6"/>
          </a:solidFill>
          <a:ln w="0">
            <a:noFill/>
          </a:ln>
        </p:spPr>
        <p:txBody>
          <a:bodyPr lIns="90000" rIns="90000" tIns="45000" bIns="45000" anchor="t">
            <a:noAutofit/>
          </a:bodyPr>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Kasalanan din nila ang nangyayari sa kanila. Wala silang kasiyahan</a:t>
            </a:r>
            <a:endParaRPr b="0" lang="en-PH" sz="2800" spc="-1" strike="noStrike">
              <a:latin typeface="Lato"/>
            </a:endParaRPr>
          </a:p>
          <a:p>
            <a:pPr algn="just">
              <a:lnSpc>
                <a:spcPct val="150000"/>
              </a:lnSpc>
              <a:buNone/>
            </a:pPr>
            <a:r>
              <a:rPr b="0" lang="en-PH" sz="2800" spc="-1" strike="noStrike">
                <a:latin typeface="Lato"/>
              </a:rPr>
              <a:t>sa buhay. Minsan, tinatawag nila ako kapag kailangan nila. Kung wala</a:t>
            </a:r>
            <a:endParaRPr b="0" lang="en-PH" sz="2800" spc="-1" strike="noStrike">
              <a:latin typeface="Lato"/>
            </a:endParaRPr>
          </a:p>
          <a:p>
            <a:pPr algn="just">
              <a:lnSpc>
                <a:spcPct val="150000"/>
              </a:lnSpc>
              <a:buNone/>
            </a:pPr>
            <a:r>
              <a:rPr b="0" lang="en-PH" sz="2800" spc="-1" strike="noStrike">
                <a:latin typeface="Lato"/>
              </a:rPr>
              <a:t>na silang kailangan, pinalalayas ako at tinatawag naman nila si Ulan.</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Niloloko lang ako ng mga tao. Hayaan mo silang mahirapan para matuto naman sila,” ang tugon ni Araw.</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Sige ka, baka hindi ka na nila gugustuhin. Hindi ka na nila hahangaan at kikilalanin,” sabi ni Hangin.</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txBox="1"/>
          <p:nvPr/>
        </p:nvSpPr>
        <p:spPr>
          <a:xfrm>
            <a:off x="503280" y="1186560"/>
            <a:ext cx="11016720" cy="4573440"/>
          </a:xfrm>
          <a:prstGeom prst="rect">
            <a:avLst/>
          </a:prstGeom>
          <a:solidFill>
            <a:srgbClr val="ede7f6"/>
          </a:solidFill>
          <a:ln w="0">
            <a:noFill/>
          </a:ln>
        </p:spPr>
        <p:txBody>
          <a:bodyPr lIns="90000" rIns="90000" tIns="45000" bIns="45000" anchor="t">
            <a:noAutofit/>
          </a:bodyPr>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Bakit hindi mo gamitin ang iyong kapangyarihan para guminhawa</a:t>
            </a:r>
            <a:endParaRPr b="0" lang="en-PH" sz="2800" spc="-1" strike="noStrike">
              <a:latin typeface="Lato"/>
            </a:endParaRPr>
          </a:p>
          <a:p>
            <a:pPr algn="just">
              <a:lnSpc>
                <a:spcPct val="150000"/>
              </a:lnSpc>
              <a:buNone/>
            </a:pPr>
            <a:r>
              <a:rPr b="0" lang="en-PH" sz="2800" spc="-1" strike="noStrike">
                <a:latin typeface="Lato"/>
              </a:rPr>
              <a:t>ang mga tao? Para ikaw naman ang sikat para sa kanila,” pag-uudyok ni</a:t>
            </a:r>
            <a:endParaRPr b="0" lang="en-PH" sz="2800" spc="-1" strike="noStrike">
              <a:latin typeface="Lato"/>
            </a:endParaRPr>
          </a:p>
          <a:p>
            <a:pPr algn="just">
              <a:lnSpc>
                <a:spcPct val="150000"/>
              </a:lnSpc>
              <a:buNone/>
            </a:pPr>
            <a:r>
              <a:rPr b="0" lang="en-PH" sz="2800" spc="-1" strike="noStrike">
                <a:latin typeface="Lato"/>
              </a:rPr>
              <a:t>Araw kay Hangin.</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Ayokong masira ang samahan natin,” paliwanag ni Hangin.</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Malulutas natin ang problemang ito. Titigil ako sa pagbibigay ng</a:t>
            </a:r>
            <a:endParaRPr b="0" lang="en-PH" sz="2800" spc="-1" strike="noStrike">
              <a:latin typeface="Lato"/>
            </a:endParaRPr>
          </a:p>
          <a:p>
            <a:pPr algn="just">
              <a:lnSpc>
                <a:spcPct val="150000"/>
              </a:lnSpc>
              <a:buNone/>
            </a:pPr>
            <a:r>
              <a:rPr b="0" lang="en-PH" sz="2800" spc="-1" strike="noStrike">
                <a:latin typeface="Lato"/>
              </a:rPr>
              <a:t>napakatinding init sa mga tao. Ikaw naman ang magbibigay sa kanila</a:t>
            </a:r>
            <a:endParaRPr b="0" lang="en-PH" sz="2800" spc="-1" strike="noStrike">
              <a:latin typeface="Lato"/>
            </a:endParaRPr>
          </a:p>
          <a:p>
            <a:pPr algn="just">
              <a:lnSpc>
                <a:spcPct val="150000"/>
              </a:lnSpc>
              <a:buNone/>
            </a:pPr>
            <a:r>
              <a:rPr b="0" lang="en-PH" sz="2800" spc="-1" strike="noStrike">
                <a:latin typeface="Lato"/>
              </a:rPr>
              <a:t>ng ginhawa. </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txBox="1"/>
          <p:nvPr/>
        </p:nvSpPr>
        <p:spPr>
          <a:xfrm>
            <a:off x="720000" y="1260000"/>
            <a:ext cx="10440000" cy="4320000"/>
          </a:xfrm>
          <a:prstGeom prst="rect">
            <a:avLst/>
          </a:prstGeom>
          <a:solidFill>
            <a:srgbClr val="ede7f6"/>
          </a:solidFill>
          <a:ln w="0">
            <a:noFill/>
          </a:ln>
        </p:spPr>
        <p:txBody>
          <a:bodyPr lIns="90000" rIns="90000" tIns="45000" bIns="45000" anchor="t">
            <a:noAutofit/>
          </a:bodyPr>
          <a:p>
            <a:pPr algn="just">
              <a:lnSpc>
                <a:spcPct val="150000"/>
              </a:lnSpc>
              <a:buNone/>
            </a:pPr>
            <a:r>
              <a:rPr b="0" lang="en-PH" sz="2800" spc="-1" strike="noStrike">
                <a:latin typeface="Lato"/>
              </a:rPr>
              <a:t>	</a:t>
            </a:r>
            <a:r>
              <a:rPr b="0" lang="en-PH" sz="2800" spc="-1" strike="noStrike">
                <a:latin typeface="Lato"/>
              </a:rPr>
              <a:t>Alamin natin kung sino sa ating dalawa ang mas higit na magugustuhan ng tao,” ang paghahamon ni Araw kay Hangin.</a:t>
            </a:r>
            <a:endParaRPr b="0" lang="en-PH" sz="2800" spc="-1" strike="noStrike">
              <a:latin typeface="Lato"/>
            </a:endParaRPr>
          </a:p>
          <a:p>
            <a:pPr algn="just">
              <a:lnSpc>
                <a:spcPct val="150000"/>
              </a:lnSpc>
              <a:buNone/>
            </a:pPr>
            <a:r>
              <a:rPr b="0" lang="en-PH" sz="2800" spc="-1" strike="noStrike">
                <a:latin typeface="Lato"/>
              </a:rPr>
              <a:t>“</a:t>
            </a:r>
            <a:r>
              <a:rPr b="0" lang="en-PH" sz="2800" spc="-1" strike="noStrike">
                <a:latin typeface="Lato"/>
              </a:rPr>
              <a:t>Tiyak na ako ang magugustuhan ng tao. Hindi na sila maiinitan pa kundi giginhawa pa ang kanilang pakiramdam,” ang pagyayabang na tugon ni Hangin.</a:t>
            </a:r>
            <a:endParaRPr b="0" lang="en-PH" sz="2800" spc="-1" strike="noStrike">
              <a:latin typeface="Lato"/>
            </a:endParaRPr>
          </a:p>
          <a:p>
            <a:pPr algn="just">
              <a:lnSpc>
                <a:spcPct val="150000"/>
              </a:lnSpc>
              <a:buNone/>
            </a:pPr>
            <a:r>
              <a:rPr b="0" lang="en-PH" sz="2800" spc="-1" strike="noStrike">
                <a:latin typeface="Lato"/>
              </a:rPr>
              <a:t>“</a:t>
            </a:r>
            <a:r>
              <a:rPr b="0" lang="en-PH" sz="2800" spc="-1" strike="noStrike">
                <a:latin typeface="Lato"/>
              </a:rPr>
              <a:t>Kailan tayo magsisimula?” ang tanong ni Araw.</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 descr=""/>
          <p:cNvPicPr/>
          <p:nvPr/>
        </p:nvPicPr>
        <p:blipFill>
          <a:blip r:embed="rId1"/>
          <a:stretch/>
        </p:blipFill>
        <p:spPr>
          <a:xfrm>
            <a:off x="540000" y="279360"/>
            <a:ext cx="3503880" cy="5840640"/>
          </a:xfrm>
          <a:prstGeom prst="rect">
            <a:avLst/>
          </a:prstGeom>
          <a:ln w="0">
            <a:noFill/>
          </a:ln>
        </p:spPr>
      </p:pic>
      <p:sp>
        <p:nvSpPr>
          <p:cNvPr id="132" name=""/>
          <p:cNvSpPr txBox="1"/>
          <p:nvPr/>
        </p:nvSpPr>
        <p:spPr>
          <a:xfrm>
            <a:off x="4140000" y="1217160"/>
            <a:ext cx="7020000" cy="4362840"/>
          </a:xfrm>
          <a:prstGeom prst="rect">
            <a:avLst/>
          </a:prstGeom>
          <a:solidFill>
            <a:srgbClr val="ede7f6"/>
          </a:solidFill>
          <a:ln w="0">
            <a:noFill/>
          </a:ln>
        </p:spPr>
        <p:txBody>
          <a:bodyPr lIns="90000" rIns="90000" tIns="45000" bIns="45000" anchor="t">
            <a:noAutofit/>
          </a:bodyPr>
          <a:p>
            <a:pPr algn="just">
              <a:buNone/>
            </a:pPr>
            <a:r>
              <a:rPr b="0" lang="en-PH" sz="2800" spc="-1" strike="noStrike">
                <a:latin typeface="Lato"/>
              </a:rPr>
              <a:t>	</a:t>
            </a:r>
            <a:r>
              <a:rPr b="0" lang="en-PH" sz="2800" spc="-1" strike="noStrike">
                <a:latin typeface="Lato"/>
              </a:rPr>
              <a:t>“</a:t>
            </a:r>
            <a:r>
              <a:rPr b="0" lang="en-PH" sz="2800" spc="-1" strike="noStrike">
                <a:latin typeface="Lato"/>
              </a:rPr>
              <a:t>Kung gusto mo ngayon na. Pagmasdan</a:t>
            </a:r>
            <a:endParaRPr b="0" lang="en-PH" sz="2800" spc="-1" strike="noStrike">
              <a:latin typeface="Lato"/>
            </a:endParaRPr>
          </a:p>
          <a:p>
            <a:pPr algn="just">
              <a:buNone/>
            </a:pPr>
            <a:r>
              <a:rPr b="0" lang="en-PH" sz="2800" spc="-1" strike="noStrike">
                <a:latin typeface="Lato"/>
              </a:rPr>
              <a:t>mo ang gagawin ko,” ang sagot ni Hangin.</a:t>
            </a:r>
            <a:endParaRPr b="0" lang="en-PH" sz="2800" spc="-1" strike="noStrike">
              <a:latin typeface="Lato"/>
            </a:endParaRPr>
          </a:p>
          <a:p>
            <a:pPr algn="just">
              <a:buNone/>
            </a:pPr>
            <a:r>
              <a:rPr b="0" lang="en-PH" sz="2800" spc="-1" strike="noStrike">
                <a:latin typeface="Lato"/>
              </a:rPr>
              <a:t>	</a:t>
            </a:r>
            <a:r>
              <a:rPr b="0" lang="en-PH" sz="2800" spc="-1" strike="noStrike">
                <a:latin typeface="Lato"/>
              </a:rPr>
              <a:t>Umikot si Hangin na tulad ng isang ipuipo. Para siyang naglalaro sa kalawakan. Masyado siyang nalibang sa pagpapasikat kay Araw. Hindi niya natantiya ang lakas ng hangin na dapat niyang ibigay sa mga taong naninirahan sa bayan ng Bantayan.</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txBox="1"/>
          <p:nvPr/>
        </p:nvSpPr>
        <p:spPr>
          <a:xfrm>
            <a:off x="720000" y="1260000"/>
            <a:ext cx="10440000" cy="4573440"/>
          </a:xfrm>
          <a:prstGeom prst="rect">
            <a:avLst/>
          </a:prstGeom>
          <a:solidFill>
            <a:srgbClr val="ede7f6"/>
          </a:solidFill>
          <a:ln w="0">
            <a:noFill/>
          </a:ln>
        </p:spPr>
        <p:txBody>
          <a:bodyPr lIns="90000" rIns="90000" tIns="45000" bIns="45000" anchor="t">
            <a:noAutofit/>
          </a:bodyPr>
          <a:p>
            <a:pPr algn="just">
              <a:lnSpc>
                <a:spcPct val="150000"/>
              </a:lnSpc>
              <a:buNone/>
            </a:pPr>
            <a:r>
              <a:rPr b="0" lang="en-PH" sz="2800" spc="-1" strike="noStrike">
                <a:latin typeface="Lato"/>
              </a:rPr>
              <a:t>	</a:t>
            </a:r>
            <a:r>
              <a:rPr b="0" lang="en-PH" sz="2800" spc="-1" strike="noStrike">
                <a:latin typeface="Lato"/>
              </a:rPr>
              <a:t>Ibig niyang patunayan kay Araw na siya ang mas higit na magugustuhan ng mga tao rito. Biglang naisip ni Hangin na huminto muna upang makita niya ang reaksiyon ni Araw sa kaniyang ginawa.</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Kaibigang Hangin, hindi ko akalain na mas malupit ka pa kaysa sa akin. Pagmasdan mo ang iyong ginawa. Sinira mo ang mga pananim na ikinabubuhay ng mga magsasaka.</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txBox="1"/>
          <p:nvPr/>
        </p:nvSpPr>
        <p:spPr>
          <a:xfrm>
            <a:off x="720000" y="1260000"/>
            <a:ext cx="10440000" cy="4320000"/>
          </a:xfrm>
          <a:prstGeom prst="rect">
            <a:avLst/>
          </a:prstGeom>
          <a:solidFill>
            <a:srgbClr val="ede7f6"/>
          </a:solidFill>
          <a:ln w="0">
            <a:noFill/>
          </a:ln>
        </p:spPr>
        <p:txBody>
          <a:bodyPr lIns="90000" rIns="90000" tIns="45000" bIns="45000" anchor="t">
            <a:noAutofit/>
          </a:bodyPr>
          <a:p>
            <a:pPr algn="just">
              <a:lnSpc>
                <a:spcPct val="150000"/>
              </a:lnSpc>
              <a:buNone/>
            </a:pPr>
            <a:r>
              <a:rPr b="0" lang="en-PH" sz="2800" spc="-1" strike="noStrike">
                <a:latin typeface="Lato"/>
              </a:rPr>
              <a:t>	</a:t>
            </a:r>
            <a:r>
              <a:rPr b="0" lang="en-PH" sz="2800" spc="-1" strike="noStrike">
                <a:latin typeface="Lato"/>
              </a:rPr>
              <a:t>Maraming nawalan ng tahanan at marami rin ang namatay. Iyan ba ang iyong paraan ng pagpapaginhawa sa kanilang buhay?” ang panunumbat na wika ni Araw.</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Nanlumo si Hangin. Sa kagustuhan niya na maging popular sa</a:t>
            </a:r>
            <a:endParaRPr b="0" lang="en-PH" sz="2800" spc="-1" strike="noStrike">
              <a:latin typeface="Lato"/>
            </a:endParaRPr>
          </a:p>
          <a:p>
            <a:pPr algn="just">
              <a:lnSpc>
                <a:spcPct val="150000"/>
              </a:lnSpc>
              <a:buNone/>
            </a:pPr>
            <a:r>
              <a:rPr b="0" lang="en-PH" sz="2800" spc="-1" strike="noStrike">
                <a:latin typeface="Lato"/>
              </a:rPr>
              <a:t>pamamagitan ng pagtulong sa mga tao, nagbunga pa ito ng lalong</a:t>
            </a:r>
            <a:endParaRPr b="0" lang="en-PH" sz="2800" spc="-1" strike="noStrike">
              <a:latin typeface="Lato"/>
            </a:endParaRPr>
          </a:p>
          <a:p>
            <a:pPr algn="just">
              <a:lnSpc>
                <a:spcPct val="150000"/>
              </a:lnSpc>
              <a:buNone/>
            </a:pPr>
            <a:r>
              <a:rPr b="0" lang="en-PH" sz="2800" spc="-1" strike="noStrike">
                <a:latin typeface="Lato"/>
              </a:rPr>
              <a:t>kapahamakan. Nagsisi siya sa kaniyang ginawa.</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2675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2023-08-05T15:10:49Z</dcterms:modified>
  <cp:revision>253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