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19.png" ContentType="image/png"/>
  <Override PartName="/ppt/media/image17.png" ContentType="image/png"/>
  <Override PartName="/ppt/media/image14.png" ContentType="image/png"/>
  <Override PartName="/ppt/media/image20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move the slide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2000" spc="-1" strike="noStrike">
                <a:latin typeface="Arial"/>
              </a:rPr>
              <a:t>Click to edit the notes format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400" spc="-1" strike="noStrike">
                <a:latin typeface="Times New Roman"/>
              </a:rPr>
              <a:t>&lt;header&gt;</a:t>
            </a:r>
            <a:endParaRPr b="0" lang="en-PH" sz="1400" spc="-1" strike="noStrike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buNone/>
            </a:pPr>
            <a:r>
              <a:rPr b="0" lang="en-PH" sz="1400" spc="-1" strike="noStrike">
                <a:latin typeface="Times New Roman"/>
              </a:rPr>
              <a:t>&lt;date/time&gt;</a:t>
            </a:r>
            <a:endParaRPr b="0" lang="en-PH" sz="1400" spc="-1" strike="noStrike"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en-PH" sz="1400" spc="-1" strike="noStrike">
                <a:latin typeface="Times New Roman"/>
              </a:rPr>
              <a:t>&lt;footer&gt;</a:t>
            </a:r>
            <a:endParaRPr b="0" lang="en-PH" sz="1400" spc="-1" strike="noStrike">
              <a:latin typeface="Times New Roman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buNone/>
            </a:pPr>
            <a:fld id="{2FC1AA42-55A2-4D8C-A5E1-53E7B800A70C}" type="slidenum">
              <a:rPr b="0" lang="en-PH" sz="1400" spc="-1" strike="noStrike">
                <a:latin typeface="Times New Roman"/>
              </a:rPr>
              <a:t>&lt;number&gt;</a:t>
            </a:fld>
            <a:endParaRPr b="0" lang="en-PH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FEA75A85-B621-409A-A3F1-E457F884E9F8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E0CE9113-7140-4F8C-9272-2A1EFADF1043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BAC71C2F-566D-46A5-AE22-FB484E3D7A66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0188404C-1B5C-4618-BFFC-26D3F466E2FF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49A6CAD7-A314-4816-88AE-95E06AFE818E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9B3C894D-A716-4B1E-80AB-B22A0426580E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1455B0E4-56C4-41D9-8F03-3ED51CA2F520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8520" cy="685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5400" cy="27954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700840" cy="38588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700840" cy="3805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8520" cy="6314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6960" cy="9669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31040" cy="10310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8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9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2840" cy="338112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7"/>
          <p:cNvSpPr/>
          <p:nvPr/>
        </p:nvSpPr>
        <p:spPr>
          <a:xfrm>
            <a:off x="4161600" y="2988000"/>
            <a:ext cx="74916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Kilograms and Grams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>
            <a:off x="576000" y="1080000"/>
            <a:ext cx="10258200" cy="395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1. 1 kilogram is as heavy as 1000 grams.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1099080" y="1620000"/>
            <a:ext cx="10600560" cy="4392720"/>
          </a:xfrm>
          <a:prstGeom prst="rect">
            <a:avLst/>
          </a:prstGeom>
          <a:ln w="0">
            <a:noFill/>
          </a:ln>
        </p:spPr>
      </p:pic>
      <p:pic>
        <p:nvPicPr>
          <p:cNvPr id="133" name="" descr=""/>
          <p:cNvPicPr/>
          <p:nvPr/>
        </p:nvPicPr>
        <p:blipFill>
          <a:blip r:embed="rId2"/>
          <a:srcRect l="0" t="0" r="0" b="16667"/>
          <a:stretch/>
        </p:blipFill>
        <p:spPr>
          <a:xfrm>
            <a:off x="0" y="0"/>
            <a:ext cx="4139640" cy="107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576000" y="1080000"/>
            <a:ext cx="10258200" cy="395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900000" y="1080000"/>
            <a:ext cx="9934200" cy="4859640"/>
          </a:xfrm>
          <a:prstGeom prst="rect">
            <a:avLst/>
          </a:prstGeom>
          <a:ln w="0">
            <a:noFill/>
          </a:ln>
        </p:spPr>
      </p:pic>
      <p:sp>
        <p:nvSpPr>
          <p:cNvPr id="136" name=""/>
          <p:cNvSpPr/>
          <p:nvPr/>
        </p:nvSpPr>
        <p:spPr>
          <a:xfrm>
            <a:off x="1080000" y="4680000"/>
            <a:ext cx="5219640" cy="89964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 mass of the watermelon is 1 kg.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37" name="" descr=""/>
          <p:cNvPicPr/>
          <p:nvPr/>
        </p:nvPicPr>
        <p:blipFill>
          <a:blip r:embed="rId2"/>
          <a:srcRect l="0" t="0" r="0" b="16667"/>
          <a:stretch/>
        </p:blipFill>
        <p:spPr>
          <a:xfrm>
            <a:off x="0" y="0"/>
            <a:ext cx="4139640" cy="107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" descr=""/>
          <p:cNvPicPr/>
          <p:nvPr/>
        </p:nvPicPr>
        <p:blipFill>
          <a:blip r:embed="rId1"/>
          <a:srcRect l="0" t="3069" r="9735" b="0"/>
          <a:stretch/>
        </p:blipFill>
        <p:spPr>
          <a:xfrm>
            <a:off x="5040000" y="360000"/>
            <a:ext cx="5579640" cy="5673600"/>
          </a:xfrm>
          <a:prstGeom prst="rect">
            <a:avLst/>
          </a:prstGeom>
          <a:ln w="0">
            <a:noFill/>
          </a:ln>
        </p:spPr>
      </p:pic>
      <p:sp>
        <p:nvSpPr>
          <p:cNvPr id="139" name=""/>
          <p:cNvSpPr/>
          <p:nvPr/>
        </p:nvSpPr>
        <p:spPr>
          <a:xfrm>
            <a:off x="900000" y="1440000"/>
            <a:ext cx="10258200" cy="345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432000" indent="-43200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 mass of the bag of onions </a:t>
            </a: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is 1 kg 500 g.</a:t>
            </a: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50000"/>
              </a:lnSpc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50000"/>
              </a:lnSpc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2"/>
          <a:srcRect l="0" t="0" r="0" b="16667"/>
          <a:stretch/>
        </p:blipFill>
        <p:spPr>
          <a:xfrm>
            <a:off x="0" y="0"/>
            <a:ext cx="4139640" cy="107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" descr=""/>
          <p:cNvPicPr/>
          <p:nvPr/>
        </p:nvPicPr>
        <p:blipFill>
          <a:blip r:embed="rId1"/>
          <a:srcRect l="0" t="0" r="7143" b="0"/>
          <a:stretch/>
        </p:blipFill>
        <p:spPr>
          <a:xfrm>
            <a:off x="5040000" y="352080"/>
            <a:ext cx="5759640" cy="5587560"/>
          </a:xfrm>
          <a:prstGeom prst="rect">
            <a:avLst/>
          </a:prstGeom>
          <a:ln w="0">
            <a:noFill/>
          </a:ln>
        </p:spPr>
      </p:pic>
      <p:sp>
        <p:nvSpPr>
          <p:cNvPr id="142" name=""/>
          <p:cNvSpPr/>
          <p:nvPr/>
        </p:nvSpPr>
        <p:spPr>
          <a:xfrm>
            <a:off x="900000" y="1620000"/>
            <a:ext cx="10258200" cy="327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3.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 mass of the bag of potatoes 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is 1 kg 900 g.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50000"/>
              </a:lnSpc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50000"/>
              </a:lnSpc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2"/>
          <a:srcRect l="0" t="0" r="0" b="16667"/>
          <a:stretch/>
        </p:blipFill>
        <p:spPr>
          <a:xfrm>
            <a:off x="0" y="0"/>
            <a:ext cx="4139640" cy="107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" descr=""/>
          <p:cNvPicPr/>
          <p:nvPr/>
        </p:nvPicPr>
        <p:blipFill>
          <a:blip r:embed="rId1"/>
          <a:srcRect l="0" t="0" r="5577" b="0"/>
          <a:stretch/>
        </p:blipFill>
        <p:spPr>
          <a:xfrm>
            <a:off x="5760000" y="180000"/>
            <a:ext cx="5039280" cy="5931720"/>
          </a:xfrm>
          <a:prstGeom prst="rect">
            <a:avLst/>
          </a:prstGeom>
          <a:ln w="0">
            <a:noFill/>
          </a:ln>
        </p:spPr>
      </p:pic>
      <p:sp>
        <p:nvSpPr>
          <p:cNvPr id="145" name=""/>
          <p:cNvSpPr/>
          <p:nvPr/>
        </p:nvSpPr>
        <p:spPr>
          <a:xfrm>
            <a:off x="900000" y="1620000"/>
            <a:ext cx="10258200" cy="327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4.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 mass of the bag of ginger is 1 kg 200 g.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 kg = 1000 g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 kg 200 g = 1 kg + 200 g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= 1000 g + 200 g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= 1200 g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2"/>
          <a:srcRect l="0" t="0" r="0" b="16667"/>
          <a:stretch/>
        </p:blipFill>
        <p:spPr>
          <a:xfrm>
            <a:off x="0" y="0"/>
            <a:ext cx="4139640" cy="107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" descr=""/>
          <p:cNvPicPr/>
          <p:nvPr/>
        </p:nvPicPr>
        <p:blipFill>
          <a:blip r:embed="rId1"/>
          <a:srcRect l="-9998" t="2903" r="7698" b="0"/>
          <a:stretch/>
        </p:blipFill>
        <p:spPr>
          <a:xfrm>
            <a:off x="5616000" y="360000"/>
            <a:ext cx="5147280" cy="5399640"/>
          </a:xfrm>
          <a:prstGeom prst="rect">
            <a:avLst/>
          </a:prstGeom>
          <a:ln w="0">
            <a:noFill/>
          </a:ln>
        </p:spPr>
      </p:pic>
      <p:sp>
        <p:nvSpPr>
          <p:cNvPr id="148" name=""/>
          <p:cNvSpPr/>
          <p:nvPr/>
        </p:nvSpPr>
        <p:spPr>
          <a:xfrm>
            <a:off x="900000" y="972000"/>
            <a:ext cx="10258200" cy="327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5. The mass of the bag of tomatoes is 1800 g.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 kg = 1000 g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1800 g = 1000 g + 800 g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= 1 kg + 800 g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= 1 kg 800 g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 mass of the bag of tomatoes is 1 kg 800 g.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Arial"/>
            </a:endParaRPr>
          </a:p>
        </p:txBody>
      </p:sp>
      <p:pic>
        <p:nvPicPr>
          <p:cNvPr id="149" name="" descr=""/>
          <p:cNvPicPr/>
          <p:nvPr/>
        </p:nvPicPr>
        <p:blipFill>
          <a:blip r:embed="rId2"/>
          <a:stretch/>
        </p:blipFill>
        <p:spPr>
          <a:xfrm>
            <a:off x="584640" y="1620000"/>
            <a:ext cx="1935000" cy="2269440"/>
          </a:xfrm>
          <a:prstGeom prst="rect">
            <a:avLst/>
          </a:prstGeom>
          <a:ln w="0">
            <a:noFill/>
          </a:ln>
        </p:spPr>
      </p:pic>
      <p:sp>
        <p:nvSpPr>
          <p:cNvPr id="150" name=""/>
          <p:cNvSpPr/>
          <p:nvPr/>
        </p:nvSpPr>
        <p:spPr>
          <a:xfrm>
            <a:off x="3240000" y="1800000"/>
            <a:ext cx="3059640" cy="1799640"/>
          </a:xfrm>
          <a:prstGeom prst="wedgeRoundRectCallout">
            <a:avLst>
              <a:gd name="adj1" fmla="val -77972"/>
              <a:gd name="adj2" fmla="val 587"/>
              <a:gd name="adj3" fmla="val 16667"/>
            </a:avLst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What is the mass of the bag of tomatoes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in kilograms and grams?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3"/>
          <a:srcRect l="0" t="0" r="0" b="16667"/>
          <a:stretch/>
        </p:blipFill>
        <p:spPr>
          <a:xfrm>
            <a:off x="0" y="0"/>
            <a:ext cx="4139640" cy="107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" descr=""/>
          <p:cNvPicPr/>
          <p:nvPr/>
        </p:nvPicPr>
        <p:blipFill>
          <a:blip r:embed="rId1"/>
          <a:stretch/>
        </p:blipFill>
        <p:spPr>
          <a:xfrm>
            <a:off x="7121880" y="720000"/>
            <a:ext cx="3857760" cy="5399640"/>
          </a:xfrm>
          <a:prstGeom prst="rect">
            <a:avLst/>
          </a:prstGeom>
          <a:ln w="0">
            <a:noFill/>
          </a:ln>
        </p:spPr>
      </p:pic>
      <p:sp>
        <p:nvSpPr>
          <p:cNvPr id="153" name=""/>
          <p:cNvSpPr/>
          <p:nvPr/>
        </p:nvSpPr>
        <p:spPr>
          <a:xfrm>
            <a:off x="900000" y="972000"/>
            <a:ext cx="10258200" cy="327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6. What is the mass of the bag of mushrooms in grams?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 mass of the bag of mushrooms is 2 kg 100 g.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 kg = 1000 g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2 kg 100 g = 2 kg + 100 g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= 2000 g + 100 g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= 2100 g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 mass of the bag of mushrooms is 2100 g.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34"/>
              </a:spcBef>
              <a:spcAft>
                <a:spcPts val="1134"/>
              </a:spcAft>
              <a:buNone/>
            </a:pPr>
            <a:endParaRPr b="0" lang="en-PH" sz="2400" spc="-1" strike="noStrike">
              <a:latin typeface="Arial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2"/>
          <a:srcRect l="0" t="0" r="0" b="16667"/>
          <a:stretch/>
        </p:blipFill>
        <p:spPr>
          <a:xfrm>
            <a:off x="0" y="0"/>
            <a:ext cx="4139640" cy="107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7678</TotalTime>
  <Application>LibreOffice/7.2.5.2$MacOSX_X86_64 LibreOffice_project/499f9727c189e6ef3471021d6132d4c694f357e5</Application>
  <AppVersion>15.0000</AppVersion>
  <Words>425</Words>
  <Paragraphs>173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cp:lastPrinted>2023-03-16T06:30:06Z</cp:lastPrinted>
  <dcterms:modified xsi:type="dcterms:W3CDTF">2023-09-14T09:22:00Z</dcterms:modified>
  <cp:revision>686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21</vt:i4>
  </property>
  <property fmtid="{D5CDD505-2E9C-101B-9397-08002B2CF9AE}" pid="3" name="PresentationFormat">
    <vt:lpwstr>Widescreen</vt:lpwstr>
  </property>
  <property fmtid="{D5CDD505-2E9C-101B-9397-08002B2CF9AE}" pid="4" name="Slides">
    <vt:i4>23</vt:i4>
  </property>
</Properties>
</file>