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media/image8.png" ContentType="image/png"/>
  <Override PartName="/ppt/media/image9.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8440" cy="684432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85320" cy="2785320"/>
          </a:xfrm>
          <a:prstGeom prst="rect">
            <a:avLst/>
          </a:prstGeom>
          <a:ln w="0">
            <a:noFill/>
          </a:ln>
        </p:spPr>
      </p:pic>
      <p:sp>
        <p:nvSpPr>
          <p:cNvPr id="2" name="Rectangle 5"/>
          <p:cNvSpPr/>
          <p:nvPr/>
        </p:nvSpPr>
        <p:spPr>
          <a:xfrm>
            <a:off x="3487320" y="1475280"/>
            <a:ext cx="8690760" cy="384876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90760" cy="37044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8440" cy="621360"/>
          </a:xfrm>
          <a:prstGeom prst="rect">
            <a:avLst/>
          </a:prstGeom>
          <a:ln w="0">
            <a:noFill/>
          </a:ln>
        </p:spPr>
      </p:pic>
      <p:sp>
        <p:nvSpPr>
          <p:cNvPr id="43" name="Rectangle 7"/>
          <p:cNvSpPr/>
          <p:nvPr/>
        </p:nvSpPr>
        <p:spPr>
          <a:xfrm>
            <a:off x="10868760" y="0"/>
            <a:ext cx="956880" cy="95688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20960" cy="1020960"/>
          </a:xfrm>
          <a:prstGeom prst="rect">
            <a:avLst/>
          </a:prstGeom>
          <a:ln w="0">
            <a:noFill/>
          </a:ln>
        </p:spPr>
      </p:pic>
      <p:sp>
        <p:nvSpPr>
          <p:cNvPr id="45" name="TextBox 9"/>
          <p:cNvSpPr/>
          <p:nvPr/>
        </p:nvSpPr>
        <p:spPr>
          <a:xfrm>
            <a:off x="185400" y="6362280"/>
            <a:ext cx="46782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96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2760" cy="337104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8"/>
          <p:cNvSpPr/>
          <p:nvPr/>
        </p:nvSpPr>
        <p:spPr>
          <a:xfrm>
            <a:off x="3960000" y="2700000"/>
            <a:ext cx="7738200" cy="1351080"/>
          </a:xfrm>
          <a:prstGeom prst="rect">
            <a:avLst/>
          </a:prstGeom>
          <a:noFill/>
          <a:ln w="0">
            <a:noFill/>
          </a:ln>
        </p:spPr>
        <p:style>
          <a:lnRef idx="0"/>
          <a:fillRef idx="0"/>
          <a:effectRef idx="0"/>
          <a:fontRef idx="minor"/>
        </p:style>
        <p:txBody>
          <a:bodyPr lIns="90000" rIns="90000" tIns="45000" bIns="45000" anchor="t">
            <a:spAutoFit/>
          </a:bodyPr>
          <a:p>
            <a:pPr algn="ctr">
              <a:lnSpc>
                <a:spcPct val="115000"/>
              </a:lnSpc>
              <a:buNone/>
            </a:pPr>
            <a:r>
              <a:rPr b="1" lang="en-US" sz="3600" spc="-1" strike="noStrike">
                <a:solidFill>
                  <a:srgbClr val="ffffff"/>
                </a:solidFill>
                <a:latin typeface="Montserrat medium"/>
                <a:ea typeface="PingFang SC"/>
              </a:rPr>
              <a:t>Describing Materials Based on Their Properties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
          <p:cNvSpPr/>
          <p:nvPr/>
        </p:nvSpPr>
        <p:spPr>
          <a:xfrm>
            <a:off x="720000" y="231840"/>
            <a:ext cx="10079280" cy="5667480"/>
          </a:xfrm>
          <a:prstGeom prst="rect">
            <a:avLst/>
          </a:prstGeom>
          <a:noFill/>
          <a:ln w="0">
            <a:noFill/>
          </a:ln>
        </p:spPr>
        <p:style>
          <a:lnRef idx="0"/>
          <a:fillRef idx="0"/>
          <a:effectRef idx="0"/>
          <a:fontRef idx="minor"/>
        </p:style>
        <p:txBody>
          <a:bodyPr lIns="90000" rIns="90000" tIns="45000" bIns="45000" anchor="t">
            <a:noAutofit/>
          </a:bodyPr>
          <a:p>
            <a:pPr>
              <a:lnSpc>
                <a:spcPct val="200000"/>
              </a:lnSpc>
              <a:spcBef>
                <a:spcPts val="283"/>
              </a:spcBef>
              <a:spcAft>
                <a:spcPts val="283"/>
              </a:spcAft>
              <a:buNone/>
            </a:pPr>
            <a:r>
              <a:rPr b="1" lang="en-PH" sz="2000" spc="-1" strike="noStrike">
                <a:solidFill>
                  <a:srgbClr val="000000"/>
                </a:solidFill>
                <a:highlight>
                  <a:srgbClr val="dde8cb"/>
                </a:highlight>
                <a:latin typeface="Lato"/>
                <a:ea typeface="€Î›âþ"/>
              </a:rPr>
              <a:t>What To Do</a:t>
            </a:r>
            <a:endParaRPr b="0" lang="en-PH" sz="2000" spc="-1" strike="noStrike">
              <a:latin typeface="Arial"/>
            </a:endParaRPr>
          </a:p>
          <a:p>
            <a:pPr>
              <a:lnSpc>
                <a:spcPct val="200000"/>
              </a:lnSpc>
              <a:spcBef>
                <a:spcPts val="283"/>
              </a:spcBef>
              <a:spcAft>
                <a:spcPts val="283"/>
              </a:spcAft>
              <a:buNone/>
            </a:pPr>
            <a:r>
              <a:rPr b="0" lang="en-PH" sz="1800" spc="-1" strike="noStrike">
                <a:solidFill>
                  <a:srgbClr val="000000"/>
                </a:solidFill>
                <a:latin typeface="Lato"/>
                <a:ea typeface="€Î›âþ"/>
              </a:rPr>
              <a:t>The following objects are presented in the table:</a:t>
            </a:r>
            <a:endParaRPr b="0" lang="en-PH" sz="1800" spc="-1" strike="noStrike">
              <a:latin typeface="Arial"/>
            </a:endParaRPr>
          </a:p>
          <a:p>
            <a:pPr>
              <a:lnSpc>
                <a:spcPct val="200000"/>
              </a:lnSpc>
              <a:spcBef>
                <a:spcPts val="283"/>
              </a:spcBef>
              <a:spcAft>
                <a:spcPts val="283"/>
              </a:spcAft>
              <a:buNone/>
            </a:pPr>
            <a:endParaRPr b="0" lang="en-PH" sz="1800" spc="-1" strike="noStrike">
              <a:latin typeface="Arial"/>
            </a:endParaRPr>
          </a:p>
          <a:p>
            <a:pPr>
              <a:lnSpc>
                <a:spcPct val="200000"/>
              </a:lnSpc>
              <a:spcBef>
                <a:spcPts val="283"/>
              </a:spcBef>
              <a:spcAft>
                <a:spcPts val="283"/>
              </a:spcAft>
              <a:buNone/>
            </a:pPr>
            <a:endParaRPr b="0" lang="en-PH" sz="1800" spc="-1" strike="noStrike">
              <a:latin typeface="Arial"/>
            </a:endParaRPr>
          </a:p>
          <a:p>
            <a:pPr>
              <a:lnSpc>
                <a:spcPct val="200000"/>
              </a:lnSpc>
              <a:spcBef>
                <a:spcPts val="283"/>
              </a:spcBef>
              <a:spcAft>
                <a:spcPts val="283"/>
              </a:spcAft>
              <a:buNone/>
            </a:pPr>
            <a:endParaRPr b="0" lang="en-PH" sz="1800" spc="-1" strike="noStrike">
              <a:latin typeface="Arial"/>
            </a:endParaRPr>
          </a:p>
          <a:p>
            <a:pPr>
              <a:lnSpc>
                <a:spcPct val="200000"/>
              </a:lnSpc>
              <a:spcBef>
                <a:spcPts val="283"/>
              </a:spcBef>
              <a:spcAft>
                <a:spcPts val="283"/>
              </a:spcAft>
              <a:buNone/>
            </a:pPr>
            <a:r>
              <a:rPr b="0" lang="en-PH" sz="1800" spc="-1" strike="noStrike">
                <a:solidFill>
                  <a:srgbClr val="000000"/>
                </a:solidFill>
                <a:latin typeface="Lato"/>
                <a:ea typeface="€Î›âþ"/>
              </a:rPr>
              <a:t>Observe the objects.</a:t>
            </a:r>
            <a:endParaRPr b="0" lang="en-PH" sz="1800" spc="-1" strike="noStrike">
              <a:latin typeface="Arial"/>
            </a:endParaRPr>
          </a:p>
          <a:p>
            <a:pPr>
              <a:lnSpc>
                <a:spcPct val="200000"/>
              </a:lnSpc>
              <a:spcBef>
                <a:spcPts val="283"/>
              </a:spcBef>
              <a:spcAft>
                <a:spcPts val="283"/>
              </a:spcAft>
              <a:buNone/>
            </a:pPr>
            <a:r>
              <a:rPr b="0" lang="en-PH" sz="1800" spc="-1" strike="noStrike">
                <a:solidFill>
                  <a:srgbClr val="000000"/>
                </a:solidFill>
                <a:latin typeface="Lato"/>
                <a:ea typeface="€Î›âþ"/>
              </a:rPr>
              <a:t>Then, pick one and show it to your classmate.</a:t>
            </a:r>
            <a:endParaRPr b="0" lang="en-PH" sz="1800" spc="-1" strike="noStrike">
              <a:latin typeface="Arial"/>
            </a:endParaRPr>
          </a:p>
          <a:p>
            <a:pPr>
              <a:lnSpc>
                <a:spcPct val="200000"/>
              </a:lnSpc>
              <a:spcBef>
                <a:spcPts val="283"/>
              </a:spcBef>
              <a:spcAft>
                <a:spcPts val="283"/>
              </a:spcAft>
              <a:buNone/>
            </a:pPr>
            <a:r>
              <a:rPr b="0" lang="en-PH" sz="1800" spc="-1" strike="noStrike">
                <a:solidFill>
                  <a:srgbClr val="000000"/>
                </a:solidFill>
                <a:latin typeface="Lato"/>
                <a:ea typeface="€Î›âþ"/>
              </a:rPr>
              <a:t>Describe the object based on its properties: </a:t>
            </a:r>
            <a:r>
              <a:rPr b="1" lang="en-PH" sz="1800" spc="-1" strike="noStrike">
                <a:solidFill>
                  <a:srgbClr val="000000"/>
                </a:solidFill>
                <a:latin typeface="Lato"/>
                <a:ea typeface="€Î›âþ"/>
              </a:rPr>
              <a:t>color, shape, size, texture, volume, make up, and use.</a:t>
            </a:r>
            <a:endParaRPr b="0" lang="en-PH" sz="1800" spc="-1" strike="noStrike">
              <a:latin typeface="Arial"/>
            </a:endParaRPr>
          </a:p>
          <a:p>
            <a:pPr>
              <a:lnSpc>
                <a:spcPct val="200000"/>
              </a:lnSpc>
              <a:spcBef>
                <a:spcPts val="283"/>
              </a:spcBef>
              <a:spcAft>
                <a:spcPts val="283"/>
              </a:spcAft>
              <a:buNone/>
            </a:pPr>
            <a:r>
              <a:rPr b="0" lang="en-PH" sz="1800" spc="-1" strike="noStrike">
                <a:solidFill>
                  <a:srgbClr val="000000"/>
                </a:solidFill>
                <a:latin typeface="Lato"/>
                <a:ea typeface="€Î›âþ"/>
              </a:rPr>
              <a:t>State your reason why you chose the object.</a:t>
            </a:r>
            <a:endParaRPr b="0" lang="en-PH" sz="1800" spc="-1" strike="noStrike">
              <a:latin typeface="Arial"/>
            </a:endParaRPr>
          </a:p>
        </p:txBody>
      </p:sp>
      <p:sp>
        <p:nvSpPr>
          <p:cNvPr id="148" name=""/>
          <p:cNvSpPr/>
          <p:nvPr/>
        </p:nvSpPr>
        <p:spPr>
          <a:xfrm>
            <a:off x="1440000" y="1764000"/>
            <a:ext cx="8999280" cy="1692000"/>
          </a:xfrm>
          <a:prstGeom prst="rect">
            <a:avLst/>
          </a:prstGeom>
          <a:solidFill>
            <a:srgbClr val="dee6ef">
              <a:alpha val="6000"/>
            </a:srgbClr>
          </a:solidFill>
          <a:ln w="0">
            <a:solidFill>
              <a:srgbClr val="3465a4"/>
            </a:solidFill>
          </a:ln>
        </p:spPr>
        <p:style>
          <a:lnRef idx="0"/>
          <a:fillRef idx="0"/>
          <a:effectRef idx="0"/>
          <a:fontRef idx="minor"/>
        </p:style>
        <p:txBody>
          <a:bodyPr lIns="90000" rIns="90000" tIns="45000" bIns="45000" anchor="t">
            <a:noAutofit/>
          </a:bodyPr>
          <a:p>
            <a:pPr>
              <a:lnSpc>
                <a:spcPct val="150000"/>
              </a:lnSpc>
              <a:spcBef>
                <a:spcPts val="567"/>
              </a:spcBef>
              <a:spcAft>
                <a:spcPts val="567"/>
              </a:spcAft>
              <a:buNone/>
            </a:pPr>
            <a:r>
              <a:rPr b="0" lang="en-PH" sz="1800" spc="-1" strike="noStrike">
                <a:solidFill>
                  <a:srgbClr val="000000"/>
                </a:solidFill>
                <a:latin typeface="Arial"/>
                <a:ea typeface="DejaVu Sans"/>
              </a:rPr>
              <a:t>Cotton </a:t>
            </a: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Desk</a:t>
            </a: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School bag</a:t>
            </a: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Mirror</a:t>
            </a:r>
            <a:endParaRPr b="0" lang="en-PH" sz="1800" spc="-1" strike="noStrike">
              <a:latin typeface="Arial"/>
              <a:ea typeface="PingFang SC"/>
            </a:endParaRPr>
          </a:p>
          <a:p>
            <a:pPr>
              <a:lnSpc>
                <a:spcPct val="150000"/>
              </a:lnSpc>
              <a:spcBef>
                <a:spcPts val="567"/>
              </a:spcBef>
              <a:spcAft>
                <a:spcPts val="567"/>
              </a:spcAft>
              <a:buNone/>
            </a:pPr>
            <a:r>
              <a:rPr b="0" lang="en-PH" sz="1800" spc="-1" strike="noStrike">
                <a:solidFill>
                  <a:srgbClr val="000000"/>
                </a:solidFill>
                <a:latin typeface="Arial"/>
                <a:ea typeface="DejaVu Sans"/>
              </a:rPr>
              <a:t>Lunch box</a:t>
            </a: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Pencil case</a:t>
            </a: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Handkerchief</a:t>
            </a: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Ball</a:t>
            </a:r>
            <a:endParaRPr b="0" lang="en-PH" sz="1800" spc="-1" strike="noStrike">
              <a:latin typeface="Arial"/>
              <a:ea typeface="PingFang SC"/>
            </a:endParaRPr>
          </a:p>
          <a:p>
            <a:pPr>
              <a:lnSpc>
                <a:spcPct val="150000"/>
              </a:lnSpc>
              <a:spcBef>
                <a:spcPts val="567"/>
              </a:spcBef>
              <a:spcAft>
                <a:spcPts val="567"/>
              </a:spcAft>
              <a:buNone/>
            </a:pPr>
            <a:r>
              <a:rPr b="0" lang="en-PH" sz="1800" spc="-1" strike="noStrike">
                <a:solidFill>
                  <a:srgbClr val="000000"/>
                </a:solidFill>
                <a:latin typeface="Arial"/>
                <a:ea typeface="DejaVu Sans"/>
              </a:rPr>
              <a:t>TV</a:t>
            </a: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Paper</a:t>
            </a:r>
            <a:endParaRPr b="0" lang="en-PH" sz="1800" spc="-1" strike="noStrike">
              <a:latin typeface="Arial"/>
              <a:ea typeface="PingFang SC"/>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7560000" y="5400000"/>
            <a:ext cx="2875320" cy="341640"/>
          </a:xfrm>
          <a:prstGeom prst="rect">
            <a:avLst/>
          </a:prstGeom>
          <a:noFill/>
          <a:ln w="0">
            <a:noFill/>
          </a:ln>
        </p:spPr>
        <p:style>
          <a:lnRef idx="0"/>
          <a:fillRef idx="0"/>
          <a:effectRef idx="0"/>
          <a:fontRef idx="minor"/>
        </p:style>
      </p:sp>
      <p:sp>
        <p:nvSpPr>
          <p:cNvPr id="126" name=""/>
          <p:cNvSpPr/>
          <p:nvPr/>
        </p:nvSpPr>
        <p:spPr>
          <a:xfrm>
            <a:off x="10260000" y="5746320"/>
            <a:ext cx="176040" cy="341640"/>
          </a:xfrm>
          <a:prstGeom prst="rect">
            <a:avLst/>
          </a:prstGeom>
          <a:noFill/>
          <a:ln w="0">
            <a:noFill/>
          </a:ln>
        </p:spPr>
        <p:style>
          <a:lnRef idx="0"/>
          <a:fillRef idx="0"/>
          <a:effectRef idx="0"/>
          <a:fontRef idx="minor"/>
        </p:style>
      </p:sp>
      <p:sp>
        <p:nvSpPr>
          <p:cNvPr id="127" name=""/>
          <p:cNvSpPr/>
          <p:nvPr/>
        </p:nvSpPr>
        <p:spPr>
          <a:xfrm>
            <a:off x="900000" y="540000"/>
            <a:ext cx="10259280" cy="4859280"/>
          </a:xfrm>
          <a:prstGeom prst="rect">
            <a:avLst/>
          </a:prstGeom>
          <a:noFill/>
          <a:ln w="0">
            <a:noFill/>
          </a:ln>
        </p:spPr>
        <p:style>
          <a:lnRef idx="0"/>
          <a:fillRef idx="0"/>
          <a:effectRef idx="0"/>
          <a:fontRef idx="minor"/>
        </p:style>
        <p:txBody>
          <a:bodyPr lIns="90000" rIns="90000" tIns="45000" bIns="45000" anchor="ctr">
            <a:noAutofit/>
          </a:bodyPr>
          <a:p>
            <a:pPr>
              <a:lnSpc>
                <a:spcPct val="200000"/>
              </a:lnSpc>
              <a:spcBef>
                <a:spcPts val="567"/>
              </a:spcBef>
              <a:spcAft>
                <a:spcPts val="567"/>
              </a:spcAft>
              <a:buNone/>
            </a:pPr>
            <a:r>
              <a:rPr b="0" lang="en-PH" sz="2000" spc="-1" strike="noStrike">
                <a:solidFill>
                  <a:srgbClr val="000000"/>
                </a:solidFill>
                <a:highlight>
                  <a:srgbClr val="dde8cb"/>
                </a:highlight>
                <a:latin typeface="Lato"/>
                <a:ea typeface="DejaVu Sans"/>
              </a:rPr>
              <a:t>	</a:t>
            </a:r>
            <a:r>
              <a:rPr b="0" lang="en-PH" sz="2000" spc="-1" strike="noStrike">
                <a:solidFill>
                  <a:srgbClr val="000000"/>
                </a:solidFill>
                <a:highlight>
                  <a:srgbClr val="dde8cb"/>
                </a:highlight>
                <a:latin typeface="Lato"/>
                <a:ea typeface="DejaVu Sans"/>
              </a:rPr>
              <a:t>It is important to know the properties of matter in our daily life. Do you know why?</a:t>
            </a:r>
            <a:endParaRPr b="0" lang="en-PH" sz="2000" spc="-1" strike="noStrike">
              <a:latin typeface="Arial"/>
            </a:endParaRPr>
          </a:p>
          <a:p>
            <a:pPr>
              <a:lnSpc>
                <a:spcPct val="200000"/>
              </a:lnSpc>
              <a:spcBef>
                <a:spcPts val="567"/>
              </a:spcBef>
              <a:spcAft>
                <a:spcPts val="567"/>
              </a:spcAft>
              <a:buNone/>
            </a:pPr>
            <a:r>
              <a:rPr b="0" lang="en-PH" sz="1800" spc="-1" strike="noStrike">
                <a:solidFill>
                  <a:srgbClr val="000000"/>
                </a:solidFill>
                <a:latin typeface="Lato"/>
                <a:ea typeface="DejaVu Sans"/>
              </a:rPr>
              <a:t>Good examples are the following: </a:t>
            </a:r>
            <a:r>
              <a:rPr b="1" lang="en-PH" sz="1800" spc="-1" strike="noStrike">
                <a:solidFill>
                  <a:srgbClr val="000000"/>
                </a:solidFill>
                <a:latin typeface="Lato"/>
                <a:ea typeface="DejaVu Sans"/>
              </a:rPr>
              <a:t>looking for the texture of the good shopping bags to carry groceries, observing the color of clothes that would make us feel cool during hot days, choosing the best shape of furniture to fit in the terrace of the house, and using easy to flow liquid for food preparation.</a:t>
            </a:r>
            <a:endParaRPr b="0" lang="en-PH" sz="1800" spc="-1" strike="noStrike">
              <a:latin typeface="Arial"/>
            </a:endParaRPr>
          </a:p>
        </p:txBody>
      </p:sp>
      <p:sp>
        <p:nvSpPr>
          <p:cNvPr id="128" name=""/>
          <p:cNvSpPr/>
          <p:nvPr/>
        </p:nvSpPr>
        <p:spPr>
          <a:xfrm>
            <a:off x="720000" y="1440000"/>
            <a:ext cx="10620000" cy="3960000"/>
          </a:xfrm>
          <a:custGeom>
            <a:avLst/>
            <a:gdLst/>
            <a:ahLst/>
            <a:rect l="0" t="0" r="r" b="b"/>
            <a:pathLst>
              <a:path w="29502" h="11002">
                <a:moveTo>
                  <a:pt x="1833" y="0"/>
                </a:moveTo>
                <a:lnTo>
                  <a:pt x="1834" y="0"/>
                </a:lnTo>
                <a:cubicBezTo>
                  <a:pt x="1512" y="0"/>
                  <a:pt x="1195" y="85"/>
                  <a:pt x="917" y="246"/>
                </a:cubicBezTo>
                <a:cubicBezTo>
                  <a:pt x="638" y="407"/>
                  <a:pt x="407" y="638"/>
                  <a:pt x="246" y="917"/>
                </a:cubicBezTo>
                <a:cubicBezTo>
                  <a:pt x="85" y="1195"/>
                  <a:pt x="0" y="1512"/>
                  <a:pt x="0" y="1834"/>
                </a:cubicBezTo>
                <a:lnTo>
                  <a:pt x="0" y="9167"/>
                </a:lnTo>
                <a:lnTo>
                  <a:pt x="0" y="9168"/>
                </a:lnTo>
                <a:cubicBezTo>
                  <a:pt x="0" y="9489"/>
                  <a:pt x="85" y="9806"/>
                  <a:pt x="246" y="10084"/>
                </a:cubicBezTo>
                <a:cubicBezTo>
                  <a:pt x="407" y="10363"/>
                  <a:pt x="638" y="10594"/>
                  <a:pt x="917" y="10755"/>
                </a:cubicBezTo>
                <a:cubicBezTo>
                  <a:pt x="1195" y="10916"/>
                  <a:pt x="1512" y="11001"/>
                  <a:pt x="1834" y="11001"/>
                </a:cubicBezTo>
                <a:lnTo>
                  <a:pt x="27667" y="11001"/>
                </a:lnTo>
                <a:lnTo>
                  <a:pt x="27668" y="11001"/>
                </a:lnTo>
                <a:cubicBezTo>
                  <a:pt x="27989" y="11001"/>
                  <a:pt x="28306" y="10916"/>
                  <a:pt x="28584" y="10755"/>
                </a:cubicBezTo>
                <a:cubicBezTo>
                  <a:pt x="28863" y="10594"/>
                  <a:pt x="29094" y="10363"/>
                  <a:pt x="29255" y="10084"/>
                </a:cubicBezTo>
                <a:cubicBezTo>
                  <a:pt x="29416" y="9806"/>
                  <a:pt x="29501" y="9489"/>
                  <a:pt x="29501" y="9168"/>
                </a:cubicBezTo>
                <a:lnTo>
                  <a:pt x="29501" y="1833"/>
                </a:lnTo>
                <a:lnTo>
                  <a:pt x="29501" y="1834"/>
                </a:lnTo>
                <a:lnTo>
                  <a:pt x="29501" y="1834"/>
                </a:lnTo>
                <a:cubicBezTo>
                  <a:pt x="29501" y="1512"/>
                  <a:pt x="29416" y="1195"/>
                  <a:pt x="29255" y="917"/>
                </a:cubicBezTo>
                <a:cubicBezTo>
                  <a:pt x="29094" y="638"/>
                  <a:pt x="28863" y="407"/>
                  <a:pt x="28584" y="246"/>
                </a:cubicBezTo>
                <a:cubicBezTo>
                  <a:pt x="28306" y="85"/>
                  <a:pt x="27989" y="0"/>
                  <a:pt x="27668" y="0"/>
                </a:cubicBezTo>
                <a:lnTo>
                  <a:pt x="1833" y="0"/>
                </a:lnTo>
              </a:path>
            </a:pathLst>
          </a:custGeom>
          <a:solidFill>
            <a:srgbClr val="00a933">
              <a:alpha val="6000"/>
            </a:srgbClr>
          </a:solidFill>
          <a:ln w="0">
            <a:solidFill>
              <a:srgbClr val="3465a4"/>
            </a:solidFill>
          </a:ln>
        </p:spPr>
        <p:style>
          <a:lnRef idx="0"/>
          <a:fillRef idx="0"/>
          <a:effectRef idx="0"/>
          <a:fontRef idx="minor"/>
        </p:style>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
          <p:cNvSpPr/>
          <p:nvPr/>
        </p:nvSpPr>
        <p:spPr>
          <a:xfrm>
            <a:off x="720000" y="281160"/>
            <a:ext cx="6479640" cy="581256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spcBef>
                <a:spcPts val="283"/>
              </a:spcBef>
              <a:spcAft>
                <a:spcPts val="283"/>
              </a:spcAft>
              <a:buNone/>
            </a:pPr>
            <a:r>
              <a:rPr b="1" lang="en-PH" sz="2400" spc="-1" strike="noStrike">
                <a:solidFill>
                  <a:srgbClr val="000000"/>
                </a:solidFill>
                <a:highlight>
                  <a:srgbClr val="ffd8ce"/>
                </a:highlight>
                <a:latin typeface="Lato"/>
                <a:ea typeface="DejaVu Sans"/>
              </a:rPr>
              <a:t>Mass and Weight</a:t>
            </a:r>
            <a:endParaRPr b="0" lang="en-PH" sz="2400" spc="-1" strike="noStrike">
              <a:latin typeface="Arial"/>
            </a:endParaRPr>
          </a:p>
          <a:p>
            <a:pPr algn="just">
              <a:lnSpc>
                <a:spcPct val="200000"/>
              </a:lnSpc>
              <a:spcBef>
                <a:spcPts val="283"/>
              </a:spcBef>
              <a:spcAft>
                <a:spcPts val="283"/>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word mass is sometimes interchanged with the word weight because they are related. The mass of an object is reflected by its weight. The more mass an object has, the greater its weight.</a:t>
            </a:r>
            <a:endParaRPr b="0" lang="en-PH" sz="1800" spc="-1" strike="noStrike">
              <a:latin typeface="Arial"/>
            </a:endParaRPr>
          </a:p>
          <a:p>
            <a:pPr algn="just">
              <a:lnSpc>
                <a:spcPct val="200000"/>
              </a:lnSpc>
              <a:spcBef>
                <a:spcPts val="283"/>
              </a:spcBef>
              <a:spcAft>
                <a:spcPts val="283"/>
              </a:spcAft>
              <a:buNone/>
            </a:pPr>
            <a:r>
              <a:rPr b="0" lang="en-PH" sz="1800" spc="-1" strike="noStrike">
                <a:solidFill>
                  <a:srgbClr val="000000"/>
                </a:solidFill>
                <a:latin typeface="Lato"/>
                <a:ea typeface="€Î›âþ"/>
              </a:rPr>
              <a:t>	</a:t>
            </a:r>
            <a:r>
              <a:rPr b="1" lang="en-PH" sz="1800" spc="-1" strike="noStrike">
                <a:solidFill>
                  <a:srgbClr val="000000"/>
                </a:solidFill>
                <a:latin typeface="Lato"/>
                <a:ea typeface="€Î›âþ"/>
              </a:rPr>
              <a:t>Weight</a:t>
            </a:r>
            <a:r>
              <a:rPr b="0" lang="en-PH" sz="1800" spc="-1" strike="noStrike">
                <a:solidFill>
                  <a:srgbClr val="000000"/>
                </a:solidFill>
                <a:latin typeface="Lato"/>
                <a:ea typeface="€Î›âþ"/>
              </a:rPr>
              <a:t> is the pull of gravity on matter. </a:t>
            </a:r>
            <a:r>
              <a:rPr b="1" lang="en-PH" sz="1800" spc="-1" strike="noStrike">
                <a:solidFill>
                  <a:srgbClr val="000000"/>
                </a:solidFill>
                <a:latin typeface="Lato"/>
                <a:ea typeface="€Î›âþ"/>
              </a:rPr>
              <a:t>Gravity</a:t>
            </a:r>
            <a:r>
              <a:rPr b="0" lang="en-PH" sz="1800" spc="-1" strike="noStrike">
                <a:solidFill>
                  <a:srgbClr val="000000"/>
                </a:solidFill>
                <a:latin typeface="Lato"/>
                <a:ea typeface="€Î›âþ"/>
              </a:rPr>
              <a:t> is referred to as the earth’s pull. If you drop a book, it will fall to the floor.  Why? The book falls toward the floor because  the earth pulls all  objects toward it.</a:t>
            </a:r>
            <a:endParaRPr b="0" lang="en-PH" sz="1800" spc="-1" strike="noStrike">
              <a:latin typeface="Arial"/>
            </a:endParaRPr>
          </a:p>
        </p:txBody>
      </p:sp>
      <p:pic>
        <p:nvPicPr>
          <p:cNvPr id="130" name="" descr=""/>
          <p:cNvPicPr/>
          <p:nvPr/>
        </p:nvPicPr>
        <p:blipFill>
          <a:blip r:embed="rId1"/>
          <a:stretch/>
        </p:blipFill>
        <p:spPr>
          <a:xfrm>
            <a:off x="7380000" y="1440000"/>
            <a:ext cx="4319280" cy="4427280"/>
          </a:xfrm>
          <a:prstGeom prst="rect">
            <a:avLst/>
          </a:prstGeom>
          <a:ln w="0">
            <a:noFill/>
          </a:ln>
        </p:spPr>
      </p:pic>
      <p:sp>
        <p:nvSpPr>
          <p:cNvPr id="131" name=""/>
          <p:cNvSpPr/>
          <p:nvPr/>
        </p:nvSpPr>
        <p:spPr>
          <a:xfrm>
            <a:off x="7380000" y="5868000"/>
            <a:ext cx="4319280" cy="638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Figure 1.2. A vendor weighing meat.</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2" name=""/>
          <p:cNvSpPr/>
          <p:nvPr/>
        </p:nvSpPr>
        <p:spPr>
          <a:xfrm>
            <a:off x="720000" y="281160"/>
            <a:ext cx="6479640" cy="581256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spcBef>
                <a:spcPts val="567"/>
              </a:spcBef>
              <a:spcAft>
                <a:spcPts val="567"/>
              </a:spcAft>
              <a:buNone/>
            </a:pPr>
            <a:endParaRPr b="0" lang="en-PH" sz="1800" spc="-1" strike="noStrike">
              <a:latin typeface="Arial"/>
            </a:endParaRPr>
          </a:p>
          <a:p>
            <a:pPr algn="just">
              <a:lnSpc>
                <a:spcPct val="200000"/>
              </a:lnSpc>
              <a:spcBef>
                <a:spcPts val="567"/>
              </a:spcBef>
              <a:spcAft>
                <a:spcPts val="567"/>
              </a:spcAft>
              <a:buNone/>
            </a:pPr>
            <a:r>
              <a:rPr b="0" lang="en-PH" sz="1800" spc="-1" strike="noStrike">
                <a:solidFill>
                  <a:srgbClr val="000000"/>
                </a:solidFill>
                <a:latin typeface="Lato"/>
                <a:ea typeface="€Î›âþ"/>
              </a:rPr>
              <a:t>	</a:t>
            </a:r>
            <a:r>
              <a:rPr b="0" lang="en-PH" sz="1800" spc="-1" strike="noStrike">
                <a:solidFill>
                  <a:srgbClr val="000000"/>
                </a:solidFill>
                <a:latin typeface="Lato"/>
                <a:ea typeface="€Î›âþ"/>
              </a:rPr>
              <a:t>When you weigh an object, you are really measuring the pull of gravity on that object. Gravity controls the weight of an object.</a:t>
            </a:r>
            <a:endParaRPr b="0" lang="en-PH" sz="1800" spc="-1" strike="noStrike">
              <a:latin typeface="Arial"/>
            </a:endParaRPr>
          </a:p>
          <a:p>
            <a:pPr algn="just">
              <a:lnSpc>
                <a:spcPct val="200000"/>
              </a:lnSpc>
              <a:spcBef>
                <a:spcPts val="567"/>
              </a:spcBef>
              <a:spcAft>
                <a:spcPts val="567"/>
              </a:spcAft>
              <a:buNone/>
            </a:pPr>
            <a:r>
              <a:rPr b="0" lang="en-PH" sz="1800" spc="-1" strike="noStrike">
                <a:solidFill>
                  <a:srgbClr val="000000"/>
                </a:solidFill>
                <a:latin typeface="Lato"/>
                <a:ea typeface="€Î›âþ"/>
              </a:rPr>
              <a:t>	</a:t>
            </a:r>
            <a:r>
              <a:rPr b="0" lang="en-PH" sz="1800" spc="-1" strike="noStrike">
                <a:solidFill>
                  <a:srgbClr val="000000"/>
                </a:solidFill>
                <a:latin typeface="Lato"/>
                <a:ea typeface="€Î›âþ"/>
              </a:rPr>
              <a:t>When you go to a market, you see different kinds of fruits, </a:t>
            </a:r>
            <a:endParaRPr b="0" lang="en-PH" sz="1800" spc="-1" strike="noStrike">
              <a:latin typeface="Arial"/>
            </a:endParaRPr>
          </a:p>
          <a:p>
            <a:pPr algn="just">
              <a:lnSpc>
                <a:spcPct val="200000"/>
              </a:lnSpc>
              <a:spcBef>
                <a:spcPts val="567"/>
              </a:spcBef>
              <a:spcAft>
                <a:spcPts val="567"/>
              </a:spcAft>
              <a:buNone/>
            </a:pPr>
            <a:r>
              <a:rPr b="0" lang="en-PH" sz="1800" spc="-1" strike="noStrike">
                <a:solidFill>
                  <a:srgbClr val="000000"/>
                </a:solidFill>
                <a:latin typeface="Lato"/>
                <a:ea typeface="€Î›âþ"/>
              </a:rPr>
              <a:t>vegetables, fish, meat, and rice. The vendors weigh them before </a:t>
            </a:r>
            <a:endParaRPr b="0" lang="en-PH" sz="1800" spc="-1" strike="noStrike">
              <a:latin typeface="Arial"/>
            </a:endParaRPr>
          </a:p>
          <a:p>
            <a:pPr algn="just">
              <a:lnSpc>
                <a:spcPct val="200000"/>
              </a:lnSpc>
              <a:spcBef>
                <a:spcPts val="567"/>
              </a:spcBef>
              <a:spcAft>
                <a:spcPts val="567"/>
              </a:spcAft>
              <a:buNone/>
            </a:pPr>
            <a:r>
              <a:rPr b="0" lang="en-PH" sz="1800" spc="-1" strike="noStrike">
                <a:solidFill>
                  <a:srgbClr val="000000"/>
                </a:solidFill>
                <a:latin typeface="Lato"/>
                <a:ea typeface="€Î›âþ"/>
              </a:rPr>
              <a:t>they are sold. The vendors use the </a:t>
            </a:r>
            <a:r>
              <a:rPr b="1" lang="en-PH" sz="1800" spc="-1" strike="noStrike">
                <a:solidFill>
                  <a:srgbClr val="000000"/>
                </a:solidFill>
                <a:latin typeface="Lato"/>
                <a:ea typeface="€Î›âþ"/>
              </a:rPr>
              <a:t>weighing scale</a:t>
            </a:r>
            <a:r>
              <a:rPr b="0" lang="en-PH" sz="1800" spc="-1" strike="noStrike">
                <a:solidFill>
                  <a:srgbClr val="000000"/>
                </a:solidFill>
                <a:latin typeface="Lato"/>
                <a:ea typeface="€Î›âþ"/>
              </a:rPr>
              <a:t> to get their </a:t>
            </a:r>
            <a:endParaRPr b="0" lang="en-PH" sz="1800" spc="-1" strike="noStrike">
              <a:latin typeface="Arial"/>
            </a:endParaRPr>
          </a:p>
          <a:p>
            <a:pPr algn="just">
              <a:lnSpc>
                <a:spcPct val="200000"/>
              </a:lnSpc>
              <a:spcBef>
                <a:spcPts val="567"/>
              </a:spcBef>
              <a:spcAft>
                <a:spcPts val="567"/>
              </a:spcAft>
              <a:buNone/>
            </a:pPr>
            <a:r>
              <a:rPr b="0" lang="en-PH" sz="1800" spc="-1" strike="noStrike">
                <a:solidFill>
                  <a:srgbClr val="000000"/>
                </a:solidFill>
                <a:latin typeface="Lato"/>
                <a:ea typeface="€Î›âþ"/>
              </a:rPr>
              <a:t>weight.</a:t>
            </a:r>
            <a:endParaRPr b="0" lang="en-PH" sz="1800" spc="-1" strike="noStrike">
              <a:latin typeface="Arial"/>
            </a:endParaRPr>
          </a:p>
        </p:txBody>
      </p:sp>
      <p:pic>
        <p:nvPicPr>
          <p:cNvPr id="133" name="" descr=""/>
          <p:cNvPicPr/>
          <p:nvPr/>
        </p:nvPicPr>
        <p:blipFill>
          <a:blip r:embed="rId1"/>
          <a:stretch/>
        </p:blipFill>
        <p:spPr>
          <a:xfrm>
            <a:off x="7380000" y="1440000"/>
            <a:ext cx="4319280" cy="4427280"/>
          </a:xfrm>
          <a:prstGeom prst="rect">
            <a:avLst/>
          </a:prstGeom>
          <a:ln w="0">
            <a:noFill/>
          </a:ln>
        </p:spPr>
      </p:pic>
      <p:sp>
        <p:nvSpPr>
          <p:cNvPr id="134" name=""/>
          <p:cNvSpPr/>
          <p:nvPr/>
        </p:nvSpPr>
        <p:spPr>
          <a:xfrm>
            <a:off x="7380000" y="5868000"/>
            <a:ext cx="4319280" cy="638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Figure 1.2. A vendor weighing meat.</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
          <p:cNvSpPr/>
          <p:nvPr/>
        </p:nvSpPr>
        <p:spPr>
          <a:xfrm>
            <a:off x="690120" y="427680"/>
            <a:ext cx="10829160" cy="553140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spcBef>
                <a:spcPts val="850"/>
              </a:spcBef>
              <a:spcAft>
                <a:spcPts val="850"/>
              </a:spcAft>
              <a:buNone/>
            </a:pPr>
            <a:r>
              <a:rPr b="1" lang="en-PH" sz="1800" spc="-1" strike="noStrike">
                <a:solidFill>
                  <a:srgbClr val="000000"/>
                </a:solidFill>
                <a:latin typeface="Lato"/>
                <a:ea typeface="€Î›âþ"/>
              </a:rPr>
              <a:t>	</a:t>
            </a:r>
            <a:r>
              <a:rPr b="1" lang="en-PH" sz="1800" spc="-1" strike="noStrike">
                <a:solidFill>
                  <a:srgbClr val="000000"/>
                </a:solidFill>
                <a:latin typeface="Lato"/>
                <a:ea typeface="€Î›âþ"/>
              </a:rPr>
              <a:t>Mass</a:t>
            </a:r>
            <a:r>
              <a:rPr b="0" lang="en-PH" sz="1800" spc="-1" strike="noStrike">
                <a:solidFill>
                  <a:srgbClr val="000000"/>
                </a:solidFill>
                <a:latin typeface="Lato"/>
                <a:ea typeface="€Î›âþ"/>
              </a:rPr>
              <a:t> refers to the amount of matter an object contains.</a:t>
            </a:r>
            <a:endParaRPr b="0" lang="en-PH" sz="1800" spc="-1" strike="noStrike">
              <a:latin typeface="Arial"/>
            </a:endParaRPr>
          </a:p>
          <a:p>
            <a:pPr algn="just">
              <a:lnSpc>
                <a:spcPct val="200000"/>
              </a:lnSpc>
              <a:spcBef>
                <a:spcPts val="850"/>
              </a:spcBef>
              <a:spcAft>
                <a:spcPts val="850"/>
              </a:spcAft>
              <a:buNone/>
            </a:pPr>
            <a:r>
              <a:rPr b="0" lang="en-PH" sz="1800" spc="-1" strike="noStrike">
                <a:solidFill>
                  <a:srgbClr val="000000"/>
                </a:solidFill>
                <a:latin typeface="Lato"/>
                <a:ea typeface="€Î›âþ"/>
              </a:rPr>
              <a:t>It is not affected by gravity. Since the pull of gravity affects</a:t>
            </a:r>
            <a:endParaRPr b="0" lang="en-PH" sz="1800" spc="-1" strike="noStrike">
              <a:latin typeface="Arial"/>
            </a:endParaRPr>
          </a:p>
          <a:p>
            <a:pPr algn="just">
              <a:lnSpc>
                <a:spcPct val="200000"/>
              </a:lnSpc>
              <a:spcBef>
                <a:spcPts val="850"/>
              </a:spcBef>
              <a:spcAft>
                <a:spcPts val="850"/>
              </a:spcAft>
              <a:buNone/>
            </a:pPr>
            <a:r>
              <a:rPr b="0" lang="en-PH" sz="1800" spc="-1" strike="noStrike">
                <a:solidFill>
                  <a:srgbClr val="000000"/>
                </a:solidFill>
                <a:latin typeface="Lato"/>
                <a:ea typeface="€Î›âþ"/>
              </a:rPr>
              <a:t>weight, weight can change. However, the mass of an object</a:t>
            </a:r>
            <a:endParaRPr b="0" lang="en-PH" sz="1800" spc="-1" strike="noStrike">
              <a:latin typeface="Arial"/>
            </a:endParaRPr>
          </a:p>
          <a:p>
            <a:pPr algn="just">
              <a:lnSpc>
                <a:spcPct val="200000"/>
              </a:lnSpc>
              <a:spcBef>
                <a:spcPts val="850"/>
              </a:spcBef>
              <a:spcAft>
                <a:spcPts val="850"/>
              </a:spcAft>
              <a:buNone/>
            </a:pPr>
            <a:r>
              <a:rPr b="0" lang="en-PH" sz="1800" spc="-1" strike="noStrike">
                <a:solidFill>
                  <a:srgbClr val="000000"/>
                </a:solidFill>
                <a:latin typeface="Lato"/>
                <a:ea typeface="€Î›âþ"/>
              </a:rPr>
              <a:t>always stays the same.</a:t>
            </a:r>
            <a:endParaRPr b="0" lang="en-PH" sz="1800" spc="-1" strike="noStrike">
              <a:latin typeface="Arial"/>
            </a:endParaRPr>
          </a:p>
          <a:p>
            <a:pPr algn="just">
              <a:lnSpc>
                <a:spcPct val="200000"/>
              </a:lnSpc>
              <a:spcBef>
                <a:spcPts val="850"/>
              </a:spcBef>
              <a:spcAft>
                <a:spcPts val="850"/>
              </a:spcAft>
              <a:buNone/>
            </a:pPr>
            <a:r>
              <a:rPr b="0" lang="en-PH" sz="1800" spc="-1" strike="noStrike">
                <a:solidFill>
                  <a:srgbClr val="000000"/>
                </a:solidFill>
                <a:latin typeface="Lato"/>
                <a:ea typeface="€Î›âþ"/>
              </a:rPr>
              <a:t>	</a:t>
            </a:r>
            <a:r>
              <a:rPr b="0" lang="en-PH" sz="1800" spc="-1" strike="noStrike">
                <a:solidFill>
                  <a:srgbClr val="000000"/>
                </a:solidFill>
                <a:latin typeface="Lato"/>
                <a:ea typeface="€Î›âþ"/>
              </a:rPr>
              <a:t>A weighing </a:t>
            </a:r>
            <a:r>
              <a:rPr b="1" lang="en-PH" sz="1800" spc="-1" strike="noStrike">
                <a:solidFill>
                  <a:srgbClr val="000000"/>
                </a:solidFill>
                <a:latin typeface="Lato"/>
                <a:ea typeface="€Î›âþ"/>
              </a:rPr>
              <a:t>balance</a:t>
            </a:r>
            <a:r>
              <a:rPr b="0" lang="en-PH" sz="1800" spc="-1" strike="noStrike">
                <a:solidFill>
                  <a:srgbClr val="000000"/>
                </a:solidFill>
                <a:latin typeface="Lato"/>
                <a:ea typeface="€Î›âþ"/>
              </a:rPr>
              <a:t> is used to measure the mass of objects. </a:t>
            </a:r>
            <a:endParaRPr b="0" lang="en-PH" sz="1800" spc="-1" strike="noStrike">
              <a:latin typeface="Arial"/>
            </a:endParaRPr>
          </a:p>
          <a:p>
            <a:pPr algn="just">
              <a:lnSpc>
                <a:spcPct val="200000"/>
              </a:lnSpc>
              <a:spcBef>
                <a:spcPts val="850"/>
              </a:spcBef>
              <a:spcAft>
                <a:spcPts val="850"/>
              </a:spcAft>
              <a:buNone/>
            </a:pPr>
            <a:r>
              <a:rPr b="0" lang="en-PH" sz="1800" spc="-1" strike="noStrike">
                <a:solidFill>
                  <a:srgbClr val="000000"/>
                </a:solidFill>
                <a:latin typeface="Lato"/>
                <a:ea typeface="€Î›âþ"/>
              </a:rPr>
              <a:t>The units of mass are grams (g) or kilograms (kg) which are </a:t>
            </a:r>
            <a:endParaRPr b="0" lang="en-PH" sz="1800" spc="-1" strike="noStrike">
              <a:latin typeface="Arial"/>
            </a:endParaRPr>
          </a:p>
          <a:p>
            <a:pPr algn="just">
              <a:lnSpc>
                <a:spcPct val="200000"/>
              </a:lnSpc>
              <a:spcBef>
                <a:spcPts val="850"/>
              </a:spcBef>
              <a:spcAft>
                <a:spcPts val="850"/>
              </a:spcAft>
              <a:buNone/>
            </a:pPr>
            <a:r>
              <a:rPr b="0" lang="en-PH" sz="1800" spc="-1" strike="noStrike">
                <a:solidFill>
                  <a:srgbClr val="000000"/>
                </a:solidFill>
                <a:latin typeface="Lato"/>
                <a:ea typeface="€Î›âþ"/>
              </a:rPr>
              <a:t>known as metric measurement.</a:t>
            </a:r>
            <a:endParaRPr b="0" lang="en-PH" sz="1800" spc="-1" strike="noStrike">
              <a:latin typeface="Arial"/>
            </a:endParaRPr>
          </a:p>
        </p:txBody>
      </p:sp>
      <p:pic>
        <p:nvPicPr>
          <p:cNvPr id="136" name="" descr=""/>
          <p:cNvPicPr/>
          <p:nvPr/>
        </p:nvPicPr>
        <p:blipFill>
          <a:blip r:embed="rId1"/>
          <a:stretch/>
        </p:blipFill>
        <p:spPr>
          <a:xfrm>
            <a:off x="7044480" y="1002600"/>
            <a:ext cx="4834800" cy="3352680"/>
          </a:xfrm>
          <a:prstGeom prst="rect">
            <a:avLst/>
          </a:prstGeom>
          <a:ln w="12600">
            <a:solidFill>
              <a:srgbClr val="000000"/>
            </a:solidFill>
            <a:round/>
          </a:ln>
        </p:spPr>
      </p:pic>
      <p:sp>
        <p:nvSpPr>
          <p:cNvPr id="137" name=""/>
          <p:cNvSpPr/>
          <p:nvPr/>
        </p:nvSpPr>
        <p:spPr>
          <a:xfrm>
            <a:off x="7200000" y="4420080"/>
            <a:ext cx="4319280" cy="4392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Figure 1.3. Platform balance</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8" name=""/>
          <p:cNvSpPr/>
          <p:nvPr/>
        </p:nvSpPr>
        <p:spPr>
          <a:xfrm>
            <a:off x="360000" y="900000"/>
            <a:ext cx="10980000" cy="5220000"/>
          </a:xfrm>
          <a:custGeom>
            <a:avLst/>
            <a:gdLst/>
            <a:ahLst/>
            <a:rect l="0" t="0" r="r" b="b"/>
            <a:pathLst>
              <a:path w="30502" h="14502">
                <a:moveTo>
                  <a:pt x="2416" y="0"/>
                </a:moveTo>
                <a:lnTo>
                  <a:pt x="2417" y="0"/>
                </a:lnTo>
                <a:cubicBezTo>
                  <a:pt x="1993" y="0"/>
                  <a:pt x="1576" y="112"/>
                  <a:pt x="1208" y="324"/>
                </a:cubicBezTo>
                <a:cubicBezTo>
                  <a:pt x="841" y="536"/>
                  <a:pt x="536" y="841"/>
                  <a:pt x="324" y="1208"/>
                </a:cubicBezTo>
                <a:cubicBezTo>
                  <a:pt x="112" y="1576"/>
                  <a:pt x="0" y="1993"/>
                  <a:pt x="0" y="2417"/>
                </a:cubicBezTo>
                <a:lnTo>
                  <a:pt x="0" y="12084"/>
                </a:lnTo>
                <a:lnTo>
                  <a:pt x="0" y="12084"/>
                </a:lnTo>
                <a:cubicBezTo>
                  <a:pt x="0" y="12508"/>
                  <a:pt x="112" y="12925"/>
                  <a:pt x="324" y="13293"/>
                </a:cubicBezTo>
                <a:cubicBezTo>
                  <a:pt x="536" y="13660"/>
                  <a:pt x="841" y="13965"/>
                  <a:pt x="1208" y="14177"/>
                </a:cubicBezTo>
                <a:cubicBezTo>
                  <a:pt x="1576" y="14389"/>
                  <a:pt x="1993" y="14501"/>
                  <a:pt x="2417" y="14501"/>
                </a:cubicBezTo>
                <a:lnTo>
                  <a:pt x="28084" y="14500"/>
                </a:lnTo>
                <a:lnTo>
                  <a:pt x="28084" y="14501"/>
                </a:lnTo>
                <a:cubicBezTo>
                  <a:pt x="28508" y="14501"/>
                  <a:pt x="28925" y="14389"/>
                  <a:pt x="29293" y="14177"/>
                </a:cubicBezTo>
                <a:cubicBezTo>
                  <a:pt x="29660" y="13965"/>
                  <a:pt x="29965" y="13660"/>
                  <a:pt x="30177" y="13293"/>
                </a:cubicBezTo>
                <a:cubicBezTo>
                  <a:pt x="30389" y="12925"/>
                  <a:pt x="30501" y="12508"/>
                  <a:pt x="30501" y="12084"/>
                </a:cubicBezTo>
                <a:lnTo>
                  <a:pt x="30501" y="2416"/>
                </a:lnTo>
                <a:lnTo>
                  <a:pt x="30501" y="2417"/>
                </a:lnTo>
                <a:lnTo>
                  <a:pt x="30501" y="2417"/>
                </a:lnTo>
                <a:cubicBezTo>
                  <a:pt x="30501" y="1993"/>
                  <a:pt x="30389" y="1576"/>
                  <a:pt x="30177" y="1208"/>
                </a:cubicBezTo>
                <a:cubicBezTo>
                  <a:pt x="29965" y="841"/>
                  <a:pt x="29660" y="536"/>
                  <a:pt x="29293" y="324"/>
                </a:cubicBezTo>
                <a:cubicBezTo>
                  <a:pt x="28925" y="112"/>
                  <a:pt x="28508" y="0"/>
                  <a:pt x="28084" y="0"/>
                </a:cubicBezTo>
                <a:lnTo>
                  <a:pt x="2416" y="0"/>
                </a:lnTo>
              </a:path>
            </a:pathLst>
          </a:custGeom>
          <a:solidFill>
            <a:srgbClr val="00a933">
              <a:alpha val="9000"/>
            </a:srgbClr>
          </a:solidFill>
          <a:ln w="0">
            <a:solidFill>
              <a:srgbClr val="3465a4"/>
            </a:solidFill>
          </a:ln>
        </p:spPr>
        <p:style>
          <a:lnRef idx="0"/>
          <a:fillRef idx="0"/>
          <a:effectRef idx="0"/>
          <a:fontRef idx="minor"/>
        </p:style>
      </p:sp>
      <p:sp>
        <p:nvSpPr>
          <p:cNvPr id="139" name=""/>
          <p:cNvSpPr/>
          <p:nvPr/>
        </p:nvSpPr>
        <p:spPr>
          <a:xfrm>
            <a:off x="720000" y="252000"/>
            <a:ext cx="10799280" cy="5576040"/>
          </a:xfrm>
          <a:prstGeom prst="rect">
            <a:avLst/>
          </a:prstGeom>
          <a:noFill/>
          <a:ln w="0">
            <a:noFill/>
          </a:ln>
        </p:spPr>
        <p:style>
          <a:lnRef idx="0"/>
          <a:fillRef idx="0"/>
          <a:effectRef idx="0"/>
          <a:fontRef idx="minor"/>
        </p:style>
        <p:txBody>
          <a:bodyPr lIns="90000" rIns="90000" tIns="45000" bIns="45000" anchor="b">
            <a:noAutofit/>
          </a:bodyPr>
          <a:p>
            <a:pPr>
              <a:lnSpc>
                <a:spcPct val="150000"/>
              </a:lnSpc>
              <a:spcBef>
                <a:spcPts val="283"/>
              </a:spcBef>
              <a:spcAft>
                <a:spcPts val="283"/>
              </a:spcAft>
              <a:buNone/>
            </a:pPr>
            <a:r>
              <a:rPr b="1" lang="en-PH" sz="1800" spc="-1" strike="noStrike">
                <a:solidFill>
                  <a:srgbClr val="000000"/>
                </a:solidFill>
                <a:latin typeface="Lato"/>
                <a:ea typeface="DejaVu Sans"/>
              </a:rPr>
              <a:t>Measuring Volume</a:t>
            </a:r>
            <a:endParaRPr b="0" lang="en-PH" sz="1800" spc="-1" strike="noStrike">
              <a:latin typeface="Arial"/>
              <a:ea typeface="PingFang SC"/>
            </a:endParaRPr>
          </a:p>
          <a:p>
            <a:pPr>
              <a:lnSpc>
                <a:spcPct val="150000"/>
              </a:lnSpc>
              <a:spcBef>
                <a:spcPts val="283"/>
              </a:spcBef>
              <a:spcAft>
                <a:spcPts val="283"/>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We can measure volume. Matter has volume. This means that it has length, width, and height.</a:t>
            </a:r>
            <a:endParaRPr b="0" lang="en-PH" sz="1800" spc="-1" strike="noStrike">
              <a:latin typeface="Arial"/>
              <a:ea typeface="PingFang SC"/>
            </a:endParaRPr>
          </a:p>
          <a:p>
            <a:pPr>
              <a:lnSpc>
                <a:spcPct val="150000"/>
              </a:lnSpc>
              <a:spcBef>
                <a:spcPts val="283"/>
              </a:spcBef>
              <a:spcAft>
                <a:spcPts val="283"/>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volume of a regular object, like a block of wood, is obtained by multiplying its </a:t>
            </a:r>
            <a:r>
              <a:rPr b="0" lang="en-PH" sz="1800" spc="-1" strike="noStrike">
                <a:solidFill>
                  <a:srgbClr val="000000"/>
                </a:solidFill>
                <a:latin typeface="Lato"/>
                <a:ea typeface="€Î›âþ"/>
              </a:rPr>
              <a:t>length, width, and height. Volume is expressed in units called </a:t>
            </a:r>
            <a:r>
              <a:rPr b="1" lang="en-PH" sz="1800" spc="-1" strike="noStrike">
                <a:solidFill>
                  <a:srgbClr val="000000"/>
                </a:solidFill>
                <a:latin typeface="Lato"/>
                <a:ea typeface="€Î›âþ"/>
              </a:rPr>
              <a:t>cubic centimeter</a:t>
            </a:r>
            <a:r>
              <a:rPr b="0" lang="en-PH" sz="1800" spc="-1" strike="noStrike">
                <a:solidFill>
                  <a:srgbClr val="000000"/>
                </a:solidFill>
                <a:latin typeface="Lato"/>
                <a:ea typeface="€Î›âþ"/>
              </a:rPr>
              <a:t> (cm3) or cubic meter (m3).</a:t>
            </a:r>
            <a:endParaRPr b="0" lang="en-PH" sz="1800" spc="-1" strike="noStrike">
              <a:latin typeface="Arial"/>
              <a:ea typeface="PingFang SC"/>
            </a:endParaRPr>
          </a:p>
          <a:p>
            <a:pPr>
              <a:lnSpc>
                <a:spcPct val="150000"/>
              </a:lnSpc>
              <a:spcBef>
                <a:spcPts val="283"/>
              </a:spcBef>
              <a:spcAft>
                <a:spcPts val="283"/>
              </a:spcAft>
              <a:buNone/>
            </a:pPr>
            <a:r>
              <a:rPr b="0" lang="en-PH" sz="1800" spc="-1" strike="noStrike">
                <a:solidFill>
                  <a:srgbClr val="000000"/>
                </a:solidFill>
                <a:latin typeface="Lato"/>
                <a:ea typeface="€Î›âþ"/>
              </a:rPr>
              <a:t>	</a:t>
            </a:r>
            <a:r>
              <a:rPr b="0" lang="en-PH" sz="1800" spc="-1" strike="noStrike">
                <a:solidFill>
                  <a:srgbClr val="000000"/>
                </a:solidFill>
                <a:latin typeface="Lato"/>
                <a:ea typeface="€Î›âþ"/>
              </a:rPr>
              <a:t>If a rectangular block has the following dimensions: length is 4</a:t>
            </a:r>
            <a:endParaRPr b="0" lang="en-PH" sz="1800" spc="-1" strike="noStrike">
              <a:latin typeface="Arial"/>
              <a:ea typeface="PingFang SC"/>
            </a:endParaRPr>
          </a:p>
          <a:p>
            <a:pPr>
              <a:lnSpc>
                <a:spcPct val="150000"/>
              </a:lnSpc>
              <a:spcBef>
                <a:spcPts val="283"/>
              </a:spcBef>
              <a:spcAft>
                <a:spcPts val="283"/>
              </a:spcAft>
              <a:buNone/>
            </a:pPr>
            <a:r>
              <a:rPr b="0" lang="en-PH" sz="1800" spc="-1" strike="noStrike">
                <a:solidFill>
                  <a:srgbClr val="000000"/>
                </a:solidFill>
                <a:latin typeface="Lato"/>
                <a:ea typeface="€Î›âþ"/>
              </a:rPr>
              <a:t>cm, width is 2 cm, and height is 2 cm, what is its volume?</a:t>
            </a:r>
            <a:endParaRPr b="0" lang="en-PH" sz="1800" spc="-1" strike="noStrike">
              <a:latin typeface="Arial"/>
              <a:ea typeface="PingFang SC"/>
            </a:endParaRPr>
          </a:p>
          <a:p>
            <a:pPr>
              <a:lnSpc>
                <a:spcPct val="150000"/>
              </a:lnSpc>
              <a:spcBef>
                <a:spcPts val="283"/>
              </a:spcBef>
              <a:spcAft>
                <a:spcPts val="283"/>
              </a:spcAft>
              <a:buNone/>
            </a:pPr>
            <a:r>
              <a:rPr b="0" lang="en-PH" sz="1800" spc="-1" strike="noStrike">
                <a:solidFill>
                  <a:srgbClr val="000000"/>
                </a:solidFill>
                <a:latin typeface="Lato"/>
                <a:ea typeface="€Î›âþ"/>
              </a:rPr>
              <a:t>	</a:t>
            </a:r>
            <a:r>
              <a:rPr b="0" lang="en-PH" sz="1800" spc="-1" strike="noStrike">
                <a:solidFill>
                  <a:srgbClr val="000000"/>
                </a:solidFill>
                <a:latin typeface="Lato"/>
                <a:ea typeface="€Î›âþ"/>
              </a:rPr>
              <a:t>	</a:t>
            </a:r>
            <a:r>
              <a:rPr b="0" lang="en-PH" sz="1800" spc="-1" strike="noStrike">
                <a:solidFill>
                  <a:srgbClr val="000000"/>
                </a:solidFill>
                <a:latin typeface="Lato"/>
                <a:ea typeface="€Î›âþ"/>
              </a:rPr>
              <a:t>	</a:t>
            </a:r>
            <a:r>
              <a:rPr b="0" lang="en-PH" sz="1800" spc="-1" strike="noStrike">
                <a:solidFill>
                  <a:srgbClr val="000000"/>
                </a:solidFill>
                <a:latin typeface="Lato"/>
                <a:ea typeface="€Î›âþ"/>
              </a:rPr>
              <a:t>	</a:t>
            </a:r>
            <a:r>
              <a:rPr b="0" lang="en-PH" sz="1800" spc="-1" strike="noStrike">
                <a:solidFill>
                  <a:srgbClr val="000000"/>
                </a:solidFill>
                <a:latin typeface="Lato"/>
                <a:ea typeface="€Î›âþ"/>
              </a:rPr>
              <a:t>	</a:t>
            </a:r>
            <a:r>
              <a:rPr b="0" lang="en-PH" sz="1800" spc="-1" strike="noStrike">
                <a:solidFill>
                  <a:srgbClr val="000000"/>
                </a:solidFill>
                <a:latin typeface="Lato"/>
                <a:ea typeface="€Î›âþ"/>
              </a:rPr>
              <a:t>	</a:t>
            </a:r>
            <a:r>
              <a:rPr b="0" lang="en-PH" sz="1800" spc="-1" strike="noStrike">
                <a:solidFill>
                  <a:srgbClr val="000000"/>
                </a:solidFill>
                <a:latin typeface="Lato"/>
                <a:ea typeface="€Î›âþ"/>
              </a:rPr>
              <a:t>Formula: V = l x w x h</a:t>
            </a:r>
            <a:endParaRPr b="0" lang="en-PH" sz="1800" spc="-1" strike="noStrike">
              <a:latin typeface="Arial"/>
              <a:ea typeface="PingFang SC"/>
            </a:endParaRPr>
          </a:p>
          <a:p>
            <a:pPr>
              <a:lnSpc>
                <a:spcPct val="150000"/>
              </a:lnSpc>
              <a:spcBef>
                <a:spcPts val="283"/>
              </a:spcBef>
              <a:spcAft>
                <a:spcPts val="283"/>
              </a:spcAft>
              <a:buNone/>
            </a:pPr>
            <a:r>
              <a:rPr b="0" lang="en-PH" sz="1800" spc="-1" strike="noStrike">
                <a:solidFill>
                  <a:srgbClr val="000000"/>
                </a:solidFill>
                <a:latin typeface="Lato"/>
                <a:ea typeface="€Î›âþ"/>
              </a:rPr>
              <a:t>	</a:t>
            </a:r>
            <a:r>
              <a:rPr b="0" lang="en-PH" sz="1800" spc="-1" strike="noStrike">
                <a:solidFill>
                  <a:srgbClr val="000000"/>
                </a:solidFill>
                <a:latin typeface="Lato"/>
                <a:ea typeface="€Î›âþ"/>
              </a:rPr>
              <a:t>	</a:t>
            </a:r>
            <a:r>
              <a:rPr b="0" lang="en-PH" sz="1800" spc="-1" strike="noStrike">
                <a:solidFill>
                  <a:srgbClr val="000000"/>
                </a:solidFill>
                <a:latin typeface="Lato"/>
                <a:ea typeface="€Î›âþ"/>
              </a:rPr>
              <a:t>	</a:t>
            </a:r>
            <a:r>
              <a:rPr b="0" lang="en-PH" sz="1800" spc="-1" strike="noStrike">
                <a:solidFill>
                  <a:srgbClr val="000000"/>
                </a:solidFill>
                <a:latin typeface="Lato"/>
                <a:ea typeface="€Î›âþ"/>
              </a:rPr>
              <a:t>	</a:t>
            </a:r>
            <a:r>
              <a:rPr b="0" lang="en-PH" sz="1800" spc="-1" strike="noStrike">
                <a:solidFill>
                  <a:srgbClr val="000000"/>
                </a:solidFill>
                <a:latin typeface="Lato"/>
                <a:ea typeface="€Î›âþ"/>
              </a:rPr>
              <a:t>	</a:t>
            </a:r>
            <a:r>
              <a:rPr b="0" lang="en-PH" sz="1800" spc="-1" strike="noStrike">
                <a:solidFill>
                  <a:srgbClr val="000000"/>
                </a:solidFill>
                <a:latin typeface="Lato"/>
                <a:ea typeface="€Î›âþ"/>
              </a:rPr>
              <a:t>	</a:t>
            </a:r>
            <a:r>
              <a:rPr b="0" lang="en-PH" sz="1800" spc="-1" strike="noStrike">
                <a:solidFill>
                  <a:srgbClr val="000000"/>
                </a:solidFill>
                <a:latin typeface="Lato"/>
                <a:ea typeface="€Î›âþ"/>
              </a:rPr>
              <a:t>	</a:t>
            </a:r>
            <a:r>
              <a:rPr b="0" lang="en-PH" sz="1800" spc="-1" strike="noStrike">
                <a:solidFill>
                  <a:srgbClr val="000000"/>
                </a:solidFill>
                <a:latin typeface="Lato"/>
                <a:ea typeface="€Î›âþ"/>
              </a:rPr>
              <a:t>	</a:t>
            </a:r>
            <a:r>
              <a:rPr b="0" lang="en-PH" sz="1800" spc="-1" strike="noStrike">
                <a:solidFill>
                  <a:srgbClr val="000000"/>
                </a:solidFill>
                <a:latin typeface="Lato"/>
                <a:ea typeface="€Î›âþ"/>
              </a:rPr>
              <a:t>V = 4 x 2 x 2</a:t>
            </a:r>
            <a:endParaRPr b="0" lang="en-PH" sz="1800" spc="-1" strike="noStrike">
              <a:latin typeface="Arial"/>
              <a:ea typeface="PingFang SC"/>
            </a:endParaRPr>
          </a:p>
          <a:p>
            <a:pPr>
              <a:lnSpc>
                <a:spcPct val="150000"/>
              </a:lnSpc>
              <a:spcBef>
                <a:spcPts val="283"/>
              </a:spcBef>
              <a:spcAft>
                <a:spcPts val="283"/>
              </a:spcAft>
              <a:buNone/>
            </a:pPr>
            <a:r>
              <a:rPr b="0" lang="en-PH" sz="1800" spc="-1" strike="noStrike">
                <a:solidFill>
                  <a:srgbClr val="000000"/>
                </a:solidFill>
                <a:latin typeface="Lato"/>
                <a:ea typeface="€Î›âþ"/>
              </a:rPr>
              <a:t>	</a:t>
            </a:r>
            <a:r>
              <a:rPr b="0" lang="en-PH" sz="1800" spc="-1" strike="noStrike">
                <a:solidFill>
                  <a:srgbClr val="000000"/>
                </a:solidFill>
                <a:latin typeface="Lato"/>
                <a:ea typeface="€Î›âþ"/>
              </a:rPr>
              <a:t>	</a:t>
            </a:r>
            <a:r>
              <a:rPr b="0" lang="en-PH" sz="1800" spc="-1" strike="noStrike">
                <a:solidFill>
                  <a:srgbClr val="000000"/>
                </a:solidFill>
                <a:latin typeface="Lato"/>
                <a:ea typeface="€Î›âþ"/>
              </a:rPr>
              <a:t>	</a:t>
            </a:r>
            <a:r>
              <a:rPr b="0" lang="en-PH" sz="1800" spc="-1" strike="noStrike">
                <a:solidFill>
                  <a:srgbClr val="000000"/>
                </a:solidFill>
                <a:latin typeface="Lato"/>
                <a:ea typeface="€Î›âþ"/>
              </a:rPr>
              <a:t>	</a:t>
            </a:r>
            <a:r>
              <a:rPr b="0" lang="en-PH" sz="1800" spc="-1" strike="noStrike">
                <a:solidFill>
                  <a:srgbClr val="000000"/>
                </a:solidFill>
                <a:latin typeface="Lato"/>
                <a:ea typeface="€Î›âþ"/>
              </a:rPr>
              <a:t>	</a:t>
            </a:r>
            <a:r>
              <a:rPr b="0" lang="en-PH" sz="1800" spc="-1" strike="noStrike">
                <a:solidFill>
                  <a:srgbClr val="000000"/>
                </a:solidFill>
                <a:latin typeface="Lato"/>
                <a:ea typeface="€Î›âþ"/>
              </a:rPr>
              <a:t>	</a:t>
            </a:r>
            <a:r>
              <a:rPr b="0" lang="en-PH" sz="1800" spc="-1" strike="noStrike">
                <a:solidFill>
                  <a:srgbClr val="000000"/>
                </a:solidFill>
                <a:latin typeface="Lato"/>
                <a:ea typeface="€Î›âþ"/>
              </a:rPr>
              <a:t>	</a:t>
            </a:r>
            <a:r>
              <a:rPr b="0" lang="en-PH" sz="1800" spc="-1" strike="noStrike">
                <a:solidFill>
                  <a:srgbClr val="000000"/>
                </a:solidFill>
                <a:latin typeface="Lato"/>
                <a:ea typeface="€Î›âþ"/>
              </a:rPr>
              <a:t>	</a:t>
            </a:r>
            <a:r>
              <a:rPr b="0" lang="en-PH" sz="1800" spc="-1" strike="noStrike">
                <a:solidFill>
                  <a:srgbClr val="000000"/>
                </a:solidFill>
                <a:latin typeface="Lato"/>
                <a:ea typeface="€Î›âþ"/>
              </a:rPr>
              <a:t>V = 16 cm3</a:t>
            </a:r>
            <a:endParaRPr b="0" lang="en-PH" sz="1800" spc="-1" strike="noStrike">
              <a:latin typeface="Arial"/>
              <a:ea typeface="PingFang SC"/>
            </a:endParaRPr>
          </a:p>
          <a:p>
            <a:pPr>
              <a:lnSpc>
                <a:spcPct val="150000"/>
              </a:lnSpc>
              <a:spcBef>
                <a:spcPts val="283"/>
              </a:spcBef>
              <a:spcAft>
                <a:spcPts val="283"/>
              </a:spcAft>
              <a:buNone/>
            </a:pPr>
            <a:r>
              <a:rPr b="0" lang="en-PH" sz="1800" spc="-1" strike="noStrike">
                <a:solidFill>
                  <a:srgbClr val="000000"/>
                </a:solidFill>
                <a:latin typeface="Lato"/>
                <a:ea typeface="€Î›âþ"/>
              </a:rPr>
              <a:t>The volume of the rectangular block is </a:t>
            </a:r>
            <a:r>
              <a:rPr b="1" lang="en-PH" sz="1800" spc="-1" strike="noStrike">
                <a:solidFill>
                  <a:srgbClr val="000000"/>
                </a:solidFill>
                <a:latin typeface="Lato"/>
                <a:ea typeface="€Î›âþ"/>
              </a:rPr>
              <a:t>16 cubic centimeters.</a:t>
            </a:r>
            <a:endParaRPr b="0" lang="en-PH" sz="1800" spc="-1" strike="noStrike">
              <a:latin typeface="Arial"/>
              <a:ea typeface="PingFang SC"/>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40" name="" descr=""/>
          <p:cNvPicPr/>
          <p:nvPr/>
        </p:nvPicPr>
        <p:blipFill>
          <a:blip r:embed="rId1"/>
          <a:stretch/>
        </p:blipFill>
        <p:spPr>
          <a:xfrm>
            <a:off x="7200000" y="648000"/>
            <a:ext cx="3599280" cy="4751280"/>
          </a:xfrm>
          <a:prstGeom prst="rect">
            <a:avLst/>
          </a:prstGeom>
          <a:ln w="0">
            <a:noFill/>
          </a:ln>
        </p:spPr>
      </p:pic>
      <p:sp>
        <p:nvSpPr>
          <p:cNvPr id="141" name=""/>
          <p:cNvSpPr/>
          <p:nvPr/>
        </p:nvSpPr>
        <p:spPr>
          <a:xfrm>
            <a:off x="900000" y="900000"/>
            <a:ext cx="7559280" cy="503928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spcBef>
                <a:spcPts val="567"/>
              </a:spcBef>
              <a:spcAft>
                <a:spcPts val="567"/>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To determine the volume of liquids, we use a laboratory equipment</a:t>
            </a:r>
            <a:endParaRPr b="0" lang="en-PH" sz="1800" spc="-1" strike="noStrike">
              <a:latin typeface="Arial"/>
            </a:endParaRPr>
          </a:p>
          <a:p>
            <a:pPr algn="just">
              <a:lnSpc>
                <a:spcPct val="200000"/>
              </a:lnSpc>
              <a:spcBef>
                <a:spcPts val="567"/>
              </a:spcBef>
              <a:spcAft>
                <a:spcPts val="567"/>
              </a:spcAft>
              <a:buNone/>
            </a:pPr>
            <a:r>
              <a:rPr b="0" lang="en-PH" sz="1800" spc="-1" strike="noStrike">
                <a:solidFill>
                  <a:srgbClr val="000000"/>
                </a:solidFill>
                <a:latin typeface="Lato"/>
                <a:ea typeface="DejaVu Sans"/>
              </a:rPr>
              <a:t>called </a:t>
            </a:r>
            <a:r>
              <a:rPr b="1" lang="en-PH" sz="1800" spc="-1" strike="noStrike">
                <a:solidFill>
                  <a:srgbClr val="000000"/>
                </a:solidFill>
                <a:latin typeface="Lato"/>
                <a:ea typeface="DejaVu Sans"/>
              </a:rPr>
              <a:t>graduated cylinder</a:t>
            </a:r>
            <a:r>
              <a:rPr b="0" lang="en-PH" sz="1800" spc="-1" strike="noStrike">
                <a:solidFill>
                  <a:srgbClr val="000000"/>
                </a:solidFill>
                <a:latin typeface="Lato"/>
                <a:ea typeface="DejaVu Sans"/>
              </a:rPr>
              <a:t> (see Figure 1.4). If you pour the liquid into</a:t>
            </a:r>
            <a:endParaRPr b="0" lang="en-PH" sz="1800" spc="-1" strike="noStrike">
              <a:latin typeface="Arial"/>
            </a:endParaRPr>
          </a:p>
          <a:p>
            <a:pPr algn="just">
              <a:lnSpc>
                <a:spcPct val="200000"/>
              </a:lnSpc>
              <a:spcBef>
                <a:spcPts val="567"/>
              </a:spcBef>
              <a:spcAft>
                <a:spcPts val="567"/>
              </a:spcAft>
              <a:buNone/>
            </a:pPr>
            <a:r>
              <a:rPr b="0" lang="en-PH" sz="1800" spc="-1" strike="noStrike">
                <a:solidFill>
                  <a:srgbClr val="000000"/>
                </a:solidFill>
                <a:latin typeface="Lato"/>
                <a:ea typeface="DejaVu Sans"/>
              </a:rPr>
              <a:t>the </a:t>
            </a:r>
            <a:r>
              <a:rPr b="0" lang="en-PH" sz="1800" spc="-1" strike="noStrike">
                <a:solidFill>
                  <a:srgbClr val="000000"/>
                </a:solidFill>
                <a:latin typeface="Lato"/>
                <a:ea typeface="€Î›âþ"/>
              </a:rPr>
              <a:t>graduated cylinder, the number you see that coincides with the</a:t>
            </a:r>
            <a:endParaRPr b="0" lang="en-PH" sz="1800" spc="-1" strike="noStrike">
              <a:latin typeface="Arial"/>
            </a:endParaRPr>
          </a:p>
          <a:p>
            <a:pPr algn="just">
              <a:lnSpc>
                <a:spcPct val="200000"/>
              </a:lnSpc>
              <a:spcBef>
                <a:spcPts val="567"/>
              </a:spcBef>
              <a:spcAft>
                <a:spcPts val="567"/>
              </a:spcAft>
              <a:buNone/>
            </a:pPr>
            <a:r>
              <a:rPr b="0" lang="en-PH" sz="1800" spc="-1" strike="noStrike">
                <a:solidFill>
                  <a:srgbClr val="000000"/>
                </a:solidFill>
                <a:latin typeface="Lato"/>
                <a:ea typeface="€Î›âþ"/>
              </a:rPr>
              <a:t>uppermost level of liquid is its volume. The unit of volume for liquids</a:t>
            </a:r>
            <a:endParaRPr b="0" lang="en-PH" sz="1800" spc="-1" strike="noStrike">
              <a:latin typeface="Arial"/>
            </a:endParaRPr>
          </a:p>
          <a:p>
            <a:pPr algn="just">
              <a:lnSpc>
                <a:spcPct val="200000"/>
              </a:lnSpc>
              <a:spcBef>
                <a:spcPts val="567"/>
              </a:spcBef>
              <a:spcAft>
                <a:spcPts val="567"/>
              </a:spcAft>
              <a:buNone/>
            </a:pPr>
            <a:r>
              <a:rPr b="0" lang="en-PH" sz="1800" spc="-1" strike="noStrike">
                <a:solidFill>
                  <a:srgbClr val="000000"/>
                </a:solidFill>
                <a:latin typeface="Lato"/>
                <a:ea typeface="€Î›âþ"/>
              </a:rPr>
              <a:t>is </a:t>
            </a:r>
            <a:r>
              <a:rPr b="1" lang="en-PH" sz="1800" spc="-1" strike="noStrike">
                <a:solidFill>
                  <a:srgbClr val="000000"/>
                </a:solidFill>
                <a:latin typeface="Lato"/>
                <a:ea typeface="€Î›âþ"/>
              </a:rPr>
              <a:t>mL or milliliter.</a:t>
            </a:r>
            <a:endParaRPr b="0" lang="en-PH" sz="1800" spc="-1" strike="noStrike">
              <a:latin typeface="Arial"/>
            </a:endParaRPr>
          </a:p>
        </p:txBody>
      </p:sp>
      <p:sp>
        <p:nvSpPr>
          <p:cNvPr id="142" name=""/>
          <p:cNvSpPr/>
          <p:nvPr/>
        </p:nvSpPr>
        <p:spPr>
          <a:xfrm>
            <a:off x="7704000" y="5400000"/>
            <a:ext cx="2735280" cy="8978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solidFill>
                  <a:srgbClr val="000000"/>
                </a:solidFill>
                <a:latin typeface="Lato'"/>
                <a:ea typeface="DejaVu Sans"/>
              </a:rPr>
              <a:t>Figure 1.4.</a:t>
            </a:r>
            <a:endParaRPr b="0" lang="en-PH" sz="1800" spc="-1" strike="noStrike">
              <a:latin typeface="Arial"/>
            </a:endParaRPr>
          </a:p>
          <a:p>
            <a:pPr algn="ctr">
              <a:lnSpc>
                <a:spcPct val="100000"/>
              </a:lnSpc>
              <a:buNone/>
            </a:pPr>
            <a:r>
              <a:rPr b="0" lang="en-PH" sz="1800" spc="-1" strike="noStrike">
                <a:solidFill>
                  <a:srgbClr val="000000"/>
                </a:solidFill>
                <a:latin typeface="Lato'"/>
                <a:ea typeface="DejaVu Sans"/>
              </a:rPr>
              <a:t>A graduated cylinder</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
          <p:cNvSpPr/>
          <p:nvPr/>
        </p:nvSpPr>
        <p:spPr>
          <a:xfrm>
            <a:off x="900000" y="828000"/>
            <a:ext cx="10439280" cy="5335920"/>
          </a:xfrm>
          <a:prstGeom prst="rect">
            <a:avLst/>
          </a:prstGeom>
          <a:noFill/>
          <a:ln w="0">
            <a:noFill/>
          </a:ln>
        </p:spPr>
        <p:style>
          <a:lnRef idx="0"/>
          <a:fillRef idx="0"/>
          <a:effectRef idx="0"/>
          <a:fontRef idx="minor"/>
        </p:style>
        <p:txBody>
          <a:bodyPr lIns="90000" rIns="90000" tIns="45000" bIns="45000" anchor="ctr">
            <a:noAutofit/>
          </a:bodyPr>
          <a:p>
            <a:pPr algn="just">
              <a:lnSpc>
                <a:spcPct val="200000"/>
              </a:lnSpc>
              <a:spcBef>
                <a:spcPts val="1417"/>
              </a:spcBef>
              <a:spcAft>
                <a:spcPts val="1417"/>
              </a:spcAft>
              <a:buNone/>
            </a:pPr>
            <a:r>
              <a:rPr b="0" lang="en-PH" sz="1800" spc="-1" strike="noStrike">
                <a:solidFill>
                  <a:srgbClr val="000000"/>
                </a:solidFill>
                <a:latin typeface="Lato"/>
                <a:ea typeface="€Î›âþ"/>
              </a:rPr>
              <a:t>	</a:t>
            </a:r>
            <a:r>
              <a:rPr b="0" lang="en-PH" sz="1800" spc="-1" strike="noStrike">
                <a:solidFill>
                  <a:srgbClr val="000000"/>
                </a:solidFill>
                <a:latin typeface="Lato"/>
                <a:ea typeface="€Î›âþ"/>
              </a:rPr>
              <a:t>	</a:t>
            </a:r>
            <a:r>
              <a:rPr b="0" lang="en-PH" sz="1800" spc="-1" strike="noStrike">
                <a:solidFill>
                  <a:srgbClr val="000000"/>
                </a:solidFill>
                <a:latin typeface="Lato"/>
                <a:ea typeface="€Î›âþ"/>
              </a:rPr>
              <a:t>In measuring the volume of irregularly shaped solids, you can use the </a:t>
            </a:r>
            <a:r>
              <a:rPr b="1" lang="en-PH" sz="1800" spc="-1" strike="noStrike">
                <a:solidFill>
                  <a:srgbClr val="000000"/>
                </a:solidFill>
                <a:latin typeface="Lato"/>
                <a:ea typeface="€Î›âþ"/>
              </a:rPr>
              <a:t>water displacement</a:t>
            </a:r>
            <a:r>
              <a:rPr b="0" lang="en-PH" sz="1800" spc="-1" strike="noStrike">
                <a:solidFill>
                  <a:srgbClr val="000000"/>
                </a:solidFill>
                <a:latin typeface="Lato"/>
                <a:ea typeface="€Î›âþ"/>
              </a:rPr>
              <a:t> method. Water displacement method is a method used to measure the volume of irregularly shaped solids. When a solid material is immersed in a fluid, it pushes out and takes its place. How do you do this?</a:t>
            </a:r>
            <a:endParaRPr b="0" lang="en-PH" sz="1800" spc="-1" strike="noStrike">
              <a:latin typeface="Arial"/>
            </a:endParaRPr>
          </a:p>
          <a:p>
            <a:pPr algn="just">
              <a:lnSpc>
                <a:spcPct val="200000"/>
              </a:lnSpc>
              <a:spcBef>
                <a:spcPts val="1417"/>
              </a:spcBef>
              <a:spcAft>
                <a:spcPts val="1417"/>
              </a:spcAft>
              <a:buNone/>
            </a:pPr>
            <a:r>
              <a:rPr b="0" lang="en-PH" sz="1800" spc="-1" strike="noStrike">
                <a:solidFill>
                  <a:srgbClr val="000000"/>
                </a:solidFill>
                <a:latin typeface="Lato"/>
                <a:ea typeface="€Î›âþ"/>
              </a:rPr>
              <a:t>	</a:t>
            </a:r>
            <a:r>
              <a:rPr b="0" lang="en-PH" sz="1800" spc="-1" strike="noStrike">
                <a:solidFill>
                  <a:srgbClr val="000000"/>
                </a:solidFill>
                <a:latin typeface="Lato"/>
                <a:ea typeface="€Î›âþ"/>
              </a:rPr>
              <a:t>Measure a definite volume of water in the graduated cylinder. Then, carefully drop a small stone into the graduated cylinder. You will surely observe that the volume of water will rise.</a:t>
            </a:r>
            <a:endParaRPr b="0" lang="en-PH" sz="1800" spc="-1" strike="noStrike">
              <a:latin typeface="Arial"/>
            </a:endParaRPr>
          </a:p>
          <a:p>
            <a:pPr algn="just">
              <a:lnSpc>
                <a:spcPct val="200000"/>
              </a:lnSpc>
              <a:spcBef>
                <a:spcPts val="1417"/>
              </a:spcBef>
              <a:spcAft>
                <a:spcPts val="1417"/>
              </a:spcAft>
              <a:buNone/>
            </a:pPr>
            <a:r>
              <a:rPr b="0" lang="en-PH" sz="1800" spc="-1" strike="noStrike">
                <a:solidFill>
                  <a:srgbClr val="000000"/>
                </a:solidFill>
                <a:latin typeface="Lato"/>
                <a:ea typeface="€Î›âþ"/>
              </a:rPr>
              <a:t>	</a:t>
            </a:r>
            <a:endParaRPr b="0" lang="en-PH" sz="1800" spc="-1" strike="noStrike">
              <a:latin typeface="Arial"/>
            </a:endParaRPr>
          </a:p>
        </p:txBody>
      </p:sp>
      <p:sp>
        <p:nvSpPr>
          <p:cNvPr id="144" name=""/>
          <p:cNvSpPr/>
          <p:nvPr/>
        </p:nvSpPr>
        <p:spPr>
          <a:xfrm>
            <a:off x="540000" y="1260000"/>
            <a:ext cx="11160000" cy="4320000"/>
          </a:xfrm>
          <a:custGeom>
            <a:avLst/>
            <a:gdLst/>
            <a:ahLst/>
            <a:rect l="0" t="0" r="r" b="b"/>
            <a:pathLst>
              <a:path w="31002" h="12002">
                <a:moveTo>
                  <a:pt x="2000" y="0"/>
                </a:moveTo>
                <a:lnTo>
                  <a:pt x="2000" y="0"/>
                </a:lnTo>
                <a:cubicBezTo>
                  <a:pt x="1649" y="0"/>
                  <a:pt x="1304" y="92"/>
                  <a:pt x="1000" y="268"/>
                </a:cubicBezTo>
                <a:cubicBezTo>
                  <a:pt x="696" y="444"/>
                  <a:pt x="444" y="696"/>
                  <a:pt x="268" y="1000"/>
                </a:cubicBezTo>
                <a:cubicBezTo>
                  <a:pt x="92" y="1304"/>
                  <a:pt x="0" y="1649"/>
                  <a:pt x="0" y="2000"/>
                </a:cubicBezTo>
                <a:lnTo>
                  <a:pt x="0" y="10000"/>
                </a:lnTo>
                <a:lnTo>
                  <a:pt x="0" y="10001"/>
                </a:lnTo>
                <a:cubicBezTo>
                  <a:pt x="0" y="10352"/>
                  <a:pt x="92" y="10697"/>
                  <a:pt x="268" y="11001"/>
                </a:cubicBezTo>
                <a:cubicBezTo>
                  <a:pt x="444" y="11305"/>
                  <a:pt x="696" y="11557"/>
                  <a:pt x="1000" y="11733"/>
                </a:cubicBezTo>
                <a:cubicBezTo>
                  <a:pt x="1304" y="11909"/>
                  <a:pt x="1649" y="12001"/>
                  <a:pt x="2000" y="12001"/>
                </a:cubicBezTo>
                <a:lnTo>
                  <a:pt x="29000" y="12001"/>
                </a:lnTo>
                <a:lnTo>
                  <a:pt x="29001" y="12001"/>
                </a:lnTo>
                <a:cubicBezTo>
                  <a:pt x="29352" y="12001"/>
                  <a:pt x="29697" y="11909"/>
                  <a:pt x="30001" y="11733"/>
                </a:cubicBezTo>
                <a:cubicBezTo>
                  <a:pt x="30305" y="11557"/>
                  <a:pt x="30557" y="11305"/>
                  <a:pt x="30733" y="11001"/>
                </a:cubicBezTo>
                <a:cubicBezTo>
                  <a:pt x="30909" y="10697"/>
                  <a:pt x="31001" y="10352"/>
                  <a:pt x="31001" y="10001"/>
                </a:cubicBezTo>
                <a:lnTo>
                  <a:pt x="31001" y="2000"/>
                </a:lnTo>
                <a:lnTo>
                  <a:pt x="31001" y="2000"/>
                </a:lnTo>
                <a:lnTo>
                  <a:pt x="31001" y="2000"/>
                </a:lnTo>
                <a:cubicBezTo>
                  <a:pt x="31001" y="1649"/>
                  <a:pt x="30909" y="1304"/>
                  <a:pt x="30733" y="1000"/>
                </a:cubicBezTo>
                <a:cubicBezTo>
                  <a:pt x="30557" y="696"/>
                  <a:pt x="30305" y="444"/>
                  <a:pt x="30001" y="268"/>
                </a:cubicBezTo>
                <a:cubicBezTo>
                  <a:pt x="29697" y="92"/>
                  <a:pt x="29352" y="0"/>
                  <a:pt x="29001" y="0"/>
                </a:cubicBezTo>
                <a:lnTo>
                  <a:pt x="2000" y="0"/>
                </a:lnTo>
              </a:path>
            </a:pathLst>
          </a:custGeom>
          <a:solidFill>
            <a:srgbClr val="00a933">
              <a:alpha val="9000"/>
            </a:srgbClr>
          </a:solidFill>
          <a:ln w="0">
            <a:solidFill>
              <a:srgbClr val="3465a4"/>
            </a:solidFill>
          </a:ln>
        </p:spPr>
        <p:style>
          <a:lnRef idx="0"/>
          <a:fillRef idx="0"/>
          <a:effectRef idx="0"/>
          <a:fontRef idx="minor"/>
        </p:style>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
          <p:cNvSpPr/>
          <p:nvPr/>
        </p:nvSpPr>
        <p:spPr>
          <a:xfrm>
            <a:off x="900000" y="828000"/>
            <a:ext cx="10439280" cy="5335920"/>
          </a:xfrm>
          <a:prstGeom prst="rect">
            <a:avLst/>
          </a:prstGeom>
          <a:noFill/>
          <a:ln w="0">
            <a:noFill/>
          </a:ln>
        </p:spPr>
        <p:style>
          <a:lnRef idx="0"/>
          <a:fillRef idx="0"/>
          <a:effectRef idx="0"/>
          <a:fontRef idx="minor"/>
        </p:style>
        <p:txBody>
          <a:bodyPr lIns="90000" rIns="90000" tIns="45000" bIns="45000" anchor="ctr">
            <a:noAutofit/>
          </a:bodyPr>
          <a:p>
            <a:pPr algn="just">
              <a:lnSpc>
                <a:spcPct val="200000"/>
              </a:lnSpc>
              <a:spcBef>
                <a:spcPts val="567"/>
              </a:spcBef>
              <a:spcAft>
                <a:spcPts val="567"/>
              </a:spcAft>
              <a:buNone/>
            </a:pPr>
            <a:r>
              <a:rPr b="0" lang="en-PH" sz="1800" spc="-1" strike="noStrike">
                <a:solidFill>
                  <a:srgbClr val="000000"/>
                </a:solidFill>
                <a:latin typeface="Lato"/>
                <a:ea typeface="€Î›âþ"/>
              </a:rPr>
              <a:t>	</a:t>
            </a:r>
            <a:r>
              <a:rPr b="0" lang="en-PH" sz="1800" spc="-1" strike="noStrike">
                <a:solidFill>
                  <a:srgbClr val="000000"/>
                </a:solidFill>
                <a:latin typeface="Lato"/>
                <a:ea typeface="€Î›âþ"/>
              </a:rPr>
              <a:t>What is the new water level in the graduated cylinder now? If the new water level is 40 mL and the previous water level is 30 mL, what is the volume of the small stone? To get the volume of the stone, subtract the old or previous water level from the water level after the stone was dropped.</a:t>
            </a:r>
            <a:endParaRPr b="0" lang="en-PH" sz="1800" spc="-1" strike="noStrike">
              <a:latin typeface="Arial"/>
            </a:endParaRPr>
          </a:p>
          <a:p>
            <a:pPr algn="just">
              <a:lnSpc>
                <a:spcPct val="200000"/>
              </a:lnSpc>
              <a:spcBef>
                <a:spcPts val="567"/>
              </a:spcBef>
              <a:spcAft>
                <a:spcPts val="567"/>
              </a:spcAft>
              <a:buNone/>
            </a:pPr>
            <a:r>
              <a:rPr b="0" lang="en-PH" sz="1800" spc="-1" strike="noStrike">
                <a:solidFill>
                  <a:srgbClr val="000000"/>
                </a:solidFill>
                <a:latin typeface="Lato"/>
                <a:ea typeface="€Î›âþ"/>
              </a:rPr>
              <a:t>	</a:t>
            </a:r>
            <a:r>
              <a:rPr b="0" lang="en-PH" sz="1800" spc="-1" strike="noStrike">
                <a:solidFill>
                  <a:srgbClr val="000000"/>
                </a:solidFill>
                <a:latin typeface="Lato"/>
                <a:ea typeface="€Î›âþ"/>
              </a:rPr>
              <a:t>In equation, you have:</a:t>
            </a:r>
            <a:endParaRPr b="0" lang="en-PH" sz="1800" spc="-1" strike="noStrike">
              <a:latin typeface="Arial"/>
            </a:endParaRPr>
          </a:p>
          <a:p>
            <a:pPr algn="just">
              <a:lnSpc>
                <a:spcPct val="200000"/>
              </a:lnSpc>
              <a:spcBef>
                <a:spcPts val="567"/>
              </a:spcBef>
              <a:spcAft>
                <a:spcPts val="567"/>
              </a:spcAft>
              <a:buNone/>
            </a:pPr>
            <a:r>
              <a:rPr b="0" lang="en-PH" sz="1800" spc="-1" strike="noStrike">
                <a:solidFill>
                  <a:srgbClr val="000000"/>
                </a:solidFill>
                <a:latin typeface="Lato"/>
                <a:ea typeface="€Î›âþ"/>
              </a:rPr>
              <a:t>	</a:t>
            </a:r>
            <a:r>
              <a:rPr b="0" lang="en-PH" sz="1800" spc="-1" strike="noStrike">
                <a:solidFill>
                  <a:srgbClr val="000000"/>
                </a:solidFill>
                <a:latin typeface="Lato"/>
                <a:ea typeface="€Î›âþ"/>
              </a:rPr>
              <a:t>	</a:t>
            </a:r>
            <a:r>
              <a:rPr b="0" lang="en-PH" sz="1800" spc="-1" strike="noStrike">
                <a:solidFill>
                  <a:srgbClr val="000000"/>
                </a:solidFill>
                <a:latin typeface="Lato"/>
                <a:ea typeface="€Î›âþ"/>
              </a:rPr>
              <a:t>	</a:t>
            </a:r>
            <a:r>
              <a:rPr b="0" lang="en-PH" sz="1800" spc="-1" strike="noStrike">
                <a:solidFill>
                  <a:srgbClr val="000000"/>
                </a:solidFill>
                <a:latin typeface="Lato"/>
                <a:ea typeface="€Î›âþ"/>
              </a:rPr>
              <a:t>	</a:t>
            </a:r>
            <a:r>
              <a:rPr b="0" lang="en-PH" sz="1800" spc="-1" strike="noStrike">
                <a:solidFill>
                  <a:srgbClr val="000000"/>
                </a:solidFill>
                <a:latin typeface="Lato"/>
                <a:ea typeface="€Î›âþ"/>
              </a:rPr>
              <a:t>	</a:t>
            </a:r>
            <a:r>
              <a:rPr b="0" lang="en-PH" sz="1800" spc="-1" strike="noStrike">
                <a:solidFill>
                  <a:srgbClr val="000000"/>
                </a:solidFill>
                <a:latin typeface="Lato"/>
                <a:ea typeface="€Î›âþ"/>
              </a:rPr>
              <a:t>	</a:t>
            </a:r>
            <a:r>
              <a:rPr b="0" lang="en-PH" sz="1800" spc="-1" strike="noStrike">
                <a:solidFill>
                  <a:srgbClr val="000000"/>
                </a:solidFill>
                <a:latin typeface="Lato"/>
                <a:ea typeface="€Î›âþ"/>
              </a:rPr>
              <a:t>V = 40 mL – 30mL</a:t>
            </a:r>
            <a:endParaRPr b="0" lang="en-PH" sz="1800" spc="-1" strike="noStrike">
              <a:latin typeface="Arial"/>
            </a:endParaRPr>
          </a:p>
          <a:p>
            <a:pPr algn="just">
              <a:lnSpc>
                <a:spcPct val="200000"/>
              </a:lnSpc>
              <a:spcBef>
                <a:spcPts val="567"/>
              </a:spcBef>
              <a:spcAft>
                <a:spcPts val="567"/>
              </a:spcAft>
              <a:buNone/>
            </a:pPr>
            <a:r>
              <a:rPr b="0" lang="en-PH" sz="1800" spc="-1" strike="noStrike">
                <a:solidFill>
                  <a:srgbClr val="000000"/>
                </a:solidFill>
                <a:latin typeface="Lato"/>
                <a:ea typeface="€Î›âþ"/>
              </a:rPr>
              <a:t>	</a:t>
            </a:r>
            <a:r>
              <a:rPr b="0" lang="en-PH" sz="1800" spc="-1" strike="noStrike">
                <a:solidFill>
                  <a:srgbClr val="000000"/>
                </a:solidFill>
                <a:latin typeface="Lato"/>
                <a:ea typeface="€Î›âþ"/>
              </a:rPr>
              <a:t>	</a:t>
            </a:r>
            <a:r>
              <a:rPr b="0" lang="en-PH" sz="1800" spc="-1" strike="noStrike">
                <a:solidFill>
                  <a:srgbClr val="000000"/>
                </a:solidFill>
                <a:latin typeface="Lato"/>
                <a:ea typeface="€Î›âþ"/>
              </a:rPr>
              <a:t>	</a:t>
            </a:r>
            <a:r>
              <a:rPr b="0" lang="en-PH" sz="1800" spc="-1" strike="noStrike">
                <a:solidFill>
                  <a:srgbClr val="000000"/>
                </a:solidFill>
                <a:latin typeface="Lato"/>
                <a:ea typeface="€Î›âþ"/>
              </a:rPr>
              <a:t>	</a:t>
            </a:r>
            <a:r>
              <a:rPr b="0" lang="en-PH" sz="1800" spc="-1" strike="noStrike">
                <a:solidFill>
                  <a:srgbClr val="000000"/>
                </a:solidFill>
                <a:latin typeface="Lato"/>
                <a:ea typeface="€Î›âþ"/>
              </a:rPr>
              <a:t>	</a:t>
            </a:r>
            <a:r>
              <a:rPr b="0" lang="en-PH" sz="1800" spc="-1" strike="noStrike">
                <a:solidFill>
                  <a:srgbClr val="000000"/>
                </a:solidFill>
                <a:latin typeface="Lato"/>
                <a:ea typeface="€Î›âþ"/>
              </a:rPr>
              <a:t>	</a:t>
            </a:r>
            <a:r>
              <a:rPr b="0" lang="en-PH" sz="1800" spc="-1" strike="noStrike">
                <a:solidFill>
                  <a:srgbClr val="000000"/>
                </a:solidFill>
                <a:latin typeface="Lato"/>
                <a:ea typeface="€Î›âþ"/>
              </a:rPr>
              <a:t>V = 10 mL</a:t>
            </a:r>
            <a:endParaRPr b="0" lang="en-PH" sz="1800" spc="-1" strike="noStrike">
              <a:latin typeface="Arial"/>
            </a:endParaRPr>
          </a:p>
        </p:txBody>
      </p:sp>
      <p:sp>
        <p:nvSpPr>
          <p:cNvPr id="146" name=""/>
          <p:cNvSpPr/>
          <p:nvPr/>
        </p:nvSpPr>
        <p:spPr>
          <a:xfrm>
            <a:off x="900000" y="1440000"/>
            <a:ext cx="10620000" cy="4140000"/>
          </a:xfrm>
          <a:custGeom>
            <a:avLst/>
            <a:gdLst/>
            <a:ahLst/>
            <a:rect l="0" t="0" r="r" b="b"/>
            <a:pathLst>
              <a:path w="29502" h="11502">
                <a:moveTo>
                  <a:pt x="1916" y="0"/>
                </a:moveTo>
                <a:lnTo>
                  <a:pt x="1917" y="0"/>
                </a:lnTo>
                <a:cubicBezTo>
                  <a:pt x="1580" y="0"/>
                  <a:pt x="1250" y="89"/>
                  <a:pt x="958" y="257"/>
                </a:cubicBezTo>
                <a:cubicBezTo>
                  <a:pt x="667" y="425"/>
                  <a:pt x="425" y="667"/>
                  <a:pt x="257" y="958"/>
                </a:cubicBezTo>
                <a:cubicBezTo>
                  <a:pt x="89" y="1250"/>
                  <a:pt x="0" y="1580"/>
                  <a:pt x="0" y="1917"/>
                </a:cubicBezTo>
                <a:lnTo>
                  <a:pt x="0" y="9584"/>
                </a:lnTo>
                <a:lnTo>
                  <a:pt x="0" y="9584"/>
                </a:lnTo>
                <a:cubicBezTo>
                  <a:pt x="0" y="9921"/>
                  <a:pt x="89" y="10251"/>
                  <a:pt x="257" y="10543"/>
                </a:cubicBezTo>
                <a:cubicBezTo>
                  <a:pt x="425" y="10834"/>
                  <a:pt x="667" y="11076"/>
                  <a:pt x="958" y="11244"/>
                </a:cubicBezTo>
                <a:cubicBezTo>
                  <a:pt x="1250" y="11412"/>
                  <a:pt x="1580" y="11501"/>
                  <a:pt x="1917" y="11501"/>
                </a:cubicBezTo>
                <a:lnTo>
                  <a:pt x="27584" y="11501"/>
                </a:lnTo>
                <a:lnTo>
                  <a:pt x="27584" y="11501"/>
                </a:lnTo>
                <a:cubicBezTo>
                  <a:pt x="27921" y="11501"/>
                  <a:pt x="28251" y="11412"/>
                  <a:pt x="28543" y="11244"/>
                </a:cubicBezTo>
                <a:cubicBezTo>
                  <a:pt x="28834" y="11076"/>
                  <a:pt x="29076" y="10834"/>
                  <a:pt x="29244" y="10543"/>
                </a:cubicBezTo>
                <a:cubicBezTo>
                  <a:pt x="29412" y="10251"/>
                  <a:pt x="29501" y="9921"/>
                  <a:pt x="29501" y="9584"/>
                </a:cubicBezTo>
                <a:lnTo>
                  <a:pt x="29501" y="1916"/>
                </a:lnTo>
                <a:lnTo>
                  <a:pt x="29501" y="1917"/>
                </a:lnTo>
                <a:lnTo>
                  <a:pt x="29501" y="1917"/>
                </a:lnTo>
                <a:cubicBezTo>
                  <a:pt x="29501" y="1580"/>
                  <a:pt x="29412" y="1250"/>
                  <a:pt x="29244" y="958"/>
                </a:cubicBezTo>
                <a:cubicBezTo>
                  <a:pt x="29076" y="667"/>
                  <a:pt x="28834" y="425"/>
                  <a:pt x="28543" y="257"/>
                </a:cubicBezTo>
                <a:cubicBezTo>
                  <a:pt x="28251" y="89"/>
                  <a:pt x="27921" y="0"/>
                  <a:pt x="27584" y="0"/>
                </a:cubicBezTo>
                <a:lnTo>
                  <a:pt x="1916" y="0"/>
                </a:lnTo>
              </a:path>
            </a:pathLst>
          </a:custGeom>
          <a:solidFill>
            <a:srgbClr val="00a933">
              <a:alpha val="9000"/>
            </a:srgbClr>
          </a:solidFill>
          <a:ln w="0">
            <a:solidFill>
              <a:srgbClr val="3465a4"/>
            </a:solidFill>
          </a:ln>
        </p:spPr>
        <p:style>
          <a:lnRef idx="0"/>
          <a:fillRef idx="0"/>
          <a:effectRef idx="0"/>
          <a:fontRef idx="minor"/>
        </p:style>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768</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2023-08-04T17:47:47Z</dcterms:modified>
  <cp:revision>107</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