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8440" cy="684432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5320" cy="2785320"/>
          </a:xfrm>
          <a:prstGeom prst="rect">
            <a:avLst/>
          </a:prstGeom>
          <a:ln w="0">
            <a:noFill/>
          </a:ln>
        </p:spPr>
      </p:pic>
      <p:sp>
        <p:nvSpPr>
          <p:cNvPr id="2" name="Rectangle 5"/>
          <p:cNvSpPr/>
          <p:nvPr/>
        </p:nvSpPr>
        <p:spPr>
          <a:xfrm>
            <a:off x="3487320" y="1475280"/>
            <a:ext cx="8690760" cy="384876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760" cy="37044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8440" cy="621360"/>
          </a:xfrm>
          <a:prstGeom prst="rect">
            <a:avLst/>
          </a:prstGeom>
          <a:ln w="0">
            <a:noFill/>
          </a:ln>
        </p:spPr>
      </p:pic>
      <p:sp>
        <p:nvSpPr>
          <p:cNvPr id="43" name="Rectangle 7"/>
          <p:cNvSpPr/>
          <p:nvPr/>
        </p:nvSpPr>
        <p:spPr>
          <a:xfrm>
            <a:off x="10868760" y="0"/>
            <a:ext cx="956880" cy="95688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960" cy="1020960"/>
          </a:xfrm>
          <a:prstGeom prst="rect">
            <a:avLst/>
          </a:prstGeom>
          <a:ln w="0">
            <a:noFill/>
          </a:ln>
        </p:spPr>
      </p:pic>
      <p:sp>
        <p:nvSpPr>
          <p:cNvPr id="45" name="TextBox 9"/>
          <p:cNvSpPr/>
          <p:nvPr/>
        </p:nvSpPr>
        <p:spPr>
          <a:xfrm>
            <a:off x="185400" y="6362280"/>
            <a:ext cx="46782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96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760" cy="33710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3960000" y="2700000"/>
            <a:ext cx="7738200" cy="1351080"/>
          </a:xfrm>
          <a:prstGeom prst="rect">
            <a:avLst/>
          </a:prstGeom>
          <a:noFill/>
          <a:ln w="0">
            <a:noFill/>
          </a:ln>
        </p:spPr>
        <p:style>
          <a:lnRef idx="0"/>
          <a:fillRef idx="0"/>
          <a:effectRef idx="0"/>
          <a:fontRef idx="minor"/>
        </p:style>
        <p:txBody>
          <a:bodyPr lIns="90000" rIns="90000" tIns="45000" bIns="45000" anchor="t">
            <a:spAutoFit/>
          </a:bodyPr>
          <a:p>
            <a:pPr algn="ctr">
              <a:lnSpc>
                <a:spcPct val="115000"/>
              </a:lnSpc>
              <a:buNone/>
            </a:pPr>
            <a:r>
              <a:rPr b="1" lang="en-US" sz="3600" spc="-1" strike="noStrike">
                <a:solidFill>
                  <a:srgbClr val="ffffff"/>
                </a:solidFill>
                <a:latin typeface="Montserrat medium"/>
                <a:ea typeface="PingFang SC"/>
              </a:rPr>
              <a:t>Describing Materials Based on Their Properties</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
          <p:cNvSpPr/>
          <p:nvPr/>
        </p:nvSpPr>
        <p:spPr>
          <a:xfrm>
            <a:off x="720000" y="231840"/>
            <a:ext cx="10079280" cy="5667480"/>
          </a:xfrm>
          <a:prstGeom prst="rect">
            <a:avLst/>
          </a:prstGeom>
          <a:noFill/>
          <a:ln w="0">
            <a:noFill/>
          </a:ln>
        </p:spPr>
        <p:style>
          <a:lnRef idx="0"/>
          <a:fillRef idx="0"/>
          <a:effectRef idx="0"/>
          <a:fontRef idx="minor"/>
        </p:style>
        <p:txBody>
          <a:bodyPr lIns="90000" rIns="90000" tIns="45000" bIns="45000" anchor="t">
            <a:noAutofit/>
          </a:bodyPr>
          <a:p>
            <a:pPr>
              <a:lnSpc>
                <a:spcPct val="200000"/>
              </a:lnSpc>
              <a:spcBef>
                <a:spcPts val="283"/>
              </a:spcBef>
              <a:spcAft>
                <a:spcPts val="283"/>
              </a:spcAft>
              <a:buNone/>
            </a:pPr>
            <a:r>
              <a:rPr b="1" lang="en-PH" sz="2000" spc="-1" strike="noStrike">
                <a:solidFill>
                  <a:srgbClr val="000000"/>
                </a:solidFill>
                <a:highlight>
                  <a:srgbClr val="dde8cb"/>
                </a:highlight>
                <a:latin typeface="Lato"/>
                <a:ea typeface="€Î›âþ"/>
              </a:rPr>
              <a:t>What To Do</a:t>
            </a:r>
            <a:endParaRPr b="0" lang="en-PH" sz="20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Î›âþ"/>
              </a:rPr>
              <a:t>The following objects are presented in the table:</a:t>
            </a:r>
            <a:endParaRPr b="0" lang="en-PH" sz="1800" spc="-1" strike="noStrike">
              <a:latin typeface="Arial"/>
            </a:endParaRPr>
          </a:p>
          <a:p>
            <a:pPr>
              <a:lnSpc>
                <a:spcPct val="200000"/>
              </a:lnSpc>
              <a:spcBef>
                <a:spcPts val="283"/>
              </a:spcBef>
              <a:spcAft>
                <a:spcPts val="283"/>
              </a:spcAft>
              <a:buNone/>
            </a:pPr>
            <a:endParaRPr b="0" lang="en-PH" sz="1800" spc="-1" strike="noStrike">
              <a:latin typeface="Arial"/>
            </a:endParaRPr>
          </a:p>
          <a:p>
            <a:pPr>
              <a:lnSpc>
                <a:spcPct val="200000"/>
              </a:lnSpc>
              <a:spcBef>
                <a:spcPts val="283"/>
              </a:spcBef>
              <a:spcAft>
                <a:spcPts val="283"/>
              </a:spcAft>
              <a:buNone/>
            </a:pPr>
            <a:endParaRPr b="0" lang="en-PH" sz="1800" spc="-1" strike="noStrike">
              <a:latin typeface="Arial"/>
            </a:endParaRPr>
          </a:p>
          <a:p>
            <a:pPr>
              <a:lnSpc>
                <a:spcPct val="200000"/>
              </a:lnSpc>
              <a:spcBef>
                <a:spcPts val="283"/>
              </a:spcBef>
              <a:spcAft>
                <a:spcPts val="283"/>
              </a:spcAft>
              <a:buNone/>
            </a:pPr>
            <a:endParaRPr b="0" lang="en-PH" sz="18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Î›âþ"/>
              </a:rPr>
              <a:t>Observe the objects.</a:t>
            </a:r>
            <a:endParaRPr b="0" lang="en-PH" sz="18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Î›âþ"/>
              </a:rPr>
              <a:t>Then, pick one and show it to your classmate.</a:t>
            </a:r>
            <a:endParaRPr b="0" lang="en-PH" sz="18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Î›âþ"/>
              </a:rPr>
              <a:t>Describe the object based on its properties: </a:t>
            </a:r>
            <a:r>
              <a:rPr b="1" lang="en-PH" sz="1800" spc="-1" strike="noStrike">
                <a:solidFill>
                  <a:srgbClr val="000000"/>
                </a:solidFill>
                <a:latin typeface="Lato"/>
                <a:ea typeface="€Î›âþ"/>
              </a:rPr>
              <a:t>color, shape, size, texture, volume, make up, and use.</a:t>
            </a:r>
            <a:endParaRPr b="0" lang="en-PH" sz="1800" spc="-1" strike="noStrike">
              <a:latin typeface="Arial"/>
            </a:endParaRPr>
          </a:p>
          <a:p>
            <a:pPr>
              <a:lnSpc>
                <a:spcPct val="200000"/>
              </a:lnSpc>
              <a:spcBef>
                <a:spcPts val="283"/>
              </a:spcBef>
              <a:spcAft>
                <a:spcPts val="283"/>
              </a:spcAft>
              <a:buNone/>
            </a:pPr>
            <a:r>
              <a:rPr b="0" lang="en-PH" sz="1800" spc="-1" strike="noStrike">
                <a:solidFill>
                  <a:srgbClr val="000000"/>
                </a:solidFill>
                <a:latin typeface="Lato"/>
                <a:ea typeface="€Î›âþ"/>
              </a:rPr>
              <a:t>State your reason why you chose the object.</a:t>
            </a:r>
            <a:endParaRPr b="0" lang="en-PH" sz="1800" spc="-1" strike="noStrike">
              <a:latin typeface="Arial"/>
            </a:endParaRPr>
          </a:p>
        </p:txBody>
      </p:sp>
      <p:sp>
        <p:nvSpPr>
          <p:cNvPr id="148" name=""/>
          <p:cNvSpPr/>
          <p:nvPr/>
        </p:nvSpPr>
        <p:spPr>
          <a:xfrm>
            <a:off x="1440000" y="1764000"/>
            <a:ext cx="8999280" cy="1692000"/>
          </a:xfrm>
          <a:prstGeom prst="rect">
            <a:avLst/>
          </a:prstGeom>
          <a:solidFill>
            <a:srgbClr val="dee6ef">
              <a:alpha val="6000"/>
            </a:srgbClr>
          </a:solidFill>
          <a:ln w="0">
            <a:solidFill>
              <a:srgbClr val="3465a4"/>
            </a:solidFill>
          </a:ln>
        </p:spPr>
        <p:style>
          <a:lnRef idx="0"/>
          <a:fillRef idx="0"/>
          <a:effectRef idx="0"/>
          <a:fontRef idx="minor"/>
        </p:style>
        <p:txBody>
          <a:bodyPr lIns="90000" rIns="90000" tIns="45000" bIns="45000" anchor="t">
            <a:noAutofit/>
          </a:bodyPr>
          <a:p>
            <a:pPr>
              <a:lnSpc>
                <a:spcPct val="150000"/>
              </a:lnSpc>
              <a:spcBef>
                <a:spcPts val="567"/>
              </a:spcBef>
              <a:spcAft>
                <a:spcPts val="567"/>
              </a:spcAft>
              <a:buNone/>
            </a:pPr>
            <a:r>
              <a:rPr b="0" lang="en-PH" sz="1800" spc="-1" strike="noStrike">
                <a:solidFill>
                  <a:srgbClr val="000000"/>
                </a:solidFill>
                <a:latin typeface="Arial"/>
                <a:ea typeface="DejaVu Sans"/>
              </a:rPr>
              <a:t>Cotton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Desk</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School bag</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Mirror</a:t>
            </a:r>
            <a:endParaRPr b="0" lang="en-PH" sz="1800" spc="-1" strike="noStrike">
              <a:latin typeface="Arial"/>
              <a:ea typeface="PingFang SC"/>
            </a:endParaRPr>
          </a:p>
          <a:p>
            <a:pPr>
              <a:lnSpc>
                <a:spcPct val="150000"/>
              </a:lnSpc>
              <a:spcBef>
                <a:spcPts val="567"/>
              </a:spcBef>
              <a:spcAft>
                <a:spcPts val="567"/>
              </a:spcAft>
              <a:buNone/>
            </a:pPr>
            <a:r>
              <a:rPr b="0" lang="en-PH" sz="1800" spc="-1" strike="noStrike">
                <a:solidFill>
                  <a:srgbClr val="000000"/>
                </a:solidFill>
                <a:latin typeface="Arial"/>
                <a:ea typeface="DejaVu Sans"/>
              </a:rPr>
              <a:t>Lunch box</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Pencil case</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Handkerchief</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Ball</a:t>
            </a:r>
            <a:endParaRPr b="0" lang="en-PH" sz="1800" spc="-1" strike="noStrike">
              <a:latin typeface="Arial"/>
              <a:ea typeface="PingFang SC"/>
            </a:endParaRPr>
          </a:p>
          <a:p>
            <a:pPr>
              <a:lnSpc>
                <a:spcPct val="150000"/>
              </a:lnSpc>
              <a:spcBef>
                <a:spcPts val="567"/>
              </a:spcBef>
              <a:spcAft>
                <a:spcPts val="567"/>
              </a:spcAft>
              <a:buNone/>
            </a:pPr>
            <a:r>
              <a:rPr b="0" lang="en-PH" sz="1800" spc="-1" strike="noStrike">
                <a:solidFill>
                  <a:srgbClr val="000000"/>
                </a:solidFill>
                <a:latin typeface="Arial"/>
                <a:ea typeface="DejaVu Sans"/>
              </a:rPr>
              <a:t>TV</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	</a:t>
            </a:r>
            <a:r>
              <a:rPr b="0" lang="en-PH" sz="1800" spc="-1" strike="noStrike">
                <a:solidFill>
                  <a:srgbClr val="000000"/>
                </a:solidFill>
                <a:latin typeface="Arial"/>
                <a:ea typeface="DejaVu Sans"/>
              </a:rPr>
              <a:t>Paper</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560000" y="5400000"/>
            <a:ext cx="2875320" cy="341640"/>
          </a:xfrm>
          <a:prstGeom prst="rect">
            <a:avLst/>
          </a:prstGeom>
          <a:noFill/>
          <a:ln w="0">
            <a:noFill/>
          </a:ln>
        </p:spPr>
        <p:style>
          <a:lnRef idx="0"/>
          <a:fillRef idx="0"/>
          <a:effectRef idx="0"/>
          <a:fontRef idx="minor"/>
        </p:style>
      </p:sp>
      <p:sp>
        <p:nvSpPr>
          <p:cNvPr id="126" name=""/>
          <p:cNvSpPr/>
          <p:nvPr/>
        </p:nvSpPr>
        <p:spPr>
          <a:xfrm>
            <a:off x="10260000" y="5746320"/>
            <a:ext cx="176040" cy="341640"/>
          </a:xfrm>
          <a:prstGeom prst="rect">
            <a:avLst/>
          </a:prstGeom>
          <a:noFill/>
          <a:ln w="0">
            <a:noFill/>
          </a:ln>
        </p:spPr>
        <p:style>
          <a:lnRef idx="0"/>
          <a:fillRef idx="0"/>
          <a:effectRef idx="0"/>
          <a:fontRef idx="minor"/>
        </p:style>
      </p:sp>
      <p:sp>
        <p:nvSpPr>
          <p:cNvPr id="127" name=""/>
          <p:cNvSpPr/>
          <p:nvPr/>
        </p:nvSpPr>
        <p:spPr>
          <a:xfrm>
            <a:off x="900000" y="540000"/>
            <a:ext cx="10259280" cy="4859280"/>
          </a:xfrm>
          <a:prstGeom prst="rect">
            <a:avLst/>
          </a:prstGeom>
          <a:noFill/>
          <a:ln w="0">
            <a:noFill/>
          </a:ln>
        </p:spPr>
        <p:style>
          <a:lnRef idx="0"/>
          <a:fillRef idx="0"/>
          <a:effectRef idx="0"/>
          <a:fontRef idx="minor"/>
        </p:style>
        <p:txBody>
          <a:bodyPr lIns="90000" rIns="90000" tIns="45000" bIns="45000" anchor="ctr">
            <a:noAutofit/>
          </a:bodyPr>
          <a:p>
            <a:pPr>
              <a:lnSpc>
                <a:spcPct val="200000"/>
              </a:lnSpc>
              <a:spcBef>
                <a:spcPts val="567"/>
              </a:spcBef>
              <a:spcAft>
                <a:spcPts val="567"/>
              </a:spcAft>
              <a:buNone/>
            </a:pPr>
            <a:r>
              <a:rPr b="0" lang="en-PH" sz="2000" spc="-1" strike="noStrike">
                <a:solidFill>
                  <a:srgbClr val="000000"/>
                </a:solidFill>
                <a:highlight>
                  <a:srgbClr val="dde8cb"/>
                </a:highlight>
                <a:latin typeface="Lato"/>
                <a:ea typeface="DejaVu Sans"/>
              </a:rPr>
              <a:t>	</a:t>
            </a:r>
            <a:r>
              <a:rPr b="0" lang="en-PH" sz="2000" spc="-1" strike="noStrike">
                <a:solidFill>
                  <a:srgbClr val="000000"/>
                </a:solidFill>
                <a:highlight>
                  <a:srgbClr val="dde8cb"/>
                </a:highlight>
                <a:latin typeface="Lato"/>
                <a:ea typeface="DejaVu Sans"/>
              </a:rPr>
              <a:t>It is important to know the properties of matter in our daily life. Do you know why?</a:t>
            </a:r>
            <a:endParaRPr b="0" lang="en-PH" sz="2000" spc="-1" strike="noStrike">
              <a:latin typeface="Arial"/>
            </a:endParaRPr>
          </a:p>
          <a:p>
            <a:pPr>
              <a:lnSpc>
                <a:spcPct val="200000"/>
              </a:lnSpc>
              <a:spcBef>
                <a:spcPts val="567"/>
              </a:spcBef>
              <a:spcAft>
                <a:spcPts val="567"/>
              </a:spcAft>
              <a:buNone/>
            </a:pPr>
            <a:r>
              <a:rPr b="0" lang="en-PH" sz="1800" spc="-1" strike="noStrike">
                <a:solidFill>
                  <a:srgbClr val="000000"/>
                </a:solidFill>
                <a:latin typeface="Lato"/>
                <a:ea typeface="DejaVu Sans"/>
              </a:rPr>
              <a:t>Good examples are the following: </a:t>
            </a:r>
            <a:r>
              <a:rPr b="1" lang="en-PH" sz="1800" spc="-1" strike="noStrike">
                <a:solidFill>
                  <a:srgbClr val="000000"/>
                </a:solidFill>
                <a:latin typeface="Lato"/>
                <a:ea typeface="DejaVu Sans"/>
              </a:rPr>
              <a:t>looking for the texture of the good shopping bags to carry groceries, observing the color of clothes that would make us feel cool during hot days, choosing the best shape of furniture to fit in the terrace of the house, and using easy to flow liquid for food preparation.</a:t>
            </a:r>
            <a:endParaRPr b="0" lang="en-PH" sz="1800" spc="-1" strike="noStrike">
              <a:latin typeface="Arial"/>
            </a:endParaRPr>
          </a:p>
        </p:txBody>
      </p:sp>
      <p:sp>
        <p:nvSpPr>
          <p:cNvPr id="128" name=""/>
          <p:cNvSpPr/>
          <p:nvPr/>
        </p:nvSpPr>
        <p:spPr>
          <a:xfrm>
            <a:off x="720000" y="1440000"/>
            <a:ext cx="10620000" cy="3960000"/>
          </a:xfrm>
          <a:custGeom>
            <a:avLst/>
            <a:gdLst/>
            <a:ahLst/>
            <a:rect l="0" t="0" r="r" b="b"/>
            <a:pathLst>
              <a:path w="29502" h="11002">
                <a:moveTo>
                  <a:pt x="1833" y="0"/>
                </a:moveTo>
                <a:lnTo>
                  <a:pt x="1834" y="0"/>
                </a:lnTo>
                <a:cubicBezTo>
                  <a:pt x="1512" y="0"/>
                  <a:pt x="1195" y="85"/>
                  <a:pt x="917" y="246"/>
                </a:cubicBezTo>
                <a:cubicBezTo>
                  <a:pt x="638" y="407"/>
                  <a:pt x="407" y="638"/>
                  <a:pt x="246" y="917"/>
                </a:cubicBezTo>
                <a:cubicBezTo>
                  <a:pt x="85" y="1195"/>
                  <a:pt x="0" y="1512"/>
                  <a:pt x="0" y="1834"/>
                </a:cubicBezTo>
                <a:lnTo>
                  <a:pt x="0" y="9167"/>
                </a:lnTo>
                <a:lnTo>
                  <a:pt x="0" y="9168"/>
                </a:lnTo>
                <a:cubicBezTo>
                  <a:pt x="0" y="9489"/>
                  <a:pt x="85" y="9806"/>
                  <a:pt x="246" y="10084"/>
                </a:cubicBezTo>
                <a:cubicBezTo>
                  <a:pt x="407" y="10363"/>
                  <a:pt x="638" y="10594"/>
                  <a:pt x="917" y="10755"/>
                </a:cubicBezTo>
                <a:cubicBezTo>
                  <a:pt x="1195" y="10916"/>
                  <a:pt x="1512" y="11001"/>
                  <a:pt x="1834" y="11001"/>
                </a:cubicBezTo>
                <a:lnTo>
                  <a:pt x="27667" y="11001"/>
                </a:lnTo>
                <a:lnTo>
                  <a:pt x="27668" y="11001"/>
                </a:lnTo>
                <a:cubicBezTo>
                  <a:pt x="27989" y="11001"/>
                  <a:pt x="28306" y="10916"/>
                  <a:pt x="28584" y="10755"/>
                </a:cubicBezTo>
                <a:cubicBezTo>
                  <a:pt x="28863" y="10594"/>
                  <a:pt x="29094" y="10363"/>
                  <a:pt x="29255" y="10084"/>
                </a:cubicBezTo>
                <a:cubicBezTo>
                  <a:pt x="29416" y="9806"/>
                  <a:pt x="29501" y="9489"/>
                  <a:pt x="29501" y="9168"/>
                </a:cubicBezTo>
                <a:lnTo>
                  <a:pt x="29501" y="1833"/>
                </a:lnTo>
                <a:lnTo>
                  <a:pt x="29501" y="1834"/>
                </a:lnTo>
                <a:lnTo>
                  <a:pt x="29501" y="1834"/>
                </a:lnTo>
                <a:cubicBezTo>
                  <a:pt x="29501" y="1512"/>
                  <a:pt x="29416" y="1195"/>
                  <a:pt x="29255" y="917"/>
                </a:cubicBezTo>
                <a:cubicBezTo>
                  <a:pt x="29094" y="638"/>
                  <a:pt x="28863" y="407"/>
                  <a:pt x="28584" y="246"/>
                </a:cubicBezTo>
                <a:cubicBezTo>
                  <a:pt x="28306" y="85"/>
                  <a:pt x="27989" y="0"/>
                  <a:pt x="27668" y="0"/>
                </a:cubicBezTo>
                <a:lnTo>
                  <a:pt x="1833" y="0"/>
                </a:lnTo>
              </a:path>
            </a:pathLst>
          </a:custGeom>
          <a:solidFill>
            <a:srgbClr val="00a933">
              <a:alpha val="6000"/>
            </a:srgbClr>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281160"/>
            <a:ext cx="6479640" cy="581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1" lang="en-PH" sz="2400" spc="-1" strike="noStrike">
                <a:solidFill>
                  <a:srgbClr val="000000"/>
                </a:solidFill>
                <a:highlight>
                  <a:srgbClr val="ffd8ce"/>
                </a:highlight>
                <a:latin typeface="Lato"/>
                <a:ea typeface="DejaVu Sans"/>
              </a:rPr>
              <a:t>Mass and Weight</a:t>
            </a:r>
            <a:endParaRPr b="0" lang="en-PH" sz="24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word mass is sometimes interchanged with the word weight because they are related. The mass of an object is reflected by its weight. The more mass an object has, the greater its weight.</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Î›âþ"/>
              </a:rPr>
              <a:t>	</a:t>
            </a:r>
            <a:r>
              <a:rPr b="1" lang="en-PH" sz="1800" spc="-1" strike="noStrike">
                <a:solidFill>
                  <a:srgbClr val="000000"/>
                </a:solidFill>
                <a:latin typeface="Lato"/>
                <a:ea typeface="€Î›âþ"/>
              </a:rPr>
              <a:t>Weight</a:t>
            </a:r>
            <a:r>
              <a:rPr b="0" lang="en-PH" sz="1800" spc="-1" strike="noStrike">
                <a:solidFill>
                  <a:srgbClr val="000000"/>
                </a:solidFill>
                <a:latin typeface="Lato"/>
                <a:ea typeface="€Î›âþ"/>
              </a:rPr>
              <a:t> is the pull of gravity on matter. </a:t>
            </a:r>
            <a:r>
              <a:rPr b="1" lang="en-PH" sz="1800" spc="-1" strike="noStrike">
                <a:solidFill>
                  <a:srgbClr val="000000"/>
                </a:solidFill>
                <a:latin typeface="Lato"/>
                <a:ea typeface="€Î›âþ"/>
              </a:rPr>
              <a:t>Gravity</a:t>
            </a:r>
            <a:r>
              <a:rPr b="0" lang="en-PH" sz="1800" spc="-1" strike="noStrike">
                <a:solidFill>
                  <a:srgbClr val="000000"/>
                </a:solidFill>
                <a:latin typeface="Lato"/>
                <a:ea typeface="€Î›âþ"/>
              </a:rPr>
              <a:t> is referred to as the earth’s pull. If you drop a book, it will fall to the floor.  Why? The book falls toward the floor because  the earth pulls all  objects toward it.</a:t>
            </a:r>
            <a:endParaRPr b="0" lang="en-PH" sz="1800" spc="-1" strike="noStrike">
              <a:latin typeface="Arial"/>
            </a:endParaRPr>
          </a:p>
        </p:txBody>
      </p:sp>
      <p:pic>
        <p:nvPicPr>
          <p:cNvPr id="130" name="" descr=""/>
          <p:cNvPicPr/>
          <p:nvPr/>
        </p:nvPicPr>
        <p:blipFill>
          <a:blip r:embed="rId1"/>
          <a:stretch/>
        </p:blipFill>
        <p:spPr>
          <a:xfrm>
            <a:off x="7380000" y="1440000"/>
            <a:ext cx="4319280" cy="4427280"/>
          </a:xfrm>
          <a:prstGeom prst="rect">
            <a:avLst/>
          </a:prstGeom>
          <a:ln w="0">
            <a:noFill/>
          </a:ln>
        </p:spPr>
      </p:pic>
      <p:sp>
        <p:nvSpPr>
          <p:cNvPr id="131" name=""/>
          <p:cNvSpPr/>
          <p:nvPr/>
        </p:nvSpPr>
        <p:spPr>
          <a:xfrm>
            <a:off x="7380000" y="5868000"/>
            <a:ext cx="431928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Figure 1.2. A vendor weighing meat.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281160"/>
            <a:ext cx="6479640" cy="5812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When you weigh an object, you are really measuring the pull of gravity on that object. Gravity controls the weight of an object.</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When you go to a market, you see different kinds of fruits, </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vegetables, fish, meat, and rice. The vendors weigh them before </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they are sold. The vendors use the </a:t>
            </a:r>
            <a:r>
              <a:rPr b="1" lang="en-PH" sz="1800" spc="-1" strike="noStrike">
                <a:solidFill>
                  <a:srgbClr val="000000"/>
                </a:solidFill>
                <a:latin typeface="Lato"/>
                <a:ea typeface="€Î›âþ"/>
              </a:rPr>
              <a:t>weighing scale</a:t>
            </a:r>
            <a:r>
              <a:rPr b="0" lang="en-PH" sz="1800" spc="-1" strike="noStrike">
                <a:solidFill>
                  <a:srgbClr val="000000"/>
                </a:solidFill>
                <a:latin typeface="Lato"/>
                <a:ea typeface="€Î›âþ"/>
              </a:rPr>
              <a:t> to get their </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weight.</a:t>
            </a:r>
            <a:endParaRPr b="0" lang="en-PH" sz="1800" spc="-1" strike="noStrike">
              <a:latin typeface="Arial"/>
            </a:endParaRPr>
          </a:p>
        </p:txBody>
      </p:sp>
      <p:pic>
        <p:nvPicPr>
          <p:cNvPr id="133" name="" descr=""/>
          <p:cNvPicPr/>
          <p:nvPr/>
        </p:nvPicPr>
        <p:blipFill>
          <a:blip r:embed="rId1"/>
          <a:stretch/>
        </p:blipFill>
        <p:spPr>
          <a:xfrm>
            <a:off x="7380000" y="1440000"/>
            <a:ext cx="4319280" cy="4427280"/>
          </a:xfrm>
          <a:prstGeom prst="rect">
            <a:avLst/>
          </a:prstGeom>
          <a:ln w="0">
            <a:noFill/>
          </a:ln>
        </p:spPr>
      </p:pic>
      <p:sp>
        <p:nvSpPr>
          <p:cNvPr id="134" name=""/>
          <p:cNvSpPr/>
          <p:nvPr/>
        </p:nvSpPr>
        <p:spPr>
          <a:xfrm>
            <a:off x="7380000" y="5868000"/>
            <a:ext cx="4319280" cy="638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Figure 1.2. A vendor weighing meat.</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690120" y="427680"/>
            <a:ext cx="10829160" cy="553140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850"/>
              </a:spcBef>
              <a:spcAft>
                <a:spcPts val="850"/>
              </a:spcAft>
              <a:buNone/>
            </a:pPr>
            <a:r>
              <a:rPr b="1" lang="en-PH" sz="1800" spc="-1" strike="noStrike">
                <a:solidFill>
                  <a:srgbClr val="000000"/>
                </a:solidFill>
                <a:latin typeface="Lato"/>
                <a:ea typeface="€Î›âþ"/>
              </a:rPr>
              <a:t>	</a:t>
            </a:r>
            <a:r>
              <a:rPr b="1" lang="en-PH" sz="1800" spc="-1" strike="noStrike">
                <a:solidFill>
                  <a:srgbClr val="000000"/>
                </a:solidFill>
                <a:latin typeface="Lato"/>
                <a:ea typeface="€Î›âþ"/>
              </a:rPr>
              <a:t>Mass</a:t>
            </a:r>
            <a:r>
              <a:rPr b="0" lang="en-PH" sz="1800" spc="-1" strike="noStrike">
                <a:solidFill>
                  <a:srgbClr val="000000"/>
                </a:solidFill>
                <a:latin typeface="Lato"/>
                <a:ea typeface="€Î›âþ"/>
              </a:rPr>
              <a:t> refers to the amount of matter an object contains.</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It is not affected by gravity. Since the pull of gravity affects</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weight, weight can change. However, the mass of an object</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always stays the same.</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A weighing </a:t>
            </a:r>
            <a:r>
              <a:rPr b="1" lang="en-PH" sz="1800" spc="-1" strike="noStrike">
                <a:solidFill>
                  <a:srgbClr val="000000"/>
                </a:solidFill>
                <a:latin typeface="Lato"/>
                <a:ea typeface="€Î›âþ"/>
              </a:rPr>
              <a:t>balance</a:t>
            </a:r>
            <a:r>
              <a:rPr b="0" lang="en-PH" sz="1800" spc="-1" strike="noStrike">
                <a:solidFill>
                  <a:srgbClr val="000000"/>
                </a:solidFill>
                <a:latin typeface="Lato"/>
                <a:ea typeface="€Î›âþ"/>
              </a:rPr>
              <a:t> is used to measure the mass of objects. </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The units of mass are grams (g) or kilograms (kg) which are </a:t>
            </a:r>
            <a:endParaRPr b="0" lang="en-PH" sz="1800" spc="-1" strike="noStrike">
              <a:latin typeface="Arial"/>
            </a:endParaRPr>
          </a:p>
          <a:p>
            <a:pPr algn="just">
              <a:lnSpc>
                <a:spcPct val="200000"/>
              </a:lnSpc>
              <a:spcBef>
                <a:spcPts val="850"/>
              </a:spcBef>
              <a:spcAft>
                <a:spcPts val="850"/>
              </a:spcAft>
              <a:buNone/>
            </a:pPr>
            <a:r>
              <a:rPr b="0" lang="en-PH" sz="1800" spc="-1" strike="noStrike">
                <a:solidFill>
                  <a:srgbClr val="000000"/>
                </a:solidFill>
                <a:latin typeface="Lato"/>
                <a:ea typeface="€Î›âþ"/>
              </a:rPr>
              <a:t>known as metric measurement.</a:t>
            </a:r>
            <a:endParaRPr b="0" lang="en-PH" sz="1800" spc="-1" strike="noStrike">
              <a:latin typeface="Arial"/>
            </a:endParaRPr>
          </a:p>
        </p:txBody>
      </p:sp>
      <p:pic>
        <p:nvPicPr>
          <p:cNvPr id="136" name="" descr=""/>
          <p:cNvPicPr/>
          <p:nvPr/>
        </p:nvPicPr>
        <p:blipFill>
          <a:blip r:embed="rId1"/>
          <a:stretch/>
        </p:blipFill>
        <p:spPr>
          <a:xfrm>
            <a:off x="7044480" y="1002600"/>
            <a:ext cx="4834800" cy="3352680"/>
          </a:xfrm>
          <a:prstGeom prst="rect">
            <a:avLst/>
          </a:prstGeom>
          <a:ln w="12600">
            <a:solidFill>
              <a:srgbClr val="000000"/>
            </a:solidFill>
            <a:round/>
          </a:ln>
        </p:spPr>
      </p:pic>
      <p:sp>
        <p:nvSpPr>
          <p:cNvPr id="137" name=""/>
          <p:cNvSpPr/>
          <p:nvPr/>
        </p:nvSpPr>
        <p:spPr>
          <a:xfrm>
            <a:off x="7200000" y="4420080"/>
            <a:ext cx="4319280" cy="439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solidFill>
                  <a:srgbClr val="000000"/>
                </a:solidFill>
                <a:latin typeface="Lato"/>
                <a:ea typeface="DejaVu Sans"/>
              </a:rPr>
              <a:t>Figure 1.3. Platform balance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360000" y="900000"/>
            <a:ext cx="10980000" cy="5220000"/>
          </a:xfrm>
          <a:custGeom>
            <a:avLst/>
            <a:gdLst/>
            <a:ahLst/>
            <a:rect l="0" t="0" r="r" b="b"/>
            <a:pathLst>
              <a:path w="30502" h="14502">
                <a:moveTo>
                  <a:pt x="2416" y="0"/>
                </a:moveTo>
                <a:lnTo>
                  <a:pt x="2417" y="0"/>
                </a:lnTo>
                <a:cubicBezTo>
                  <a:pt x="1993" y="0"/>
                  <a:pt x="1576" y="112"/>
                  <a:pt x="1208" y="324"/>
                </a:cubicBezTo>
                <a:cubicBezTo>
                  <a:pt x="841" y="536"/>
                  <a:pt x="536" y="841"/>
                  <a:pt x="324" y="1208"/>
                </a:cubicBezTo>
                <a:cubicBezTo>
                  <a:pt x="112" y="1576"/>
                  <a:pt x="0" y="1993"/>
                  <a:pt x="0" y="2417"/>
                </a:cubicBezTo>
                <a:lnTo>
                  <a:pt x="0" y="12084"/>
                </a:lnTo>
                <a:lnTo>
                  <a:pt x="0" y="12084"/>
                </a:lnTo>
                <a:cubicBezTo>
                  <a:pt x="0" y="12508"/>
                  <a:pt x="112" y="12925"/>
                  <a:pt x="324" y="13293"/>
                </a:cubicBezTo>
                <a:cubicBezTo>
                  <a:pt x="536" y="13660"/>
                  <a:pt x="841" y="13965"/>
                  <a:pt x="1208" y="14177"/>
                </a:cubicBezTo>
                <a:cubicBezTo>
                  <a:pt x="1576" y="14389"/>
                  <a:pt x="1993" y="14501"/>
                  <a:pt x="2417" y="14501"/>
                </a:cubicBezTo>
                <a:lnTo>
                  <a:pt x="28084" y="14500"/>
                </a:lnTo>
                <a:lnTo>
                  <a:pt x="28084" y="14501"/>
                </a:lnTo>
                <a:cubicBezTo>
                  <a:pt x="28508" y="14501"/>
                  <a:pt x="28925" y="14389"/>
                  <a:pt x="29293" y="14177"/>
                </a:cubicBezTo>
                <a:cubicBezTo>
                  <a:pt x="29660" y="13965"/>
                  <a:pt x="29965" y="13660"/>
                  <a:pt x="30177" y="13293"/>
                </a:cubicBezTo>
                <a:cubicBezTo>
                  <a:pt x="30389" y="12925"/>
                  <a:pt x="30501" y="12508"/>
                  <a:pt x="30501" y="12084"/>
                </a:cubicBezTo>
                <a:lnTo>
                  <a:pt x="30501" y="2416"/>
                </a:lnTo>
                <a:lnTo>
                  <a:pt x="30501" y="2417"/>
                </a:lnTo>
                <a:lnTo>
                  <a:pt x="30501" y="2417"/>
                </a:lnTo>
                <a:cubicBezTo>
                  <a:pt x="30501" y="1993"/>
                  <a:pt x="30389" y="1576"/>
                  <a:pt x="30177" y="1208"/>
                </a:cubicBezTo>
                <a:cubicBezTo>
                  <a:pt x="29965" y="841"/>
                  <a:pt x="29660" y="536"/>
                  <a:pt x="29293" y="324"/>
                </a:cubicBezTo>
                <a:cubicBezTo>
                  <a:pt x="28925" y="112"/>
                  <a:pt x="28508" y="0"/>
                  <a:pt x="28084" y="0"/>
                </a:cubicBezTo>
                <a:lnTo>
                  <a:pt x="2416" y="0"/>
                </a:lnTo>
              </a:path>
            </a:pathLst>
          </a:custGeom>
          <a:solidFill>
            <a:srgbClr val="00a933">
              <a:alpha val="9000"/>
            </a:srgbClr>
          </a:solidFill>
          <a:ln w="0">
            <a:solidFill>
              <a:srgbClr val="3465a4"/>
            </a:solidFill>
          </a:ln>
        </p:spPr>
        <p:style>
          <a:lnRef idx="0"/>
          <a:fillRef idx="0"/>
          <a:effectRef idx="0"/>
          <a:fontRef idx="minor"/>
        </p:style>
      </p:sp>
      <p:sp>
        <p:nvSpPr>
          <p:cNvPr id="139" name=""/>
          <p:cNvSpPr/>
          <p:nvPr/>
        </p:nvSpPr>
        <p:spPr>
          <a:xfrm>
            <a:off x="720000" y="252000"/>
            <a:ext cx="10799280" cy="5576040"/>
          </a:xfrm>
          <a:prstGeom prst="rect">
            <a:avLst/>
          </a:prstGeom>
          <a:noFill/>
          <a:ln w="0">
            <a:noFill/>
          </a:ln>
        </p:spPr>
        <p:style>
          <a:lnRef idx="0"/>
          <a:fillRef idx="0"/>
          <a:effectRef idx="0"/>
          <a:fontRef idx="minor"/>
        </p:style>
        <p:txBody>
          <a:bodyPr lIns="90000" rIns="90000" tIns="45000" bIns="45000" anchor="b">
            <a:noAutofit/>
          </a:bodyPr>
          <a:p>
            <a:pPr>
              <a:lnSpc>
                <a:spcPct val="150000"/>
              </a:lnSpc>
              <a:spcBef>
                <a:spcPts val="283"/>
              </a:spcBef>
              <a:spcAft>
                <a:spcPts val="283"/>
              </a:spcAft>
              <a:buNone/>
            </a:pPr>
            <a:r>
              <a:rPr b="1" lang="en-PH" sz="1800" spc="-1" strike="noStrike">
                <a:solidFill>
                  <a:srgbClr val="000000"/>
                </a:solidFill>
                <a:latin typeface="Lato"/>
                <a:ea typeface="DejaVu Sans"/>
              </a:rPr>
              <a:t>Measuring Volume</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We can measure volume. Matter has volume. This means that it has length, width, and height.</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volume of a regular object, like a block of wood, is obtained by multiplying its </a:t>
            </a:r>
            <a:r>
              <a:rPr b="0" lang="en-PH" sz="1800" spc="-1" strike="noStrike">
                <a:solidFill>
                  <a:srgbClr val="000000"/>
                </a:solidFill>
                <a:latin typeface="Lato"/>
                <a:ea typeface="€Î›âþ"/>
              </a:rPr>
              <a:t>length, width, and height. Volume is expressed in units called </a:t>
            </a:r>
            <a:r>
              <a:rPr b="1" lang="en-PH" sz="1800" spc="-1" strike="noStrike">
                <a:solidFill>
                  <a:srgbClr val="000000"/>
                </a:solidFill>
                <a:latin typeface="Lato"/>
                <a:ea typeface="€Î›âþ"/>
              </a:rPr>
              <a:t>cubic centimeter</a:t>
            </a:r>
            <a:r>
              <a:rPr b="0" lang="en-PH" sz="1800" spc="-1" strike="noStrike">
                <a:solidFill>
                  <a:srgbClr val="000000"/>
                </a:solidFill>
                <a:latin typeface="Lato"/>
                <a:ea typeface="€Î›âþ"/>
              </a:rPr>
              <a:t> (cm3) or cubic meter (m3).</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If a rectangular block has the following dimensions: length is 4</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cm, width is 2 cm, and height is 2 cm, what is its volume?</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Formula: V = l x w x h</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V = 4 x 2 x 2</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V = 16 cm3</a:t>
            </a:r>
            <a:endParaRPr b="0" lang="en-PH" sz="1800" spc="-1" strike="noStrike">
              <a:latin typeface="Arial"/>
              <a:ea typeface="PingFang SC"/>
            </a:endParaRPr>
          </a:p>
          <a:p>
            <a:pPr>
              <a:lnSpc>
                <a:spcPct val="150000"/>
              </a:lnSpc>
              <a:spcBef>
                <a:spcPts val="283"/>
              </a:spcBef>
              <a:spcAft>
                <a:spcPts val="283"/>
              </a:spcAft>
              <a:buNone/>
            </a:pPr>
            <a:r>
              <a:rPr b="0" lang="en-PH" sz="1800" spc="-1" strike="noStrike">
                <a:solidFill>
                  <a:srgbClr val="000000"/>
                </a:solidFill>
                <a:latin typeface="Lato"/>
                <a:ea typeface="€Î›âþ"/>
              </a:rPr>
              <a:t>The volume of the rectangular block is </a:t>
            </a:r>
            <a:r>
              <a:rPr b="1" lang="en-PH" sz="1800" spc="-1" strike="noStrike">
                <a:solidFill>
                  <a:srgbClr val="000000"/>
                </a:solidFill>
                <a:latin typeface="Lato"/>
                <a:ea typeface="€Î›âþ"/>
              </a:rPr>
              <a:t>16 cubic centimeters.</a:t>
            </a:r>
            <a:endParaRPr b="0" lang="en-PH" sz="1800" spc="-1" strike="noStrike">
              <a:latin typeface="Arial"/>
              <a:ea typeface="PingFang S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0" name="" descr=""/>
          <p:cNvPicPr/>
          <p:nvPr/>
        </p:nvPicPr>
        <p:blipFill>
          <a:blip r:embed="rId1"/>
          <a:stretch/>
        </p:blipFill>
        <p:spPr>
          <a:xfrm>
            <a:off x="7200000" y="648000"/>
            <a:ext cx="3599280" cy="4751280"/>
          </a:xfrm>
          <a:prstGeom prst="rect">
            <a:avLst/>
          </a:prstGeom>
          <a:ln w="0">
            <a:noFill/>
          </a:ln>
        </p:spPr>
      </p:pic>
      <p:sp>
        <p:nvSpPr>
          <p:cNvPr id="141" name=""/>
          <p:cNvSpPr/>
          <p:nvPr/>
        </p:nvSpPr>
        <p:spPr>
          <a:xfrm>
            <a:off x="900000" y="900000"/>
            <a:ext cx="7559280" cy="503928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567"/>
              </a:spcBef>
              <a:spcAft>
                <a:spcPts val="567"/>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To determine the volume of liquids, we use a laboratory equipment</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called </a:t>
            </a:r>
            <a:r>
              <a:rPr b="1" lang="en-PH" sz="1800" spc="-1" strike="noStrike">
                <a:solidFill>
                  <a:srgbClr val="000000"/>
                </a:solidFill>
                <a:latin typeface="Lato"/>
                <a:ea typeface="DejaVu Sans"/>
              </a:rPr>
              <a:t>graduated cylinder</a:t>
            </a:r>
            <a:r>
              <a:rPr b="0" lang="en-PH" sz="1800" spc="-1" strike="noStrike">
                <a:solidFill>
                  <a:srgbClr val="000000"/>
                </a:solidFill>
                <a:latin typeface="Lato"/>
                <a:ea typeface="DejaVu Sans"/>
              </a:rPr>
              <a:t> (see Figure 1.4). If you pour the liquid into</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DejaVu Sans"/>
              </a:rPr>
              <a:t>the </a:t>
            </a:r>
            <a:r>
              <a:rPr b="0" lang="en-PH" sz="1800" spc="-1" strike="noStrike">
                <a:solidFill>
                  <a:srgbClr val="000000"/>
                </a:solidFill>
                <a:latin typeface="Lato"/>
                <a:ea typeface="€Î›âþ"/>
              </a:rPr>
              <a:t>graduated cylinder, the number you see that coincides with the</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uppermost level of liquid is its volume. The unit of volume for liquids</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is </a:t>
            </a:r>
            <a:r>
              <a:rPr b="1" lang="en-PH" sz="1800" spc="-1" strike="noStrike">
                <a:solidFill>
                  <a:srgbClr val="000000"/>
                </a:solidFill>
                <a:latin typeface="Lato"/>
                <a:ea typeface="€Î›âþ"/>
              </a:rPr>
              <a:t>mL or milliliter.</a:t>
            </a:r>
            <a:endParaRPr b="0" lang="en-PH" sz="1800" spc="-1" strike="noStrike">
              <a:latin typeface="Arial"/>
            </a:endParaRPr>
          </a:p>
        </p:txBody>
      </p:sp>
      <p:sp>
        <p:nvSpPr>
          <p:cNvPr id="142" name=""/>
          <p:cNvSpPr/>
          <p:nvPr/>
        </p:nvSpPr>
        <p:spPr>
          <a:xfrm>
            <a:off x="7704000" y="5400000"/>
            <a:ext cx="2735280" cy="897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1800" spc="-1" strike="noStrike">
                <a:solidFill>
                  <a:srgbClr val="000000"/>
                </a:solidFill>
                <a:latin typeface="Lato'"/>
                <a:ea typeface="DejaVu Sans"/>
              </a:rPr>
              <a:t>Figure 1.4.</a:t>
            </a:r>
            <a:endParaRPr b="0" lang="en-PH" sz="1800" spc="-1" strike="noStrike">
              <a:latin typeface="Arial"/>
            </a:endParaRPr>
          </a:p>
          <a:p>
            <a:pPr algn="ctr">
              <a:lnSpc>
                <a:spcPct val="100000"/>
              </a:lnSpc>
              <a:buNone/>
            </a:pPr>
            <a:r>
              <a:rPr b="0" lang="en-PH" sz="1800" spc="-1" strike="noStrike">
                <a:solidFill>
                  <a:srgbClr val="000000"/>
                </a:solidFill>
                <a:latin typeface="Lato'"/>
                <a:ea typeface="DejaVu Sans"/>
              </a:rPr>
              <a:t>A graduated cylinder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900000" y="828000"/>
            <a:ext cx="10439280" cy="533592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1417"/>
              </a:spcBef>
              <a:spcAft>
                <a:spcPts val="141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In measuring the volume of irregularly shaped solids, you can use the </a:t>
            </a:r>
            <a:r>
              <a:rPr b="1" lang="en-PH" sz="1800" spc="-1" strike="noStrike">
                <a:solidFill>
                  <a:srgbClr val="000000"/>
                </a:solidFill>
                <a:latin typeface="Lato"/>
                <a:ea typeface="€Î›âþ"/>
              </a:rPr>
              <a:t>water displacement</a:t>
            </a:r>
            <a:r>
              <a:rPr b="0" lang="en-PH" sz="1800" spc="-1" strike="noStrike">
                <a:solidFill>
                  <a:srgbClr val="000000"/>
                </a:solidFill>
                <a:latin typeface="Lato"/>
                <a:ea typeface="€Î›âþ"/>
              </a:rPr>
              <a:t> method. Water displacement method is a method used to measure the volume of irregularly shaped solids. When a solid material is immersed in a fluid, it pushes out and takes its place. How do you do this?</a:t>
            </a:r>
            <a:endParaRPr b="0" lang="en-PH" sz="1800" spc="-1" strike="noStrike">
              <a:latin typeface="Arial"/>
            </a:endParaRPr>
          </a:p>
          <a:p>
            <a:pPr algn="just">
              <a:lnSpc>
                <a:spcPct val="200000"/>
              </a:lnSpc>
              <a:spcBef>
                <a:spcPts val="1417"/>
              </a:spcBef>
              <a:spcAft>
                <a:spcPts val="141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Measure a definite volume of water in the graduated cylinder. Then, carefully drop a small stone into the graduated cylinder. You will surely observe that the volume of water will rise.</a:t>
            </a:r>
            <a:endParaRPr b="0" lang="en-PH" sz="1800" spc="-1" strike="noStrike">
              <a:latin typeface="Arial"/>
            </a:endParaRPr>
          </a:p>
          <a:p>
            <a:pPr algn="just">
              <a:lnSpc>
                <a:spcPct val="200000"/>
              </a:lnSpc>
              <a:spcBef>
                <a:spcPts val="1417"/>
              </a:spcBef>
              <a:spcAft>
                <a:spcPts val="1417"/>
              </a:spcAft>
              <a:buNone/>
            </a:pPr>
            <a:r>
              <a:rPr b="0" lang="en-PH" sz="1800" spc="-1" strike="noStrike">
                <a:solidFill>
                  <a:srgbClr val="000000"/>
                </a:solidFill>
                <a:latin typeface="Lato"/>
                <a:ea typeface="€Î›âþ"/>
              </a:rPr>
              <a:t>	</a:t>
            </a:r>
            <a:endParaRPr b="0" lang="en-PH" sz="1800" spc="-1" strike="noStrike">
              <a:latin typeface="Arial"/>
            </a:endParaRPr>
          </a:p>
        </p:txBody>
      </p:sp>
      <p:sp>
        <p:nvSpPr>
          <p:cNvPr id="144" name=""/>
          <p:cNvSpPr/>
          <p:nvPr/>
        </p:nvSpPr>
        <p:spPr>
          <a:xfrm>
            <a:off x="540000" y="1260000"/>
            <a:ext cx="11160000" cy="4320000"/>
          </a:xfrm>
          <a:custGeom>
            <a:avLst/>
            <a:gdLst/>
            <a:ahLst/>
            <a:rect l="0" t="0" r="r" b="b"/>
            <a:pathLst>
              <a:path w="31002" h="12002">
                <a:moveTo>
                  <a:pt x="2000" y="0"/>
                </a:moveTo>
                <a:lnTo>
                  <a:pt x="2000" y="0"/>
                </a:lnTo>
                <a:cubicBezTo>
                  <a:pt x="1649" y="0"/>
                  <a:pt x="1304" y="92"/>
                  <a:pt x="1000" y="268"/>
                </a:cubicBezTo>
                <a:cubicBezTo>
                  <a:pt x="696" y="444"/>
                  <a:pt x="444" y="696"/>
                  <a:pt x="268" y="1000"/>
                </a:cubicBezTo>
                <a:cubicBezTo>
                  <a:pt x="92" y="1304"/>
                  <a:pt x="0" y="1649"/>
                  <a:pt x="0" y="2000"/>
                </a:cubicBezTo>
                <a:lnTo>
                  <a:pt x="0" y="10000"/>
                </a:lnTo>
                <a:lnTo>
                  <a:pt x="0" y="10001"/>
                </a:lnTo>
                <a:cubicBezTo>
                  <a:pt x="0" y="10352"/>
                  <a:pt x="92" y="10697"/>
                  <a:pt x="268" y="11001"/>
                </a:cubicBezTo>
                <a:cubicBezTo>
                  <a:pt x="444" y="11305"/>
                  <a:pt x="696" y="11557"/>
                  <a:pt x="1000" y="11733"/>
                </a:cubicBezTo>
                <a:cubicBezTo>
                  <a:pt x="1304" y="11909"/>
                  <a:pt x="1649" y="12001"/>
                  <a:pt x="2000" y="12001"/>
                </a:cubicBezTo>
                <a:lnTo>
                  <a:pt x="29000" y="12001"/>
                </a:lnTo>
                <a:lnTo>
                  <a:pt x="29001" y="12001"/>
                </a:lnTo>
                <a:cubicBezTo>
                  <a:pt x="29352" y="12001"/>
                  <a:pt x="29697" y="11909"/>
                  <a:pt x="30001" y="11733"/>
                </a:cubicBezTo>
                <a:cubicBezTo>
                  <a:pt x="30305" y="11557"/>
                  <a:pt x="30557" y="11305"/>
                  <a:pt x="30733" y="11001"/>
                </a:cubicBezTo>
                <a:cubicBezTo>
                  <a:pt x="30909" y="10697"/>
                  <a:pt x="31001" y="10352"/>
                  <a:pt x="31001" y="10001"/>
                </a:cubicBezTo>
                <a:lnTo>
                  <a:pt x="31001" y="2000"/>
                </a:lnTo>
                <a:lnTo>
                  <a:pt x="31001" y="2000"/>
                </a:lnTo>
                <a:lnTo>
                  <a:pt x="31001" y="2000"/>
                </a:lnTo>
                <a:cubicBezTo>
                  <a:pt x="31001" y="1649"/>
                  <a:pt x="30909" y="1304"/>
                  <a:pt x="30733" y="1000"/>
                </a:cubicBezTo>
                <a:cubicBezTo>
                  <a:pt x="30557" y="696"/>
                  <a:pt x="30305" y="444"/>
                  <a:pt x="30001" y="268"/>
                </a:cubicBezTo>
                <a:cubicBezTo>
                  <a:pt x="29697" y="92"/>
                  <a:pt x="29352" y="0"/>
                  <a:pt x="29001" y="0"/>
                </a:cubicBezTo>
                <a:lnTo>
                  <a:pt x="2000" y="0"/>
                </a:lnTo>
              </a:path>
            </a:pathLst>
          </a:custGeom>
          <a:solidFill>
            <a:srgbClr val="00a933">
              <a:alpha val="9000"/>
            </a:srgbClr>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
          <p:cNvSpPr/>
          <p:nvPr/>
        </p:nvSpPr>
        <p:spPr>
          <a:xfrm>
            <a:off x="900000" y="828000"/>
            <a:ext cx="10439280" cy="5335920"/>
          </a:xfrm>
          <a:prstGeom prst="rect">
            <a:avLst/>
          </a:prstGeom>
          <a:noFill/>
          <a:ln w="0">
            <a:noFill/>
          </a:ln>
        </p:spPr>
        <p:style>
          <a:lnRef idx="0"/>
          <a:fillRef idx="0"/>
          <a:effectRef idx="0"/>
          <a:fontRef idx="minor"/>
        </p:style>
        <p:txBody>
          <a:bodyPr lIns="90000" rIns="90000" tIns="45000" bIns="45000" anchor="ctr">
            <a:noAutofit/>
          </a:bodyPr>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What is the new water level in the graduated cylinder now? If the new water level is 40 mL and the previous water level is 30 mL, what is the volume of the small stone? To get the volume of the stone, subtract the old or previous water level from the water level after the stone was dropped.</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In equation, you have:</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V = 40 mL – 30mL</a:t>
            </a:r>
            <a:endParaRPr b="0" lang="en-PH" sz="1800" spc="-1" strike="noStrike">
              <a:latin typeface="Arial"/>
            </a:endParaRPr>
          </a:p>
          <a:p>
            <a:pPr algn="just">
              <a:lnSpc>
                <a:spcPct val="200000"/>
              </a:lnSpc>
              <a:spcBef>
                <a:spcPts val="567"/>
              </a:spcBef>
              <a:spcAft>
                <a:spcPts val="567"/>
              </a:spcAft>
              <a:buNone/>
            </a:pP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	</a:t>
            </a:r>
            <a:r>
              <a:rPr b="0" lang="en-PH" sz="1800" spc="-1" strike="noStrike">
                <a:solidFill>
                  <a:srgbClr val="000000"/>
                </a:solidFill>
                <a:latin typeface="Lato"/>
                <a:ea typeface="€Î›âþ"/>
              </a:rPr>
              <a:t>V = 10 mL</a:t>
            </a:r>
            <a:endParaRPr b="0" lang="en-PH" sz="1800" spc="-1" strike="noStrike">
              <a:latin typeface="Arial"/>
            </a:endParaRPr>
          </a:p>
        </p:txBody>
      </p:sp>
      <p:sp>
        <p:nvSpPr>
          <p:cNvPr id="146" name=""/>
          <p:cNvSpPr/>
          <p:nvPr/>
        </p:nvSpPr>
        <p:spPr>
          <a:xfrm>
            <a:off x="900000" y="1440000"/>
            <a:ext cx="10620000" cy="4140000"/>
          </a:xfrm>
          <a:custGeom>
            <a:avLst/>
            <a:gdLst/>
            <a:ahLst/>
            <a:rect l="0" t="0" r="r" b="b"/>
            <a:pathLst>
              <a:path w="29502" h="11502">
                <a:moveTo>
                  <a:pt x="1916" y="0"/>
                </a:moveTo>
                <a:lnTo>
                  <a:pt x="1917" y="0"/>
                </a:lnTo>
                <a:cubicBezTo>
                  <a:pt x="1580" y="0"/>
                  <a:pt x="1250" y="89"/>
                  <a:pt x="958" y="257"/>
                </a:cubicBezTo>
                <a:cubicBezTo>
                  <a:pt x="667" y="425"/>
                  <a:pt x="425" y="667"/>
                  <a:pt x="257" y="958"/>
                </a:cubicBezTo>
                <a:cubicBezTo>
                  <a:pt x="89" y="1250"/>
                  <a:pt x="0" y="1580"/>
                  <a:pt x="0" y="1917"/>
                </a:cubicBezTo>
                <a:lnTo>
                  <a:pt x="0" y="9584"/>
                </a:lnTo>
                <a:lnTo>
                  <a:pt x="0" y="9584"/>
                </a:lnTo>
                <a:cubicBezTo>
                  <a:pt x="0" y="9921"/>
                  <a:pt x="89" y="10251"/>
                  <a:pt x="257" y="10543"/>
                </a:cubicBezTo>
                <a:cubicBezTo>
                  <a:pt x="425" y="10834"/>
                  <a:pt x="667" y="11076"/>
                  <a:pt x="958" y="11244"/>
                </a:cubicBezTo>
                <a:cubicBezTo>
                  <a:pt x="1250" y="11412"/>
                  <a:pt x="1580" y="11501"/>
                  <a:pt x="1917" y="11501"/>
                </a:cubicBezTo>
                <a:lnTo>
                  <a:pt x="27584" y="11501"/>
                </a:lnTo>
                <a:lnTo>
                  <a:pt x="27584" y="11501"/>
                </a:lnTo>
                <a:cubicBezTo>
                  <a:pt x="27921" y="11501"/>
                  <a:pt x="28251" y="11412"/>
                  <a:pt x="28543" y="11244"/>
                </a:cubicBezTo>
                <a:cubicBezTo>
                  <a:pt x="28834" y="11076"/>
                  <a:pt x="29076" y="10834"/>
                  <a:pt x="29244" y="10543"/>
                </a:cubicBezTo>
                <a:cubicBezTo>
                  <a:pt x="29412" y="10251"/>
                  <a:pt x="29501" y="9921"/>
                  <a:pt x="29501" y="9584"/>
                </a:cubicBezTo>
                <a:lnTo>
                  <a:pt x="29501" y="1916"/>
                </a:lnTo>
                <a:lnTo>
                  <a:pt x="29501" y="1917"/>
                </a:lnTo>
                <a:lnTo>
                  <a:pt x="29501" y="1917"/>
                </a:lnTo>
                <a:cubicBezTo>
                  <a:pt x="29501" y="1580"/>
                  <a:pt x="29412" y="1250"/>
                  <a:pt x="29244" y="958"/>
                </a:cubicBezTo>
                <a:cubicBezTo>
                  <a:pt x="29076" y="667"/>
                  <a:pt x="28834" y="425"/>
                  <a:pt x="28543" y="257"/>
                </a:cubicBezTo>
                <a:cubicBezTo>
                  <a:pt x="28251" y="89"/>
                  <a:pt x="27921" y="0"/>
                  <a:pt x="27584" y="0"/>
                </a:cubicBezTo>
                <a:lnTo>
                  <a:pt x="1916" y="0"/>
                </a:lnTo>
              </a:path>
            </a:pathLst>
          </a:custGeom>
          <a:solidFill>
            <a:srgbClr val="00a933">
              <a:alpha val="9000"/>
            </a:srgbClr>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768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2023-08-04T17:47:47Z</dcterms:modified>
  <cp:revision>107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