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83FE0671-C559-48A0-A58E-7F012B1E57DF}"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58CC52E-9346-4943-ADBD-9B32C095033C}"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F278D262-BF7A-47E8-8A81-E01481E00277}"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34456FB2-D2F0-4A43-A32F-872CC2A759C4}"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552B39A5-A9E9-449B-8967-0C79583228AE}"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F289F5E-52A0-43D1-8C35-FA150F2736DF}"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802808D-31E4-43A9-B7F4-FEB3A979B268}"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1AFDE85-EC1F-4373-98B0-CD7E665F8592}"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CC7B32F-C5E1-481C-BE19-5FD3A0625808}"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8844111-CC6F-4748-B5BB-95F36B7A9DD4}"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E6BE558-A83A-4E66-BDE9-ECF3642A19D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3CDE44D-E149-4C3B-8943-8F0F8363B002}"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674A51D-D712-48B1-889F-93BFFE0C1E0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4844C99-5906-4092-8EFB-F553B76B399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E572D86-1CA3-413F-82B1-DF1440D8E8FC}"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FF452A56-C114-47AD-99D2-6C09CDF56695}"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F51AAE24-51C8-40D8-AB50-DA396B9D48B9}"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A20CD4D3-8D69-44C2-8E34-0EE8D044423A}"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9AF7C0FF-CC01-4C00-B9FA-C85AC23C2A6C}"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F4107AA-645C-413D-A355-40D8B98FF14F}"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D4598B56-2EE4-49B8-8C37-27FF73DB5BC6}"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190A1F83-B027-48C9-B6BF-9A8244EDFFD9}"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588260E-8A51-47C8-818B-2952328BE1ED}"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C28702E-EC27-44EB-931F-6ACDC7A4ADEE}"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924EC30-04FE-4710-8CC7-814DE7F10D87}"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FE115B0-03AD-4F64-8373-6E02F0713BCB}"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EEBA3A3-E202-4E61-962E-F2C2749C6805}"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8E95C611-35A1-4F37-8033-8342576681F9}"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05B554BE-D778-475F-8C14-0E853F8A84E9}"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91FA1009-1396-400B-894E-E0EAF64AC4B6}"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F7EF064-FB7D-4BD9-B1D3-AE62DC4C1E47}"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B288D1B-850E-4680-9E96-F299EB301B70}"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15A20658-F412-444F-BEAF-EEBA95E57A59}"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B735638-31DF-417E-9E81-E9AF85AE4CA1}"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6E54345-5878-477F-9B08-490642D216E2}"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26D4341-604E-4D72-89C1-A0DC6B4A0623}"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640" cy="685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92520" cy="2792520"/>
          </a:xfrm>
          <a:prstGeom prst="rect">
            <a:avLst/>
          </a:prstGeom>
          <a:ln w="0">
            <a:noFill/>
          </a:ln>
        </p:spPr>
      </p:pic>
      <p:sp>
        <p:nvSpPr>
          <p:cNvPr id="2" name="Rectangle 5"/>
          <p:cNvSpPr/>
          <p:nvPr/>
        </p:nvSpPr>
        <p:spPr>
          <a:xfrm>
            <a:off x="3487320" y="1475280"/>
            <a:ext cx="8697960" cy="3855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97960" cy="377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108320" cy="358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36720" cy="358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D3E6407E-67E2-40EF-8EF6-FD08620A1681}"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36720" cy="358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85640" cy="628560"/>
          </a:xfrm>
          <a:prstGeom prst="rect">
            <a:avLst/>
          </a:prstGeom>
          <a:ln w="0">
            <a:noFill/>
          </a:ln>
        </p:spPr>
      </p:pic>
      <p:sp>
        <p:nvSpPr>
          <p:cNvPr id="46" name="Rectangle 7"/>
          <p:cNvSpPr/>
          <p:nvPr/>
        </p:nvSpPr>
        <p:spPr>
          <a:xfrm>
            <a:off x="10868760" y="0"/>
            <a:ext cx="964080" cy="964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28160" cy="1028160"/>
          </a:xfrm>
          <a:prstGeom prst="rect">
            <a:avLst/>
          </a:prstGeom>
          <a:ln w="0">
            <a:noFill/>
          </a:ln>
        </p:spPr>
      </p:pic>
      <p:sp>
        <p:nvSpPr>
          <p:cNvPr id="48" name="TextBox 9"/>
          <p:cNvSpPr/>
          <p:nvPr/>
        </p:nvSpPr>
        <p:spPr>
          <a:xfrm>
            <a:off x="185400" y="6362280"/>
            <a:ext cx="468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1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108320" cy="358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36720" cy="358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defRPr>
            </a:lvl1pPr>
          </a:lstStyle>
          <a:p>
            <a:pPr indent="0" algn="r">
              <a:lnSpc>
                <a:spcPct val="100000"/>
              </a:lnSpc>
              <a:buNone/>
              <a:tabLst>
                <a:tab algn="l" pos="0"/>
              </a:tabLst>
            </a:pPr>
            <a:fld id="{253F7D59-A5A0-4E27-B6F2-D53A945CC963}" type="slidenum">
              <a:rPr b="0" lang="en-US" sz="1200" spc="-1" strike="noStrike">
                <a:solidFill>
                  <a:srgbClr val="8b8b8b"/>
                </a:solidFill>
                <a:latin typeface="Calibri"/>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36720" cy="358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9960" cy="3378240"/>
          </a:xfrm>
          <a:prstGeom prst="rect">
            <a:avLst/>
          </a:prstGeom>
          <a:ln w="12700">
            <a:noFill/>
          </a:ln>
        </p:spPr>
      </p:pic>
      <p:sp>
        <p:nvSpPr>
          <p:cNvPr id="92" name="PlaceHolder 1"/>
          <p:cNvSpPr>
            <a:spLocks noGrp="1"/>
          </p:cNvSpPr>
          <p:nvPr>
            <p:ph type="ftr" idx="7"/>
          </p:nvPr>
        </p:nvSpPr>
        <p:spPr>
          <a:xfrm>
            <a:off x="4038480" y="6356520"/>
            <a:ext cx="4108320" cy="358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36720" cy="358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B33CDB18-8B6A-4621-85EC-F6C4A0CFE458}"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36720" cy="358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4540680" y="3000240"/>
            <a:ext cx="6833880" cy="2131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Pilipinas Bilang Isang Bansa</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17"/>
          <p:cNvSpPr/>
          <p:nvPr/>
        </p:nvSpPr>
        <p:spPr>
          <a:xfrm>
            <a:off x="-113040" y="516240"/>
            <a:ext cx="6592320" cy="754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
          <p:cNvSpPr/>
          <p:nvPr/>
        </p:nvSpPr>
        <p:spPr>
          <a:xfrm>
            <a:off x="426960" y="527760"/>
            <a:ext cx="10253880" cy="1108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Teritoryo ng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1080000" y="2520000"/>
            <a:ext cx="10140840" cy="1364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a typeface="DejaVu Sans"/>
            </a:endParaRPr>
          </a:p>
        </p:txBody>
      </p:sp>
      <p:pic>
        <p:nvPicPr>
          <p:cNvPr id="137" name="" descr=""/>
          <p:cNvPicPr/>
          <p:nvPr/>
        </p:nvPicPr>
        <p:blipFill>
          <a:blip r:embed="rId1"/>
          <a:stretch/>
        </p:blipFill>
        <p:spPr>
          <a:xfrm>
            <a:off x="8820000" y="1440000"/>
            <a:ext cx="2768760" cy="4316760"/>
          </a:xfrm>
          <a:prstGeom prst="rect">
            <a:avLst/>
          </a:prstGeom>
          <a:ln w="0">
            <a:noFill/>
          </a:ln>
        </p:spPr>
      </p:pic>
      <p:sp>
        <p:nvSpPr>
          <p:cNvPr id="138" name=""/>
          <p:cNvSpPr/>
          <p:nvPr/>
        </p:nvSpPr>
        <p:spPr>
          <a:xfrm>
            <a:off x="8820000" y="5760000"/>
            <a:ext cx="2852280" cy="186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700" spc="-1" strike="noStrike">
                <a:solidFill>
                  <a:srgbClr val="000000"/>
                </a:solidFill>
                <a:latin typeface="Arial"/>
                <a:ea typeface="DejaVu Sans"/>
              </a:rPr>
              <a:t>Roel Balingit (username: Namayan), CC BY 2.5, via Wikimedia Commons</a:t>
            </a:r>
            <a:endParaRPr b="0" lang="en-PH" sz="700" spc="-1" strike="noStrike">
              <a:solidFill>
                <a:srgbClr val="000000"/>
              </a:solidFill>
              <a:latin typeface="Arial"/>
            </a:endParaRPr>
          </a:p>
        </p:txBody>
      </p:sp>
      <p:sp>
        <p:nvSpPr>
          <p:cNvPr id="139" name=""/>
          <p:cNvSpPr/>
          <p:nvPr/>
        </p:nvSpPr>
        <p:spPr>
          <a:xfrm>
            <a:off x="497880" y="1415880"/>
            <a:ext cx="8320680" cy="4988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DejaVu Sans"/>
              </a:rPr>
              <a:t>Nakasaad sa Artikulo I ng Saligang Batas 1987 o Konstitusyon ng Pilipinas na ang pambansang teritoryo ng bansa ay binubuo ng sumusunod:</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kapuluang Pilipinas kasama ang mga pulo at mga karagatang nakapaloob dito;</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lahat ng iba pang mga teritoryo na nasa ganap na kapangyarihan o hurisdiksiyon ng Pilipinas na binubuo ng mga:</a:t>
            </a:r>
            <a:endParaRPr b="0" lang="en-PH" sz="1800" spc="-1" strike="noStrike">
              <a:solidFill>
                <a:srgbClr val="000000"/>
              </a:solidFill>
              <a:latin typeface="Arial"/>
            </a:endParaRPr>
          </a:p>
          <a:p>
            <a:pPr lvl="1" marL="432000" indent="-216000">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DejaVu Sans"/>
              </a:rPr>
              <a:t>kalupaan, katubigan, at himpapawirin,</a:t>
            </a:r>
            <a:endParaRPr b="0" lang="en-PH" sz="1800" spc="-1" strike="noStrike">
              <a:solidFill>
                <a:srgbClr val="000000"/>
              </a:solidFill>
              <a:latin typeface="Arial"/>
            </a:endParaRPr>
          </a:p>
          <a:p>
            <a:pPr lvl="1" marL="432000" indent="-216000">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DejaVu Sans"/>
              </a:rPr>
              <a:t>dagat teritoryal,</a:t>
            </a:r>
            <a:endParaRPr b="0" lang="en-PH" sz="1800" spc="-1" strike="noStrike">
              <a:solidFill>
                <a:srgbClr val="000000"/>
              </a:solidFill>
              <a:latin typeface="Arial"/>
            </a:endParaRPr>
          </a:p>
          <a:p>
            <a:pPr lvl="1" marL="432000" indent="-216000">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DejaVu Sans"/>
              </a:rPr>
              <a:t>ilalim ng dagat,</a:t>
            </a:r>
            <a:endParaRPr b="0" lang="en-PH" sz="1800" spc="-1" strike="noStrike">
              <a:solidFill>
                <a:srgbClr val="000000"/>
              </a:solidFill>
              <a:latin typeface="Arial"/>
            </a:endParaRPr>
          </a:p>
          <a:p>
            <a:pPr lvl="1" marL="432000" indent="-216000">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DejaVu Sans"/>
              </a:rPr>
              <a:t>kailaliman ng lupa,</a:t>
            </a:r>
            <a:endParaRPr b="0" lang="en-PH" sz="1800" spc="-1" strike="noStrike">
              <a:solidFill>
                <a:srgbClr val="000000"/>
              </a:solidFill>
              <a:latin typeface="Arial"/>
            </a:endParaRPr>
          </a:p>
          <a:p>
            <a:pPr lvl="1" marL="432000" indent="-216000">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DejaVu Sans"/>
              </a:rPr>
              <a:t>kalapagang insular o kalupaan sa ilalim ng dagat na nakapalibot sa pulo, iba pang pook submarina; at</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mga karagatang nakapaligid, nakapagitan, at nag-uugnay sa mga pulo ng kapuluan, maging ano man ang lawak at mga dimensiyon (sukat).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5"/>
          <p:cNvSpPr/>
          <p:nvPr/>
        </p:nvSpPr>
        <p:spPr>
          <a:xfrm>
            <a:off x="-113040" y="516240"/>
            <a:ext cx="9777240" cy="754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
          <p:cNvSpPr/>
          <p:nvPr/>
        </p:nvSpPr>
        <p:spPr>
          <a:xfrm>
            <a:off x="426960" y="527760"/>
            <a:ext cx="10253880" cy="1108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mga Tao o Mamamayan ng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1080000" y="2520000"/>
            <a:ext cx="10140840" cy="1364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3" name=""/>
          <p:cNvSpPr/>
          <p:nvPr/>
        </p:nvSpPr>
        <p:spPr>
          <a:xfrm>
            <a:off x="677880" y="1453320"/>
            <a:ext cx="9398880" cy="28634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Tinatawag na Pilipino ang mga mamamayan ng Pilipinas. </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Tinatayang nasa mahigit 110 milyon na ang bilang ng tao sa bansa ngayong 2021 ayon sa Philippine Statistics Authority.</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Nahahati ang komunidad na kinabibilangan ng mga kabataan, mga propesyonal, mga manggagawa o skilled worker, at mga Overseas Filipino Worker o mga Pilipinong naghahanapbuhay sa ibang bansa.</a:t>
            </a:r>
            <a:endParaRPr b="0" lang="en-PH" sz="1800" spc="-1" strike="noStrike">
              <a:solidFill>
                <a:srgbClr val="000000"/>
              </a:solidFill>
              <a:latin typeface="Arial"/>
            </a:endParaRPr>
          </a:p>
        </p:txBody>
      </p:sp>
      <p:pic>
        <p:nvPicPr>
          <p:cNvPr id="144" name="" descr=""/>
          <p:cNvPicPr/>
          <p:nvPr/>
        </p:nvPicPr>
        <p:blipFill>
          <a:blip r:embed="rId1"/>
          <a:stretch/>
        </p:blipFill>
        <p:spPr>
          <a:xfrm>
            <a:off x="9900360" y="1800000"/>
            <a:ext cx="1902240" cy="1935000"/>
          </a:xfrm>
          <a:prstGeom prst="rect">
            <a:avLst/>
          </a:prstGeom>
          <a:ln w="0">
            <a:noFill/>
          </a:ln>
        </p:spPr>
      </p:pic>
      <p:pic>
        <p:nvPicPr>
          <p:cNvPr id="145" name="" descr=""/>
          <p:cNvPicPr/>
          <p:nvPr/>
        </p:nvPicPr>
        <p:blipFill>
          <a:blip r:embed="rId2"/>
          <a:stretch/>
        </p:blipFill>
        <p:spPr>
          <a:xfrm>
            <a:off x="720000" y="3961800"/>
            <a:ext cx="2634120" cy="1436760"/>
          </a:xfrm>
          <a:prstGeom prst="rect">
            <a:avLst/>
          </a:prstGeom>
          <a:ln w="0">
            <a:noFill/>
          </a:ln>
        </p:spPr>
      </p:pic>
      <p:sp>
        <p:nvSpPr>
          <p:cNvPr id="146" name=""/>
          <p:cNvSpPr/>
          <p:nvPr/>
        </p:nvSpPr>
        <p:spPr>
          <a:xfrm>
            <a:off x="3492000" y="3960000"/>
            <a:ext cx="7857360" cy="16189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Binubuo ng iba’t ibang pangkat ng mga katutubo. Ilan sa mga ito ay ang pangkat ng Igorot at Aeta sa Cordillera at Gitnang Luzon, Mangyan sa Mindoro, Tagbanwa sa Palawan, gayundin ang pangkat ng Manobo, Bagobo, at Lumad sa Mindanao.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
          <p:cNvSpPr/>
          <p:nvPr/>
        </p:nvSpPr>
        <p:spPr>
          <a:xfrm>
            <a:off x="-113040" y="516240"/>
            <a:ext cx="7373520" cy="754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
          <p:cNvSpPr/>
          <p:nvPr/>
        </p:nvSpPr>
        <p:spPr>
          <a:xfrm>
            <a:off x="426960" y="527760"/>
            <a:ext cx="10253880" cy="1108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Pamahalaan ng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9" name=""/>
          <p:cNvSpPr/>
          <p:nvPr/>
        </p:nvSpPr>
        <p:spPr>
          <a:xfrm>
            <a:off x="1080000" y="2520000"/>
            <a:ext cx="10140840" cy="1364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0" name=""/>
          <p:cNvSpPr/>
          <p:nvPr/>
        </p:nvSpPr>
        <p:spPr>
          <a:xfrm>
            <a:off x="677880" y="1453320"/>
            <a:ext cx="7058880" cy="2683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Ang pamahalaan ay isang organisasyong politikal na itinatag at itinataguyod ng mga mamamayan upang pamunuan ang isang bansa.</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Tinatawag na republika ang pamahalaang umiiral sa Pilipinas kung saan ang mga mamamayan ay may kalayaang pumili ng mga mamumuno at sila rin ang nagbibigay sa mga ito ng kapangyarihan.</a:t>
            </a:r>
            <a:endParaRPr b="0" lang="en-PH" sz="1800" spc="-1" strike="noStrike">
              <a:solidFill>
                <a:srgbClr val="000000"/>
              </a:solidFill>
              <a:latin typeface="Arial"/>
            </a:endParaRPr>
          </a:p>
        </p:txBody>
      </p:sp>
      <p:pic>
        <p:nvPicPr>
          <p:cNvPr id="151" name="" descr=""/>
          <p:cNvPicPr/>
          <p:nvPr/>
        </p:nvPicPr>
        <p:blipFill>
          <a:blip r:embed="rId1"/>
          <a:stretch/>
        </p:blipFill>
        <p:spPr>
          <a:xfrm>
            <a:off x="7920000" y="1620000"/>
            <a:ext cx="3651480" cy="2152440"/>
          </a:xfrm>
          <a:prstGeom prst="rect">
            <a:avLst/>
          </a:prstGeom>
          <a:ln w="0">
            <a:noFill/>
          </a:ln>
        </p:spPr>
      </p:pic>
      <p:sp>
        <p:nvSpPr>
          <p:cNvPr id="152" name=""/>
          <p:cNvSpPr/>
          <p:nvPr/>
        </p:nvSpPr>
        <p:spPr>
          <a:xfrm>
            <a:off x="720360" y="4140000"/>
            <a:ext cx="10796400" cy="16189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Naaayon sa Saligang Batas 1987 ng Pilipinas ang lahat ng mga kapangyarihan, tungkulin, mga batas, at mga patakaran na sinusunod at ipinatutupad ng pamahalaan sa kabuoan ng bansa.</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DejaVu Sans"/>
              </a:rPr>
              <a:t> </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Pinamumunuan ng Pangulo at Pangalawang Pangulo ang pamahalaan ng Pilipinas. Mayroon ding mga lokal na pamahalaan sa mga lalawigan, bayan, at barangay.</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2"/>
          <p:cNvSpPr/>
          <p:nvPr/>
        </p:nvSpPr>
        <p:spPr>
          <a:xfrm>
            <a:off x="-113040" y="516240"/>
            <a:ext cx="7373520" cy="754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4" name=""/>
          <p:cNvSpPr/>
          <p:nvPr/>
        </p:nvSpPr>
        <p:spPr>
          <a:xfrm>
            <a:off x="426960" y="527760"/>
            <a:ext cx="10253880" cy="1108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Soberaniya ng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5" name=""/>
          <p:cNvSpPr/>
          <p:nvPr/>
        </p:nvSpPr>
        <p:spPr>
          <a:xfrm>
            <a:off x="1080000" y="2520000"/>
            <a:ext cx="10140840" cy="1364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6" name=""/>
          <p:cNvSpPr/>
          <p:nvPr/>
        </p:nvSpPr>
        <p:spPr>
          <a:xfrm>
            <a:off x="540000" y="1652760"/>
            <a:ext cx="7196760" cy="2844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Taglay ng Pilipinas ang dalawang uri ng soberaniya:</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1" lang="en-PH" sz="1800" spc="-1" strike="noStrike">
                <a:solidFill>
                  <a:srgbClr val="000000"/>
                </a:solidFill>
                <a:latin typeface="Lato"/>
                <a:ea typeface="DejaVu Sans"/>
              </a:rPr>
              <a:t>Panloob na soberaniya – </a:t>
            </a:r>
            <a:r>
              <a:rPr b="0" lang="en-PH" sz="1800" spc="-1" strike="noStrike">
                <a:solidFill>
                  <a:srgbClr val="000000"/>
                </a:solidFill>
                <a:latin typeface="Lato"/>
                <a:ea typeface="DejaVu Sans"/>
              </a:rPr>
              <a:t>kapangyarihan ng pamahalaan na gumawa at magpatupad ng mga proyekto, batas, at patakaran sa loob ng kaniyang teritoryo.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1" lang="en-PH" sz="1800" spc="-1" strike="noStrike">
                <a:solidFill>
                  <a:srgbClr val="000000"/>
                </a:solidFill>
                <a:latin typeface="Lato"/>
                <a:ea typeface="DejaVu Sans"/>
              </a:rPr>
              <a:t>Panlabas na soberaniya – </a:t>
            </a:r>
            <a:r>
              <a:rPr b="0" lang="en-PH" sz="1800" spc="-1" strike="noStrike">
                <a:solidFill>
                  <a:srgbClr val="000000"/>
                </a:solidFill>
                <a:latin typeface="Lato"/>
                <a:ea typeface="DejaVu Sans"/>
              </a:rPr>
              <a:t>pagpapanatili ng magandang pakikipag-ugnayan sa mga karatig-bansa sa Asya at ng mga bansa sa iba’t ibang panig ng mundo.</a:t>
            </a:r>
            <a:endParaRPr b="0" lang="en-PH" sz="1800" spc="-1" strike="noStrike">
              <a:solidFill>
                <a:srgbClr val="000000"/>
              </a:solidFill>
              <a:latin typeface="Arial"/>
            </a:endParaRPr>
          </a:p>
        </p:txBody>
      </p:sp>
      <p:sp>
        <p:nvSpPr>
          <p:cNvPr id="157" name=""/>
          <p:cNvSpPr/>
          <p:nvPr/>
        </p:nvSpPr>
        <p:spPr>
          <a:xfrm>
            <a:off x="540000" y="1526400"/>
            <a:ext cx="10976760" cy="18154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Ang Pilipinas ay isang bansang malaya. </a:t>
            </a:r>
            <a:endParaRPr b="0" lang="en-PH" sz="1800" spc="-1" strike="noStrike">
              <a:solidFill>
                <a:srgbClr val="000000"/>
              </a:solidFill>
              <a:latin typeface="Arial"/>
            </a:endParaRPr>
          </a:p>
        </p:txBody>
      </p:sp>
      <p:pic>
        <p:nvPicPr>
          <p:cNvPr id="158" name="" descr=""/>
          <p:cNvPicPr/>
          <p:nvPr/>
        </p:nvPicPr>
        <p:blipFill>
          <a:blip r:embed="rId1"/>
          <a:stretch/>
        </p:blipFill>
        <p:spPr>
          <a:xfrm>
            <a:off x="7920360" y="1547280"/>
            <a:ext cx="3766320" cy="2336760"/>
          </a:xfrm>
          <a:prstGeom prst="rect">
            <a:avLst/>
          </a:prstGeom>
          <a:ln w="0">
            <a:noFill/>
          </a:ln>
        </p:spPr>
      </p:pic>
      <p:sp>
        <p:nvSpPr>
          <p:cNvPr id="159" name=""/>
          <p:cNvSpPr/>
          <p:nvPr/>
        </p:nvSpPr>
        <p:spPr>
          <a:xfrm>
            <a:off x="8885160" y="4055400"/>
            <a:ext cx="2091600" cy="906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700" spc="-1" strike="noStrike">
                <a:solidFill>
                  <a:srgbClr val="000000"/>
                </a:solidFill>
                <a:latin typeface="Arial"/>
                <a:ea typeface="DejaVu Sans"/>
              </a:rPr>
              <a:t>I, Aotearoa, CC BY-SA 3.0, via Wikimedia Commons</a:t>
            </a:r>
            <a:endParaRPr b="0" lang="en-PH" sz="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Rectangle 15"/>
          <p:cNvSpPr/>
          <p:nvPr/>
        </p:nvSpPr>
        <p:spPr>
          <a:xfrm>
            <a:off x="-113040" y="57240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1" name=""/>
          <p:cNvSpPr/>
          <p:nvPr/>
        </p:nvSpPr>
        <p:spPr>
          <a:xfrm>
            <a:off x="426960" y="527760"/>
            <a:ext cx="10253880" cy="1108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62" name=""/>
          <p:cNvSpPr/>
          <p:nvPr/>
        </p:nvSpPr>
        <p:spPr>
          <a:xfrm>
            <a:off x="2340000" y="1980000"/>
            <a:ext cx="8813880" cy="3710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a typeface="DejaVu Sans"/>
            </a:endParaRPr>
          </a:p>
        </p:txBody>
      </p:sp>
      <p:sp>
        <p:nvSpPr>
          <p:cNvPr id="163" name=""/>
          <p:cNvSpPr/>
          <p:nvPr/>
        </p:nvSpPr>
        <p:spPr>
          <a:xfrm>
            <a:off x="540000" y="1496160"/>
            <a:ext cx="11338200" cy="701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DejaVu Sans"/>
              </a:rPr>
              <a:t>I. Panuto:</a:t>
            </a:r>
            <a:r>
              <a:rPr b="0" lang="en-PH" sz="1800" spc="-1" strike="noStrike">
                <a:solidFill>
                  <a:srgbClr val="000000"/>
                </a:solidFill>
                <a:latin typeface="Lato"/>
                <a:ea typeface="DejaVu Sans"/>
              </a:rPr>
              <a:t> Pagtambalin ang mga konsepto sa hanay A at ang angkop nakahulugan o halimbawa nito na nasa hanay B.</a:t>
            </a:r>
            <a:endParaRPr b="0" lang="en-PH" sz="1800" spc="-1" strike="noStrike">
              <a:solidFill>
                <a:srgbClr val="000000"/>
              </a:solidFill>
              <a:latin typeface="Arial"/>
            </a:endParaRPr>
          </a:p>
        </p:txBody>
      </p:sp>
      <p:sp>
        <p:nvSpPr>
          <p:cNvPr id="164" name=""/>
          <p:cNvSpPr/>
          <p:nvPr/>
        </p:nvSpPr>
        <p:spPr>
          <a:xfrm>
            <a:off x="1440000" y="2340000"/>
            <a:ext cx="2329560" cy="3128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1800" spc="-1" strike="noStrike">
                <a:solidFill>
                  <a:srgbClr val="000000"/>
                </a:solidFill>
                <a:latin typeface="Lato"/>
                <a:ea typeface="DejaVu Sans"/>
              </a:rPr>
              <a:t>A</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1. soberaniya</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2. Pilipino</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3. teritoryo</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4. pamahalaan</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5. United Nations</a:t>
            </a:r>
            <a:endParaRPr b="0" lang="en-PH" sz="1800" spc="-1" strike="noStrike">
              <a:solidFill>
                <a:srgbClr val="000000"/>
              </a:solidFill>
              <a:latin typeface="Arial"/>
            </a:endParaRPr>
          </a:p>
        </p:txBody>
      </p:sp>
      <p:sp>
        <p:nvSpPr>
          <p:cNvPr id="165" name=""/>
          <p:cNvSpPr/>
          <p:nvPr/>
        </p:nvSpPr>
        <p:spPr>
          <a:xfrm>
            <a:off x="5105520" y="2340000"/>
            <a:ext cx="5512680" cy="3430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1800" spc="-1" strike="noStrike">
                <a:solidFill>
                  <a:srgbClr val="000000"/>
                </a:solidFill>
                <a:latin typeface="Lato"/>
                <a:ea typeface="DejaVu Sans"/>
              </a:rPr>
              <a:t>B</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a. kapuluan ng Pilipinas, katubigan, himpapawirin</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b. Ifugao, Lumad, senior citizens, OFW, kabataan</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c. nagbibigay ng paglilingkod sa mga mamamayan</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d. isang samahan ng mga bansa sa mundo</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e. panloob at panlabas na kalayaan ng bansa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Rectangle 4"/>
          <p:cNvSpPr/>
          <p:nvPr/>
        </p:nvSpPr>
        <p:spPr>
          <a:xfrm>
            <a:off x="-113040" y="572400"/>
            <a:ext cx="551232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7" name=""/>
          <p:cNvSpPr/>
          <p:nvPr/>
        </p:nvSpPr>
        <p:spPr>
          <a:xfrm>
            <a:off x="426960" y="527760"/>
            <a:ext cx="10253880" cy="1108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a typeface="DejaVu Sans"/>
            </a:endParaRPr>
          </a:p>
        </p:txBody>
      </p:sp>
      <p:sp>
        <p:nvSpPr>
          <p:cNvPr id="168" name=""/>
          <p:cNvSpPr/>
          <p:nvPr/>
        </p:nvSpPr>
        <p:spPr>
          <a:xfrm>
            <a:off x="2340000" y="1980000"/>
            <a:ext cx="8813880" cy="37101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9" name=""/>
          <p:cNvSpPr/>
          <p:nvPr/>
        </p:nvSpPr>
        <p:spPr>
          <a:xfrm>
            <a:off x="540000" y="231480"/>
            <a:ext cx="10140840" cy="1206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70" name=""/>
          <p:cNvSpPr/>
          <p:nvPr/>
        </p:nvSpPr>
        <p:spPr>
          <a:xfrm>
            <a:off x="720000" y="1060560"/>
            <a:ext cx="9960840" cy="701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1. e</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2. b </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3. a </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4. c </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DejaVu Sans"/>
              </a:rPr>
              <a:t>5. d</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829</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2023-07-10T11:34:48Z</dcterms:modified>
  <cp:revision>53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