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8C26314B-9B38-4078-9F50-6EE43215C87F}"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1E8DE6D-5C67-4DEC-A6C3-3893B1D254F7}"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9CF794EF-C364-44D6-82F7-347730AB37FD}"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DD4F27E8-DA41-4E4B-9051-26E267074E1E}"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1B72BA3E-1582-44EB-94BE-A512B992A433}"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8447A14-2AB0-4170-9736-3701E3DB1191}"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5FBA19A-008C-451D-8C6C-40CFEE83F7C4}"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27683A2-A9A5-4E86-AEFD-C25E4807F33C}"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2D63309-B050-4BC8-B5CD-69F79ADD8D0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83E4FFE-BCA5-4FBF-B0E5-33CF890EE28C}"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CE6FDF8-B019-443D-9F84-DC494D1AC0FD}"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2FECB2F-3F37-4484-9379-463D3750D5D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4E3AC490-6A12-48BB-8361-8F167C02215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8C3155E-CFF7-423F-B0E8-3A212EA972BB}"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A81CFC0-C5DF-432E-A822-4E0306020ACB}"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2F9E489-9F74-4A96-B28E-29C728E7E918}"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2165D311-7AE7-4DC0-B73D-382C984D642D}"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5B014697-BC2B-42F8-9DF9-FCE6C04489A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B7D6D0C-5D2F-40B1-AC75-C28A37C066E5}"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5D90AD1-0D31-49F9-8FD4-5ADA97639DA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665893E-2720-4BFF-98A9-E4C0515D9C1B}"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75033E6A-B317-4231-8D94-13B22FFB6670}"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F1333EEC-2C75-40E3-A293-CA42D8021EBC}"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625A107-74AE-4AAA-A4BB-3B5C02F43EEB}"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72B170A-E3FF-4453-A6FF-F361EDE9FAF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DC6A5A0-AF0A-4081-BB3B-4765530B006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EF0B8EA9-1B07-4EC2-8F9E-36DF47122AF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C083A92-D55A-4C1D-9668-48B681F75CB4}"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B8AB7A73-9265-4CFF-9BBA-C75FD19CE3E4}"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B57837FC-F9C0-45DE-A959-9D17473880E8}"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F43FBBC-F281-47AC-AD38-D17319DE3286}"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0CC958E-C46A-4D3E-A706-2C8B9F11904E}"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B4E0C82-5092-49B2-9ECB-A4B14CF80CE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1F3C776A-EEBB-478F-9B5D-12E6C55951B5}"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0715F0B-FBDC-4B45-816E-55A1F3A6A2F8}"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C26AD14-139F-4788-B784-606019713F8A}"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89681791-FF9D-4CD5-946B-553302A5833F}"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2FBE97C0-7A11-4237-BB79-DB42FC9BCEE8}"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6B5CC8E7-1B55-4AB7-8600-E81E01C50EB1}"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08000"/>
            <a:ext cx="6824520" cy="21225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Pagkakatatag ng </a:t>
            </a:r>
            <a:endParaRPr b="0" lang="en-PH" sz="3600" spc="-1" strike="noStrike">
              <a:solidFill>
                <a:srgbClr val="000000"/>
              </a:solidFill>
              <a:latin typeface="Arial"/>
            </a:endParaRPr>
          </a:p>
          <a:p>
            <a:pPr algn="ctr">
              <a:lnSpc>
                <a:spcPct val="100000"/>
              </a:lnSpc>
            </a:pPr>
            <a:r>
              <a:rPr b="1" lang="en-PH" sz="3600" spc="-1" strike="noStrike">
                <a:solidFill>
                  <a:srgbClr val="ffffff"/>
                </a:solidFill>
                <a:latin typeface="Montserrat Medium"/>
                <a:ea typeface="DejaVu Sans"/>
              </a:rPr>
              <a:t>Kongreso ng Malolos</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Rectangle 24"/>
          <p:cNvSpPr/>
          <p:nvPr/>
        </p:nvSpPr>
        <p:spPr>
          <a:xfrm>
            <a:off x="-113040" y="532080"/>
            <a:ext cx="67521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1" name="Rectangle 25"/>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Republika ng Malolos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2" name=""/>
          <p:cNvSpPr/>
          <p:nvPr/>
        </p:nvSpPr>
        <p:spPr>
          <a:xfrm>
            <a:off x="824400" y="1631520"/>
            <a:ext cx="10376640" cy="39211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Pinasinayaan ang </a:t>
            </a:r>
            <a:r>
              <a:rPr b="1" lang="en-PH" sz="1800" spc="-1" strike="noStrike">
                <a:solidFill>
                  <a:srgbClr val="000000"/>
                </a:solidFill>
                <a:latin typeface="Lato"/>
                <a:ea typeface="Arial;Arial"/>
              </a:rPr>
              <a:t>Unang Republika ng Pilipinas</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na mas kilala bilang Republika ng Malolos, noong Enero 23, 1899.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Si </a:t>
            </a:r>
            <a:r>
              <a:rPr b="1" lang="en-PH" sz="1800" spc="-1" strike="noStrike">
                <a:solidFill>
                  <a:srgbClr val="000000"/>
                </a:solidFill>
                <a:latin typeface="Lato"/>
                <a:ea typeface="Arial;Arial"/>
              </a:rPr>
              <a:t>Heneral Emilio Aguinaldo</a:t>
            </a:r>
            <a:r>
              <a:rPr b="0" lang="en-PH" sz="1800" spc="-1" strike="noStrike">
                <a:solidFill>
                  <a:srgbClr val="000000"/>
                </a:solidFill>
                <a:latin typeface="Lato"/>
                <a:ea typeface="Arial;Arial"/>
              </a:rPr>
              <a:t> ang nahalal na unang </a:t>
            </a:r>
            <a:r>
              <a:rPr b="1" lang="en-PH" sz="1800" spc="-1" strike="noStrike">
                <a:solidFill>
                  <a:srgbClr val="000000"/>
                </a:solidFill>
                <a:latin typeface="Lato"/>
                <a:ea typeface="Arial;Arial"/>
              </a:rPr>
              <a:t>pangulo </a:t>
            </a:r>
            <a:r>
              <a:rPr b="0" lang="en-PH" sz="1800" spc="-1" strike="noStrike">
                <a:solidFill>
                  <a:srgbClr val="000000"/>
                </a:solidFill>
                <a:latin typeface="Lato"/>
                <a:ea typeface="Arial;Arial"/>
              </a:rPr>
              <a:t>nito. Naging mga kalihim ng gabinete ni Heneral Aguinaldo sina </a:t>
            </a:r>
            <a:r>
              <a:rPr b="1" lang="en-PH" sz="1800" spc="-1" strike="noStrike">
                <a:solidFill>
                  <a:srgbClr val="000000"/>
                </a:solidFill>
                <a:latin typeface="Lato"/>
                <a:ea typeface="Arial;Arial"/>
              </a:rPr>
              <a:t>Apolinario Mabini (Panlabas)</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Teodoro Sandiko (Panloob), Gracio Gonzaga (Kawanggawa), Mariano Trias (Pananalapi), </a:t>
            </a:r>
            <a:r>
              <a:rPr b="0" lang="en-PH" sz="1800" spc="-1" strike="noStrike">
                <a:solidFill>
                  <a:srgbClr val="000000"/>
                </a:solidFill>
                <a:latin typeface="Lato"/>
                <a:ea typeface="Arial;Arial"/>
              </a:rPr>
              <a:t>at</a:t>
            </a:r>
            <a:r>
              <a:rPr b="1" lang="en-PH" sz="1800" spc="-1" strike="noStrike">
                <a:solidFill>
                  <a:srgbClr val="000000"/>
                </a:solidFill>
                <a:latin typeface="Lato"/>
                <a:ea typeface="Arial;Arial"/>
              </a:rPr>
              <a:t> Baldomero Aguinaldo (Pandigma).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Nakaayon ang Republika ng Malolos sa republikanong sistema ng pamahalaan na may tatlong sangay—ang </a:t>
            </a:r>
            <a:r>
              <a:rPr b="1" lang="en-PH" sz="1800" spc="-1" strike="noStrike">
                <a:solidFill>
                  <a:srgbClr val="000000"/>
                </a:solidFill>
                <a:latin typeface="Lato"/>
                <a:ea typeface="Arial;Arial"/>
              </a:rPr>
              <a:t>ehekutibo, lehislatura,</a:t>
            </a:r>
            <a:r>
              <a:rPr b="0" lang="en-PH" sz="1800" spc="-1" strike="noStrike">
                <a:solidFill>
                  <a:srgbClr val="000000"/>
                </a:solidFill>
                <a:latin typeface="Lato"/>
                <a:ea typeface="Arial;Arial"/>
              </a:rPr>
              <a:t> at </a:t>
            </a:r>
            <a:r>
              <a:rPr b="1" lang="en-PH" sz="1800" spc="-1" strike="noStrike">
                <a:solidFill>
                  <a:srgbClr val="000000"/>
                </a:solidFill>
                <a:latin typeface="Lato"/>
                <a:ea typeface="Arial;Arial"/>
              </a:rPr>
              <a:t>hudikatura</a:t>
            </a:r>
            <a:r>
              <a:rPr b="0" lang="en-PH" sz="1800" spc="-1" strike="noStrike">
                <a:solidFill>
                  <a:srgbClr val="000000"/>
                </a:solidFill>
                <a:latin typeface="Lato"/>
                <a:ea typeface="Arial;Arial"/>
              </a:rPr>
              <a:t>—na may pantay-pantay na kapangyarihan.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Sa kasamaang palad, </a:t>
            </a:r>
            <a:r>
              <a:rPr b="1" lang="en-PH" sz="1800" spc="-1" strike="noStrike">
                <a:solidFill>
                  <a:srgbClr val="000000"/>
                </a:solidFill>
                <a:latin typeface="Lato"/>
                <a:ea typeface="Arial;Arial"/>
              </a:rPr>
              <a:t>ang Unang Republika na itinatag ng mga Pilipino ay hindi kinilala ng mga Amerikano.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Rectangle 28"/>
          <p:cNvSpPr/>
          <p:nvPr/>
        </p:nvSpPr>
        <p:spPr>
          <a:xfrm>
            <a:off x="-113040" y="532080"/>
            <a:ext cx="67521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4" name="Rectangle 29"/>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Republika ng Malolos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5" name=""/>
          <p:cNvSpPr/>
          <p:nvPr/>
        </p:nvSpPr>
        <p:spPr>
          <a:xfrm>
            <a:off x="777960" y="1482480"/>
            <a:ext cx="102456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Arial;Arial"/>
              </a:rPr>
              <a:t>Bahagi ng</a:t>
            </a:r>
            <a:r>
              <a:rPr b="1" lang="en-PH" sz="1800" spc="-1" strike="noStrike">
                <a:solidFill>
                  <a:srgbClr val="000000"/>
                </a:solidFill>
                <a:latin typeface="Lato"/>
                <a:ea typeface="Arial;Arial"/>
              </a:rPr>
              <a:t> </a:t>
            </a:r>
            <a:r>
              <a:rPr b="1" i="1" lang="en-PH" sz="1800" spc="-1" strike="noStrike">
                <a:solidFill>
                  <a:srgbClr val="000000"/>
                </a:solidFill>
                <a:latin typeface="Lato"/>
                <a:ea typeface="Arial;Arial"/>
              </a:rPr>
              <a:t>inaugural address</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ni Pangulong Aguinaldo noong Enero 23, 1899:</a:t>
            </a:r>
            <a:endParaRPr b="0" lang="en-PH" sz="1800" spc="-1" strike="noStrike">
              <a:solidFill>
                <a:srgbClr val="000000"/>
              </a:solidFill>
              <a:latin typeface="Arial"/>
            </a:endParaRPr>
          </a:p>
        </p:txBody>
      </p:sp>
      <p:sp>
        <p:nvSpPr>
          <p:cNvPr id="166" name=""/>
          <p:cNvSpPr/>
          <p:nvPr/>
        </p:nvSpPr>
        <p:spPr>
          <a:xfrm>
            <a:off x="848880" y="2002320"/>
            <a:ext cx="10631160" cy="38815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PingFang SC"/>
            </a:endParaRPr>
          </a:p>
        </p:txBody>
      </p:sp>
      <p:sp>
        <p:nvSpPr>
          <p:cNvPr id="167" name=""/>
          <p:cNvSpPr/>
          <p:nvPr/>
        </p:nvSpPr>
        <p:spPr>
          <a:xfrm>
            <a:off x="5245920" y="5884200"/>
            <a:ext cx="6291000" cy="428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000" spc="-1" strike="noStrike">
                <a:solidFill>
                  <a:srgbClr val="000000"/>
                </a:solidFill>
                <a:latin typeface="Lato"/>
                <a:ea typeface="PingFang SC"/>
              </a:rPr>
              <a:t>Pinagkunan: http://www.gov.ph/1899/01/23/inaugural-address-of-president-aguinaldojanuary-23-1899</a:t>
            </a:r>
            <a:endParaRPr b="0" lang="en-PH" sz="1000" spc="-1" strike="noStrike">
              <a:solidFill>
                <a:srgbClr val="000000"/>
              </a:solidFill>
              <a:latin typeface="Arial"/>
            </a:endParaRPr>
          </a:p>
        </p:txBody>
      </p:sp>
      <p:pic>
        <p:nvPicPr>
          <p:cNvPr id="168" name="" descr=""/>
          <p:cNvPicPr/>
          <p:nvPr/>
        </p:nvPicPr>
        <p:blipFill>
          <a:blip r:embed="rId1"/>
          <a:stretch/>
        </p:blipFill>
        <p:spPr>
          <a:xfrm>
            <a:off x="7277400" y="2322360"/>
            <a:ext cx="4031280" cy="2832480"/>
          </a:xfrm>
          <a:prstGeom prst="rect">
            <a:avLst/>
          </a:prstGeom>
          <a:ln w="0">
            <a:noFill/>
          </a:ln>
        </p:spPr>
      </p:pic>
      <p:sp>
        <p:nvSpPr>
          <p:cNvPr id="169" name=""/>
          <p:cNvSpPr/>
          <p:nvPr/>
        </p:nvSpPr>
        <p:spPr>
          <a:xfrm>
            <a:off x="1035720" y="2185560"/>
            <a:ext cx="6083640" cy="3849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0" i="1" lang="en-PH" sz="1800" spc="-1" strike="noStrike">
                <a:solidFill>
                  <a:srgbClr val="000000"/>
                </a:solidFill>
                <a:latin typeface="Lato"/>
                <a:ea typeface="PingFang SC"/>
              </a:rPr>
              <a:t>Honorable Representatives:</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	</a:t>
            </a:r>
            <a:r>
              <a:rPr b="0" i="1" lang="en-PH" sz="1800" spc="-1" strike="noStrike">
                <a:solidFill>
                  <a:srgbClr val="000000"/>
                </a:solidFill>
                <a:latin typeface="Lato"/>
                <a:ea typeface="Arial;Arial"/>
              </a:rPr>
              <a:t>I congratulate you upon having concluded your constitutional work. From this date, the Philippines will have a National Code to the just and wise precepts of which we, each and every one of us, owe blind obedience, and whose liberal and democratic guarantees also extend to all.</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	</a:t>
            </a:r>
            <a:r>
              <a:rPr b="0" i="1" lang="en-PH" sz="1800" spc="-1" strike="noStrike">
                <a:solidFill>
                  <a:srgbClr val="000000"/>
                </a:solidFill>
                <a:latin typeface="Lato"/>
                <a:ea typeface="Arial;Arial"/>
              </a:rPr>
              <a:t>Hereafter, the Philippines will have a fundamental law, which will unite our people with the other nations by the strongest of solidarities; that is the solidarity of justice, of law, and of right, eternal truths, which are the basis of human dignity.</a:t>
            </a:r>
            <a:endParaRPr b="0" lang="en-PH" sz="1800" spc="-1" strike="noStrike">
              <a:solidFill>
                <a:srgbClr val="000000"/>
              </a:solidFill>
              <a:latin typeface="Arial"/>
            </a:endParaRPr>
          </a:p>
          <a:p>
            <a:pPr algn="just">
              <a:lnSpc>
                <a:spcPct val="100000"/>
              </a:lnSpc>
              <a:spcBef>
                <a:spcPts val="567"/>
              </a:spcBef>
              <a:spcAft>
                <a:spcPts val="567"/>
              </a:spcAft>
            </a:pPr>
            <a:endParaRPr b="0" lang="en-PH" sz="1800" spc="-1" strike="noStrike">
              <a:solidFill>
                <a:srgbClr val="000000"/>
              </a:solidFill>
              <a:latin typeface="Arial"/>
            </a:endParaRPr>
          </a:p>
        </p:txBody>
      </p:sp>
      <p:sp>
        <p:nvSpPr>
          <p:cNvPr id="170" name=""/>
          <p:cNvSpPr/>
          <p:nvPr/>
        </p:nvSpPr>
        <p:spPr>
          <a:xfrm>
            <a:off x="8282160" y="5155560"/>
            <a:ext cx="2051640" cy="189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700" spc="-1" strike="noStrike">
                <a:solidFill>
                  <a:srgbClr val="000000"/>
                </a:solidFill>
                <a:latin typeface="Arial;Arial"/>
                <a:ea typeface="Arial;Arial"/>
              </a:rPr>
              <a:t>Aerous, CC BY-SA 3.0 via Wikimedia Commons</a:t>
            </a:r>
            <a:endParaRPr b="0" lang="en-PH" sz="700" spc="-1" strike="noStrike">
              <a:solidFill>
                <a:srgbClr val="000000"/>
              </a:solidFill>
              <a:latin typeface="Arial"/>
            </a:endParaRPr>
          </a:p>
        </p:txBody>
      </p:sp>
      <p:sp>
        <p:nvSpPr>
          <p:cNvPr id="171" name=""/>
          <p:cNvSpPr/>
          <p:nvPr/>
        </p:nvSpPr>
        <p:spPr>
          <a:xfrm>
            <a:off x="7711920" y="5311800"/>
            <a:ext cx="3250800" cy="458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en-PH" sz="1300" spc="-1" strike="noStrike">
                <a:solidFill>
                  <a:srgbClr val="000000"/>
                </a:solidFill>
                <a:latin typeface="Lato"/>
                <a:ea typeface="Arial;Arial"/>
              </a:rPr>
              <a:t>Barasoain Church sa Malolos, Bulacan</a:t>
            </a:r>
            <a:endParaRPr b="0" lang="en-PH" sz="13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Rectangle 26"/>
          <p:cNvSpPr/>
          <p:nvPr/>
        </p:nvSpPr>
        <p:spPr>
          <a:xfrm>
            <a:off x="-113040" y="532080"/>
            <a:ext cx="675216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3" name="Rectangle 27"/>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Republika ng Malolos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4" name=""/>
          <p:cNvSpPr/>
          <p:nvPr/>
        </p:nvSpPr>
        <p:spPr>
          <a:xfrm>
            <a:off x="848880" y="1570320"/>
            <a:ext cx="10631160" cy="189396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just">
              <a:lnSpc>
                <a:spcPct val="100000"/>
              </a:lnSpc>
              <a:spcBef>
                <a:spcPts val="567"/>
              </a:spcBef>
              <a:spcAft>
                <a:spcPts val="567"/>
              </a:spcAft>
            </a:pPr>
            <a:r>
              <a:rPr b="0" i="1" lang="en-PH" sz="1800" spc="-1" strike="noStrike">
                <a:solidFill>
                  <a:srgbClr val="000000"/>
                </a:solidFill>
                <a:latin typeface="Lato"/>
                <a:ea typeface="Arial;Arial"/>
              </a:rPr>
              <a:t>I congratulate myself also on seeing my constant efforts crowned; efforts which I continued from the time I entered the battlefield with my brave countrymen of Cavite, as did our brothers in other provinces with no arms, but bolos, to secure our liberty and independence.</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And finally, I congratulate our beloved people, who from this date will cease to be anonymous and will be able with legitimate pride to proclaim to the universe the long coveted name of the PhilippineRepublic...</a:t>
            </a:r>
            <a:endParaRPr b="0" lang="en-PH" sz="1800" spc="-1" strike="noStrike">
              <a:solidFill>
                <a:srgbClr val="000000"/>
              </a:solidFill>
              <a:latin typeface="Arial"/>
            </a:endParaRPr>
          </a:p>
        </p:txBody>
      </p:sp>
      <p:sp>
        <p:nvSpPr>
          <p:cNvPr id="175" name=""/>
          <p:cNvSpPr/>
          <p:nvPr/>
        </p:nvSpPr>
        <p:spPr>
          <a:xfrm>
            <a:off x="5480640" y="3584880"/>
            <a:ext cx="6291000" cy="428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000" spc="-1" strike="noStrike">
                <a:solidFill>
                  <a:srgbClr val="000000"/>
                </a:solidFill>
                <a:latin typeface="Lato"/>
                <a:ea typeface="PingFang SC"/>
              </a:rPr>
              <a:t>Pinagkunan: http://www.gov.ph/1899/01/23/inaugural-address-of-president-aguinaldojanuary-23-1899</a:t>
            </a:r>
            <a:endParaRPr b="0" lang="en-PH" sz="1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Rectangle 15"/>
          <p:cNvSpPr/>
          <p:nvPr/>
        </p:nvSpPr>
        <p:spPr>
          <a:xfrm>
            <a:off x="-113040" y="552240"/>
            <a:ext cx="38894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7" name="Rectangle 192"/>
          <p:cNvSpPr/>
          <p:nvPr/>
        </p:nvSpPr>
        <p:spPr>
          <a:xfrm>
            <a:off x="540000" y="231480"/>
            <a:ext cx="1013148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78" name="Rectangle 193"/>
          <p:cNvSpPr/>
          <p:nvPr/>
        </p:nvSpPr>
        <p:spPr>
          <a:xfrm>
            <a:off x="720000" y="1060560"/>
            <a:ext cx="9951480" cy="69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79"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0" name=""/>
          <p:cNvSpPr/>
          <p:nvPr/>
        </p:nvSpPr>
        <p:spPr>
          <a:xfrm>
            <a:off x="906840" y="1753200"/>
            <a:ext cx="1086804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ea typeface="Arial;Arial"/>
              </a:rPr>
              <a:t>I. Panuto: </a:t>
            </a:r>
            <a:r>
              <a:rPr b="0" lang="en-PH" sz="1800" spc="-1" strike="noStrike">
                <a:solidFill>
                  <a:srgbClr val="000000"/>
                </a:solidFill>
                <a:latin typeface="Lato"/>
                <a:ea typeface="Arial;Arial"/>
              </a:rPr>
              <a:t>Sagutin ang mga tanong batay sa iyong natutuhan. </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rial;Arial"/>
              </a:rPr>
              <a:t>1. Sa iyong palagay, ano ang nais ipahiwatig ni Pangulong Aguinaldo sa kaniyang </a:t>
            </a:r>
            <a:r>
              <a:rPr b="0" i="1" lang="en-PH" sz="1800" spc="-1" strike="noStrike">
                <a:solidFill>
                  <a:srgbClr val="000000"/>
                </a:solidFill>
                <a:latin typeface="Lato"/>
                <a:ea typeface="Arial;Arial"/>
              </a:rPr>
              <a:t>inaugural address</a:t>
            </a:r>
            <a:r>
              <a:rPr b="0" lang="en-PH" sz="1800" spc="-1" strike="noStrike">
                <a:solidFill>
                  <a:srgbClr val="000000"/>
                </a:solidFill>
                <a:latin typeface="Lato"/>
                <a:ea typeface="Arial;Arial"/>
              </a:rPr>
              <a:t>?</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rial;Arial"/>
              </a:rPr>
              <a:t>2. Bakit mahalaga ang Saligang Batas ng Malolos?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Rectangle 1"/>
          <p:cNvSpPr/>
          <p:nvPr/>
        </p:nvSpPr>
        <p:spPr>
          <a:xfrm>
            <a:off x="-113040" y="552240"/>
            <a:ext cx="662436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2" name="Rectangle 2"/>
          <p:cNvSpPr/>
          <p:nvPr/>
        </p:nvSpPr>
        <p:spPr>
          <a:xfrm>
            <a:off x="426960" y="52776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3" name="Rectangle 3"/>
          <p:cNvSpPr/>
          <p:nvPr/>
        </p:nvSpPr>
        <p:spPr>
          <a:xfrm>
            <a:off x="540000" y="231480"/>
            <a:ext cx="1013148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84" name="Rectangle 4"/>
          <p:cNvSpPr/>
          <p:nvPr/>
        </p:nvSpPr>
        <p:spPr>
          <a:xfrm>
            <a:off x="720000" y="1060560"/>
            <a:ext cx="9951480" cy="69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85" name=""/>
          <p:cNvSpPr/>
          <p:nvPr/>
        </p:nvSpPr>
        <p:spPr>
          <a:xfrm>
            <a:off x="720000" y="1627200"/>
            <a:ext cx="10772280" cy="17654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Font typeface="StarSymbol"/>
              <a:buAutoNum type="arabicPeriod"/>
              <a:tabLst>
                <a:tab algn="l" pos="0"/>
              </a:tabLst>
            </a:pPr>
            <a:r>
              <a:rPr b="0" lang="en-PH" sz="1800" spc="-1" strike="noStrike">
                <a:solidFill>
                  <a:srgbClr val="000000"/>
                </a:solidFill>
                <a:latin typeface="Lato"/>
                <a:ea typeface="Arial;Arial"/>
              </a:rPr>
              <a:t>Pagkakaroon ng sariling konstitusyon at republika ng Pilipinas at ang tuluyang paglaya ng mga Pilipino sa mga mananakop</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Font typeface="StarSymbol"/>
              <a:buAutoNum type="arabicPeriod"/>
              <a:tabLst>
                <a:tab algn="l" pos="0"/>
              </a:tabLst>
            </a:pPr>
            <a:r>
              <a:rPr b="0" lang="en-PH" sz="1800" spc="-1" strike="noStrike">
                <a:solidFill>
                  <a:srgbClr val="000000"/>
                </a:solidFill>
                <a:latin typeface="Lato"/>
                <a:ea typeface="Arial;Arial"/>
              </a:rPr>
              <a:t>Pinaghiwalay nito ang tungkulin ng simbahan sa tungkulin ng estado. Ang mga karapatan ng tao at ang kapangyarihan at tungkulin ng mga opisyal ng pamahalaan ay nakasulat din dito. May kalayaan ang mga mamamayan sa pagpili ng kanilang relihiyon.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93880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Pagkakatatag ng Kongreso ng Malolos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687600" y="1667520"/>
            <a:ext cx="10082520" cy="3665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Noong </a:t>
            </a:r>
            <a:r>
              <a:rPr b="1" lang="en-PH" sz="1800" spc="-1" strike="noStrike">
                <a:solidFill>
                  <a:srgbClr val="000000"/>
                </a:solidFill>
                <a:latin typeface="Lato"/>
                <a:ea typeface="Arial;Arial"/>
              </a:rPr>
              <a:t>ika-15 ng Setyembre 1898, pinasinayaan ang Kongreso ng Malolos.</a:t>
            </a:r>
            <a:r>
              <a:rPr b="0" lang="en-PH" sz="1800" spc="-1" strike="noStrike">
                <a:solidFill>
                  <a:srgbClr val="000000"/>
                </a:solidFill>
                <a:latin typeface="Lato"/>
                <a:ea typeface="Arial;Arial"/>
              </a:rPr>
              <a:t>  Ang mga kinatawan ay binubuo ng </a:t>
            </a:r>
            <a:r>
              <a:rPr b="1" lang="en-PH" sz="1800" spc="-1" strike="noStrike">
                <a:solidFill>
                  <a:srgbClr val="000000"/>
                </a:solidFill>
                <a:latin typeface="Lato"/>
                <a:ea typeface="Arial;Arial"/>
              </a:rPr>
              <a:t>85</a:t>
            </a:r>
            <a:r>
              <a:rPr b="0" lang="en-PH" sz="1800" spc="-1" strike="noStrike">
                <a:solidFill>
                  <a:srgbClr val="000000"/>
                </a:solidFill>
                <a:latin typeface="Lato"/>
                <a:ea typeface="Arial;Arial"/>
              </a:rPr>
              <a:t> na mga mamamayang nabibilang sa may mataas na pinag-aralan, matalino, at mayroong kaya sa buhay. Sila ay nagpulong sa </a:t>
            </a:r>
            <a:r>
              <a:rPr b="1" lang="en-PH" sz="1800" spc="-1" strike="noStrike">
                <a:solidFill>
                  <a:srgbClr val="000000"/>
                </a:solidFill>
                <a:latin typeface="Lato"/>
                <a:ea typeface="Arial;Arial"/>
              </a:rPr>
              <a:t>Simbahan ng Barasoain sa Malolos, Bulacan.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Sa pamumuno ni </a:t>
            </a:r>
            <a:r>
              <a:rPr b="1" lang="en-PH" sz="1800" spc="-1" strike="noStrike">
                <a:solidFill>
                  <a:srgbClr val="000000"/>
                </a:solidFill>
                <a:latin typeface="Lato"/>
                <a:ea typeface="Arial;Arial"/>
              </a:rPr>
              <a:t>Felipe G. Calderon,</a:t>
            </a:r>
            <a:r>
              <a:rPr b="0" lang="en-PH" sz="1800" spc="-1" strike="noStrike">
                <a:solidFill>
                  <a:srgbClr val="000000"/>
                </a:solidFill>
                <a:latin typeface="Lato"/>
                <a:ea typeface="Arial;Arial"/>
              </a:rPr>
              <a:t> ang mga kinatawan ng kongreso ay naghanda ng Saligang Batas. Ang </a:t>
            </a:r>
            <a:r>
              <a:rPr b="1" lang="en-PH" sz="1800" spc="-1" strike="noStrike">
                <a:solidFill>
                  <a:srgbClr val="000000"/>
                </a:solidFill>
                <a:latin typeface="Lato"/>
                <a:ea typeface="Arial;Arial"/>
              </a:rPr>
              <a:t>Saligang Batas ng Malolos</a:t>
            </a:r>
            <a:r>
              <a:rPr b="0" lang="en-PH" sz="1800" spc="-1" strike="noStrike">
                <a:solidFill>
                  <a:srgbClr val="000000"/>
                </a:solidFill>
                <a:latin typeface="Lato"/>
                <a:ea typeface="Arial;Arial"/>
              </a:rPr>
              <a:t> ay nagtadhana ng isang </a:t>
            </a:r>
            <a:r>
              <a:rPr b="1" lang="en-PH" sz="1800" spc="-1" strike="noStrike">
                <a:solidFill>
                  <a:srgbClr val="000000"/>
                </a:solidFill>
                <a:latin typeface="Lato"/>
                <a:ea typeface="Arial;Arial"/>
              </a:rPr>
              <a:t>pamahalaang demokratiko.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Itinatag ng konstitusyon ang isang malayang Republika ng Pilipinas. Ang itinatag na </a:t>
            </a:r>
            <a:r>
              <a:rPr b="1" lang="en-PH" sz="1800" spc="-1" strike="noStrike">
                <a:solidFill>
                  <a:srgbClr val="000000"/>
                </a:solidFill>
                <a:latin typeface="Lato"/>
                <a:ea typeface="Arial;Arial"/>
              </a:rPr>
              <a:t>Republika ng Pilipinas</a:t>
            </a:r>
            <a:r>
              <a:rPr b="0" lang="en-PH" sz="1800" spc="-1" strike="noStrike">
                <a:solidFill>
                  <a:srgbClr val="000000"/>
                </a:solidFill>
                <a:latin typeface="Lato"/>
                <a:ea typeface="Arial;Arial"/>
              </a:rPr>
              <a:t> ay binubuo ng tatlong sangay kung saan magkakahiwalay ang kapangyarihan ng mga ito: ang </a:t>
            </a:r>
            <a:r>
              <a:rPr b="1" lang="en-PH" sz="1800" spc="-1" strike="noStrike">
                <a:solidFill>
                  <a:srgbClr val="000000"/>
                </a:solidFill>
                <a:latin typeface="Lato"/>
                <a:ea typeface="Arial;Arial"/>
              </a:rPr>
              <a:t>tagapagpaganap o ehekutibo</a:t>
            </a: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tagapagbatas o lehislatibo</a:t>
            </a:r>
            <a:r>
              <a:rPr b="0" lang="en-PH" sz="1800" spc="-1" strike="noStrike">
                <a:solidFill>
                  <a:srgbClr val="000000"/>
                </a:solidFill>
                <a:latin typeface="Lato"/>
                <a:ea typeface="Arial;Arial"/>
              </a:rPr>
              <a:t>, at </a:t>
            </a:r>
            <a:r>
              <a:rPr b="1" lang="en-PH" sz="1800" spc="-1" strike="noStrike">
                <a:solidFill>
                  <a:srgbClr val="000000"/>
                </a:solidFill>
                <a:latin typeface="Lato"/>
                <a:ea typeface="Arial;Arial"/>
              </a:rPr>
              <a:t>hudikatura</a:t>
            </a:r>
            <a:r>
              <a:rPr b="0" lang="en-PH" sz="1800" spc="-1" strike="noStrike">
                <a:solidFill>
                  <a:srgbClr val="000000"/>
                </a:solidFill>
                <a:latin typeface="Lato"/>
                <a:ea typeface="Arial;Arial"/>
              </a:rPr>
              <a: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93880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Pagkakatatag ng Kongreso ng Malolos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687600" y="1667520"/>
            <a:ext cx="10082520" cy="3323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Arial;Arial"/>
              </a:rPr>
              <a:t>Pinaghiwalay nito ang tungkulin ng simbahan sa tungkulin ng estado. Ang mga karapatan ng tao at ang kapangyarihan at tungkulin ng mga opisyal ng pamahalaan ay nakasulat din dito. May kalayaan ang mga mamamayan sa pagpili ng kanilang relihiyon. Ang kapangyarihan sa paggawa ng batas ay nakaatang sa </a:t>
            </a:r>
            <a:r>
              <a:rPr b="1" i="1" lang="en-PH" sz="1800" spc="-1" strike="noStrike">
                <a:solidFill>
                  <a:srgbClr val="000000"/>
                </a:solidFill>
                <a:latin typeface="Lato"/>
                <a:ea typeface="Arial;Arial"/>
              </a:rPr>
              <a:t>asamblea</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at ang mga kasapi nito ay inihalal ng mga tao. Ang pangulo ang tumatayong tagapagpaganap kasama ang pitong kalihim. Ang mga kalihim ay hinirang ng pangulo at ang mga ito ay mananagot sa Kongreso.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0"/>
          <p:cNvSpPr/>
          <p:nvPr/>
        </p:nvSpPr>
        <p:spPr>
          <a:xfrm>
            <a:off x="-113040" y="532080"/>
            <a:ext cx="93880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1"/>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Nagawa ng Kongreso ng Malolos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687600" y="1667520"/>
            <a:ext cx="10082520" cy="3323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ea typeface="Arial;Arial"/>
              </a:rPr>
              <a:t>1. Pagpapatibay ng kalayaan ng Pilipinas</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Arial;Arial"/>
              </a:rPr>
              <a:t>2. Paggawa ng Saligang Batas</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Arial;Arial"/>
              </a:rPr>
              <a:t>3. Pagpapahintulot ng pag-utang ng ₱20,000,000.00 para sa pamahalaan</a:t>
            </a:r>
            <a:endParaRPr b="0" lang="en-PH" sz="1800" spc="-1" strike="noStrike">
              <a:solidFill>
                <a:srgbClr val="000000"/>
              </a:solidFill>
              <a:latin typeface="Arial"/>
            </a:endParaRPr>
          </a:p>
          <a:p>
            <a:pPr algn="just">
              <a:lnSpc>
                <a:spcPct val="100000"/>
              </a:lnSpc>
              <a:spcBef>
                <a:spcPts val="850"/>
              </a:spcBef>
              <a:spcAft>
                <a:spcPts val="850"/>
              </a:spcAft>
            </a:pPr>
            <a:r>
              <a:rPr b="0" lang="en-PH" sz="1800" spc="-1" strike="noStrike">
                <a:solidFill>
                  <a:srgbClr val="000000"/>
                </a:solidFill>
                <a:latin typeface="Lato"/>
                <a:ea typeface="Arial;Arial"/>
              </a:rPr>
              <a:t>4. Pagtatatag ng Unibersidad Literaria de Filipinas (Library University of the Philippines)</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2"/>
          <p:cNvSpPr/>
          <p:nvPr/>
        </p:nvSpPr>
        <p:spPr>
          <a:xfrm>
            <a:off x="-113040" y="532080"/>
            <a:ext cx="7943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3"/>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Saligang Batas ng Malolos 1899</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687600" y="1379520"/>
            <a:ext cx="10082520" cy="397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ea typeface="PingFang SC"/>
              </a:rPr>
              <a:t>Sipi ng ilang bahagi ng Saligang Batas na binuo ng Kongreso ng Malolos:</a:t>
            </a:r>
            <a:endParaRPr b="0" lang="en-PH" sz="1800" spc="-1" strike="noStrike">
              <a:solidFill>
                <a:srgbClr val="000000"/>
              </a:solidFill>
              <a:latin typeface="Arial"/>
            </a:endParaRPr>
          </a:p>
        </p:txBody>
      </p:sp>
      <p:sp>
        <p:nvSpPr>
          <p:cNvPr id="146" name=""/>
          <p:cNvSpPr/>
          <p:nvPr/>
        </p:nvSpPr>
        <p:spPr>
          <a:xfrm>
            <a:off x="848880" y="1913760"/>
            <a:ext cx="10808280" cy="416808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ctr">
              <a:lnSpc>
                <a:spcPct val="100000"/>
              </a:lnSpc>
              <a:spcBef>
                <a:spcPts val="283"/>
              </a:spcBef>
              <a:spcAft>
                <a:spcPts val="283"/>
              </a:spcAft>
            </a:pPr>
            <a:r>
              <a:rPr b="1" i="1" lang="en-PH" sz="1800" spc="-1" strike="noStrike">
                <a:solidFill>
                  <a:srgbClr val="000000"/>
                </a:solidFill>
                <a:latin typeface="Lato"/>
                <a:ea typeface="DejaVu Sans"/>
              </a:rPr>
              <a:t>The 1899 Malolos Constitution</a:t>
            </a:r>
            <a:endParaRPr b="0" lang="en-PH" sz="1800" spc="-1" strike="noStrike">
              <a:solidFill>
                <a:srgbClr val="000000"/>
              </a:solidFill>
              <a:latin typeface="Arial"/>
            </a:endParaRPr>
          </a:p>
          <a:p>
            <a:pPr algn="just">
              <a:lnSpc>
                <a:spcPct val="100000"/>
              </a:lnSpc>
              <a:spcBef>
                <a:spcPts val="567"/>
              </a:spcBef>
              <a:spcAft>
                <a:spcPts val="567"/>
              </a:spcAft>
            </a:pPr>
            <a:r>
              <a:rPr b="1"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We, the Representatives of the Filipino People, legally convened to establish justice, provide for the common defense, promote the general welfare, and ensure the blessings of liberty, imploring the aid of the the Sovereign Lawgiver of the Universe in order to obtain these of objectives, have voted, decreed, and approved the following:</a:t>
            </a:r>
            <a:endParaRPr b="0" lang="en-PH" sz="1800" spc="-1" strike="noStrike">
              <a:solidFill>
                <a:srgbClr val="000000"/>
              </a:solidFill>
              <a:latin typeface="Arial"/>
            </a:endParaRPr>
          </a:p>
          <a:p>
            <a:pPr algn="just">
              <a:lnSpc>
                <a:spcPct val="100000"/>
              </a:lnSpc>
              <a:spcBef>
                <a:spcPts val="567"/>
              </a:spcBef>
              <a:spcAft>
                <a:spcPts val="567"/>
              </a:spcAft>
            </a:pPr>
            <a:r>
              <a:rPr b="1" i="1" lang="en-PH" sz="1800" spc="-1" strike="noStrike">
                <a:solidFill>
                  <a:srgbClr val="000000"/>
                </a:solidFill>
                <a:latin typeface="Lato"/>
                <a:ea typeface="DejaVu Sans"/>
              </a:rPr>
              <a:t>Political Constitution</a:t>
            </a:r>
            <a:endParaRPr b="0" lang="en-PH" sz="1800" spc="-1" strike="noStrike">
              <a:solidFill>
                <a:srgbClr val="000000"/>
              </a:solidFill>
              <a:latin typeface="Arial"/>
            </a:endParaRPr>
          </a:p>
          <a:p>
            <a:pPr algn="just">
              <a:lnSpc>
                <a:spcPct val="100000"/>
              </a:lnSpc>
              <a:spcBef>
                <a:spcPts val="567"/>
              </a:spcBef>
              <a:spcAft>
                <a:spcPts val="567"/>
              </a:spcAft>
            </a:pPr>
            <a:r>
              <a:rPr b="1" i="1" lang="en-PH" sz="1800" spc="-1" strike="noStrike">
                <a:solidFill>
                  <a:srgbClr val="000000"/>
                </a:solidFill>
                <a:latin typeface="Lato"/>
                <a:ea typeface="DejaVu Sans"/>
              </a:rPr>
              <a:t>Title I – On the Republic</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DejaVu Sans"/>
              </a:rPr>
              <a:t>Article 1 – The political association of all Filipinos constitutes a Nation, whose State shall be named the Philippine Republic.</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DejaVu Sans"/>
              </a:rPr>
              <a:t>Article 2 – The Philippine Republic is free and independent.</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DejaVu Sans"/>
              </a:rPr>
              <a:t>Article 3 – Sovereignty resides exclusively in the people.</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4"/>
          <p:cNvSpPr/>
          <p:nvPr/>
        </p:nvSpPr>
        <p:spPr>
          <a:xfrm>
            <a:off x="-113040" y="532080"/>
            <a:ext cx="7943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16"/>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Saligang Batas ng Malolos 1899</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9" name=""/>
          <p:cNvSpPr/>
          <p:nvPr/>
        </p:nvSpPr>
        <p:spPr>
          <a:xfrm>
            <a:off x="848880" y="1545840"/>
            <a:ext cx="10694520" cy="43333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just">
              <a:lnSpc>
                <a:spcPct val="100000"/>
              </a:lnSpc>
              <a:spcBef>
                <a:spcPts val="567"/>
              </a:spcBef>
              <a:spcAft>
                <a:spcPts val="567"/>
              </a:spcAft>
            </a:pPr>
            <a:r>
              <a:rPr b="1" i="1" lang="en-PH" sz="1800" spc="-1" strike="noStrike">
                <a:solidFill>
                  <a:srgbClr val="000000"/>
                </a:solidFill>
                <a:latin typeface="Lato"/>
                <a:ea typeface="DejaVu Sans"/>
              </a:rPr>
              <a:t>Title II -  On the Government</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Article 4 – The Government of the Republic is popular, representative, alternative and responsible, and shall be divided among three distinct powers, which shall be named legislative, executive, and judicial. Never can two or more of these powers be given to a person or corporation, nor shall the power of the legislative be vested in any single individual.</a:t>
            </a:r>
            <a:endParaRPr b="0" lang="en-PH" sz="1800" spc="-1" strike="noStrike">
              <a:solidFill>
                <a:srgbClr val="000000"/>
              </a:solidFill>
              <a:latin typeface="Arial"/>
            </a:endParaRPr>
          </a:p>
          <a:p>
            <a:pPr algn="just">
              <a:lnSpc>
                <a:spcPct val="100000"/>
              </a:lnSpc>
              <a:spcBef>
                <a:spcPts val="567"/>
              </a:spcBef>
              <a:spcAft>
                <a:spcPts val="567"/>
              </a:spcAft>
            </a:pPr>
            <a:r>
              <a:rPr b="1" i="1" lang="en-PH" sz="1800" spc="-1" strike="noStrike">
                <a:solidFill>
                  <a:srgbClr val="000000"/>
                </a:solidFill>
                <a:latin typeface="Lato"/>
                <a:ea typeface="DejaVu Sans"/>
              </a:rPr>
              <a:t>Title III – On Religion</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Article 5 – The State recognizes the freedom and equality of all beliefs, as well as the separation of Church and State.</a:t>
            </a:r>
            <a:endParaRPr b="0" lang="en-PH" sz="1800" spc="-1" strike="noStrike">
              <a:solidFill>
                <a:srgbClr val="000000"/>
              </a:solidFill>
              <a:latin typeface="Arial"/>
            </a:endParaRPr>
          </a:p>
          <a:p>
            <a:pPr algn="just">
              <a:lnSpc>
                <a:spcPct val="100000"/>
              </a:lnSpc>
              <a:spcBef>
                <a:spcPts val="567"/>
              </a:spcBef>
              <a:spcAft>
                <a:spcPts val="567"/>
              </a:spcAft>
            </a:pPr>
            <a:r>
              <a:rPr b="1" i="1" lang="en-PH" sz="1800" spc="-1" strike="noStrike">
                <a:solidFill>
                  <a:srgbClr val="000000"/>
                </a:solidFill>
                <a:latin typeface="Lato"/>
                <a:ea typeface="DejaVu Sans"/>
              </a:rPr>
              <a:t>Title IV – On the Filipinos and Their National and Individual Rights</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DejaVu Sans"/>
              </a:rPr>
              <a:t>Article 6 – The following are Filipinos:</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1. All persons born in Philippine territory. Any sea vessel where the Philippine flag is flown is considered, for this purpose, a part of Philippine territory.</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20"/>
          <p:cNvSpPr/>
          <p:nvPr/>
        </p:nvSpPr>
        <p:spPr>
          <a:xfrm>
            <a:off x="-113040" y="532080"/>
            <a:ext cx="7943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Rectangle 21"/>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Saligang Batas ng Malolos 1899</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p:nvPr/>
        </p:nvSpPr>
        <p:spPr>
          <a:xfrm>
            <a:off x="848880" y="1532520"/>
            <a:ext cx="10694520" cy="43333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just">
              <a:lnSpc>
                <a:spcPct val="100000"/>
              </a:lnSpc>
              <a:spcBef>
                <a:spcPts val="850"/>
              </a:spcBef>
              <a:spcAft>
                <a:spcPts val="850"/>
              </a:spcAft>
            </a:pPr>
            <a:r>
              <a:rPr b="0" i="1" lang="en-PH" sz="1800" spc="-1" strike="noStrike">
                <a:solidFill>
                  <a:srgbClr val="000000"/>
                </a:solidFill>
                <a:latin typeface="Lato"/>
                <a:ea typeface="Arial;Arial"/>
              </a:rPr>
              <a:t>2. Children of a Filipino father or mother, even though they were born outside the Philippines.</a:t>
            </a:r>
            <a:endParaRPr b="0" lang="en-PH" sz="1800" spc="-1" strike="noStrike">
              <a:solidFill>
                <a:srgbClr val="000000"/>
              </a:solidFill>
              <a:latin typeface="Arial"/>
            </a:endParaRPr>
          </a:p>
          <a:p>
            <a:pPr algn="just">
              <a:lnSpc>
                <a:spcPct val="100000"/>
              </a:lnSpc>
              <a:spcBef>
                <a:spcPts val="850"/>
              </a:spcBef>
              <a:spcAft>
                <a:spcPts val="850"/>
              </a:spcAft>
            </a:pPr>
            <a:r>
              <a:rPr b="0" i="1" lang="en-PH" sz="1800" spc="-1" strike="noStrike">
                <a:solidFill>
                  <a:srgbClr val="000000"/>
                </a:solidFill>
                <a:latin typeface="Lato"/>
                <a:ea typeface="PingFang SC"/>
              </a:rPr>
              <a:t>3. Foreigners who have obtained the certificate of naturalization.</a:t>
            </a:r>
            <a:endParaRPr b="0" lang="en-PH" sz="1800" spc="-1" strike="noStrike">
              <a:solidFill>
                <a:srgbClr val="000000"/>
              </a:solidFill>
              <a:latin typeface="Arial"/>
            </a:endParaRPr>
          </a:p>
          <a:p>
            <a:pPr algn="just">
              <a:lnSpc>
                <a:spcPct val="100000"/>
              </a:lnSpc>
              <a:spcBef>
                <a:spcPts val="850"/>
              </a:spcBef>
              <a:spcAft>
                <a:spcPts val="850"/>
              </a:spcAft>
            </a:pPr>
            <a:r>
              <a:rPr b="0" i="1" lang="en-PH" sz="1800" spc="-1" strike="noStrike">
                <a:solidFill>
                  <a:srgbClr val="000000"/>
                </a:solidFill>
                <a:latin typeface="Lato"/>
                <a:ea typeface="Arial;Arial"/>
              </a:rPr>
              <a:t>4. Those who, without such certificate, have acquired domicile in any town within Philippine territory. </a:t>
            </a:r>
            <a:endParaRPr b="0" lang="en-PH" sz="1800" spc="-1" strike="noStrike">
              <a:solidFill>
                <a:srgbClr val="000000"/>
              </a:solidFill>
              <a:latin typeface="Arial"/>
            </a:endParaRPr>
          </a:p>
          <a:p>
            <a:pPr algn="just">
              <a:lnSpc>
                <a:spcPct val="100000"/>
              </a:lnSpc>
              <a:spcBef>
                <a:spcPts val="283"/>
              </a:spcBef>
              <a:spcAft>
                <a:spcPts val="283"/>
              </a:spcAft>
            </a:pPr>
            <a:r>
              <a:rPr b="0" i="1" lang="en-PH" sz="1800" spc="-1" strike="noStrike">
                <a:solidFill>
                  <a:srgbClr val="000000"/>
                </a:solidFill>
                <a:latin typeface="Lato"/>
                <a:ea typeface="Arial;Arial"/>
              </a:rPr>
              <a:t>	</a:t>
            </a:r>
            <a:r>
              <a:rPr b="0" i="1" lang="en-PH" sz="1800" spc="-1" strike="noStrike">
                <a:solidFill>
                  <a:srgbClr val="000000"/>
                </a:solidFill>
                <a:latin typeface="Lato"/>
                <a:ea typeface="Arial;Arial"/>
              </a:rPr>
              <a:t>It is understood that domicile is acquired through an uninterrupted residence of two years in a locality within Philippine territory, keeping an open house and having a known occupation, and paying all the taxes imposed by the Nation. Philippine citizenship is lost in accordance to the laws.</a:t>
            </a:r>
            <a:endParaRPr b="0" lang="en-PH" sz="1800" spc="-1" strike="noStrike">
              <a:solidFill>
                <a:srgbClr val="000000"/>
              </a:solidFill>
              <a:latin typeface="Arial"/>
            </a:endParaRPr>
          </a:p>
          <a:p>
            <a:pPr algn="just">
              <a:lnSpc>
                <a:spcPct val="100000"/>
              </a:lnSpc>
              <a:spcBef>
                <a:spcPts val="283"/>
              </a:spcBef>
              <a:spcAft>
                <a:spcPts val="283"/>
              </a:spcAft>
            </a:pPr>
            <a:r>
              <a:rPr b="0" i="1" lang="en-PH" sz="1800" spc="-1" strike="noStrike">
                <a:solidFill>
                  <a:srgbClr val="000000"/>
                </a:solidFill>
                <a:latin typeface="Lato"/>
                <a:ea typeface="Arial;Arial"/>
              </a:rPr>
              <a:t>Article 7 – No Filipino or foreigner can be detained or imprisoned except by virtue of a crime and in accordance to the laws.</a:t>
            </a:r>
            <a:endParaRPr b="0" lang="en-PH" sz="1800" spc="-1" strike="noStrike">
              <a:solidFill>
                <a:srgbClr val="000000"/>
              </a:solidFill>
              <a:latin typeface="Arial"/>
            </a:endParaRPr>
          </a:p>
          <a:p>
            <a:pPr algn="just">
              <a:lnSpc>
                <a:spcPct val="100000"/>
              </a:lnSpc>
              <a:spcBef>
                <a:spcPts val="283"/>
              </a:spcBef>
              <a:spcAft>
                <a:spcPts val="283"/>
              </a:spcAft>
            </a:pPr>
            <a:r>
              <a:rPr b="0" i="1" lang="en-PH" sz="1800" spc="-1" strike="noStrike">
                <a:solidFill>
                  <a:srgbClr val="000000"/>
                </a:solidFill>
                <a:latin typeface="Lato"/>
                <a:ea typeface="Arial;Arial"/>
              </a:rPr>
              <a:t>Article 8 – Any detainee shall either be set free, or be given to judicial authority within the next twenty-four hours following the act of detention.</a:t>
            </a:r>
            <a:endParaRPr b="0" lang="en-PH" sz="1800" spc="-1" strike="noStrike">
              <a:solidFill>
                <a:srgbClr val="000000"/>
              </a:solidFill>
              <a:latin typeface="Arial"/>
            </a:endParaRPr>
          </a:p>
          <a:p>
            <a:pPr algn="just">
              <a:lnSpc>
                <a:spcPct val="100000"/>
              </a:lnSpc>
              <a:spcBef>
                <a:spcPts val="283"/>
              </a:spcBef>
              <a:spcAft>
                <a:spcPts val="283"/>
              </a:spcAft>
            </a:pPr>
            <a:r>
              <a:rPr b="0" i="1" lang="en-PH" sz="1800" spc="-1" strike="noStrike">
                <a:solidFill>
                  <a:srgbClr val="000000"/>
                </a:solidFill>
                <a:latin typeface="Lato"/>
                <a:ea typeface="Arial;Arial"/>
              </a:rPr>
              <a:t>	</a:t>
            </a:r>
            <a:r>
              <a:rPr b="0" i="1" lang="en-PH" sz="1800" spc="-1" strike="noStrike">
                <a:solidFill>
                  <a:srgbClr val="000000"/>
                </a:solidFill>
                <a:latin typeface="Lato"/>
                <a:ea typeface="Arial;Arial"/>
              </a:rPr>
              <a:t>Any detention shall either be rendered without effect, or be raised to imprisonment within seventy-two hours of the detainee being handed over to a competent court.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8"/>
          <p:cNvSpPr/>
          <p:nvPr/>
        </p:nvSpPr>
        <p:spPr>
          <a:xfrm>
            <a:off x="-113040" y="532080"/>
            <a:ext cx="7943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Rectangle 19"/>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Saligang Batas ng Malolos 1899</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
          <p:cNvSpPr/>
          <p:nvPr/>
        </p:nvSpPr>
        <p:spPr>
          <a:xfrm>
            <a:off x="848880" y="1532520"/>
            <a:ext cx="10694520" cy="433332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just">
              <a:lnSpc>
                <a:spcPct val="100000"/>
              </a:lnSpc>
              <a:spcBef>
                <a:spcPts val="567"/>
              </a:spcBef>
              <a:spcAft>
                <a:spcPts val="567"/>
              </a:spcAft>
            </a:pPr>
            <a:r>
              <a:rPr b="0" i="1" lang="en-PH" sz="1800" spc="-1" strike="noStrike">
                <a:solidFill>
                  <a:srgbClr val="000000"/>
                </a:solidFill>
                <a:latin typeface="Lato"/>
                <a:ea typeface="PingFang SC"/>
              </a:rPr>
              <a:t>The interested party shall be duly notified within the same period of whatever decision </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Article 9 – No Filipino can be imprisoned except by virtue of a warrant issued by a competent court.</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	</a:t>
            </a:r>
            <a:r>
              <a:rPr b="0" i="1" lang="en-PH" sz="1800" spc="-1" strike="noStrike">
                <a:solidFill>
                  <a:srgbClr val="000000"/>
                </a:solidFill>
                <a:latin typeface="Lato"/>
                <a:ea typeface="Arial;Arial"/>
              </a:rPr>
              <a:t>The order through which the warrant has been pronounced shall be ratified or revised, after having heard the accused, within seventy-two hours following the act of imprisonment.</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Article 10 – Nobody can enter the place of residence of any Filipino or foreign resident in the Philippines without his consent, except in urgent cases of fire, flood, earthquake or any similar danger, or of unlawful aggression coming from within, or in order to help any person who therein asks for help.</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	</a:t>
            </a:r>
            <a:r>
              <a:rPr b="0" i="1" lang="en-PH" sz="1800" spc="-1" strike="noStrike">
                <a:solidFill>
                  <a:srgbClr val="000000"/>
                </a:solidFill>
                <a:latin typeface="Lato"/>
                <a:ea typeface="Arial;Arial"/>
              </a:rPr>
              <a:t>Other than these cases, entry into the place of residence of any Filipino or foreign resident in the Philippines, and searching his papers or effects can be ordered only by a competent court and be executed only in daytime.</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22"/>
          <p:cNvSpPr/>
          <p:nvPr/>
        </p:nvSpPr>
        <p:spPr>
          <a:xfrm>
            <a:off x="-113040" y="532080"/>
            <a:ext cx="79434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7" name="Rectangle 23"/>
          <p:cNvSpPr/>
          <p:nvPr/>
        </p:nvSpPr>
        <p:spPr>
          <a:xfrm>
            <a:off x="426960" y="532080"/>
            <a:ext cx="10244520" cy="1098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Saligang Batas ng Malolos 1899</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8" name=""/>
          <p:cNvSpPr/>
          <p:nvPr/>
        </p:nvSpPr>
        <p:spPr>
          <a:xfrm>
            <a:off x="848880" y="1532520"/>
            <a:ext cx="10694520" cy="2826000"/>
          </a:xfrm>
          <a:prstGeom prst="rect">
            <a:avLst/>
          </a:prstGeom>
          <a:solidFill>
            <a:srgbClr val="ffffff"/>
          </a:solidFill>
          <a:ln w="0">
            <a:solidFill>
              <a:srgbClr val="000000"/>
            </a:solidFill>
          </a:ln>
        </p:spPr>
        <p:style>
          <a:lnRef idx="0"/>
          <a:fillRef idx="0"/>
          <a:effectRef idx="0"/>
          <a:fontRef idx="minor"/>
        </p:style>
        <p:txBody>
          <a:bodyPr lIns="90000" rIns="90000" tIns="45000" bIns="45000" anchor="ctr">
            <a:noAutofit/>
          </a:bodyPr>
          <a:p>
            <a:pPr algn="just">
              <a:lnSpc>
                <a:spcPct val="100000"/>
              </a:lnSpc>
              <a:spcBef>
                <a:spcPts val="567"/>
              </a:spcBef>
              <a:spcAft>
                <a:spcPts val="567"/>
              </a:spcAft>
            </a:pPr>
            <a:r>
              <a:rPr b="0" i="1" lang="en-PH" sz="1800" spc="-1" strike="noStrike">
                <a:solidFill>
                  <a:srgbClr val="000000"/>
                </a:solidFill>
                <a:latin typeface="Lato"/>
                <a:ea typeface="Arial;Arial"/>
              </a:rPr>
              <a:t>	</a:t>
            </a:r>
            <a:r>
              <a:rPr b="0" i="1" lang="en-PH" sz="1800" spc="-1" strike="noStrike">
                <a:solidFill>
                  <a:srgbClr val="000000"/>
                </a:solidFill>
                <a:latin typeface="Lato"/>
                <a:ea typeface="Arial;Arial"/>
              </a:rPr>
              <a:t>The search of papers and effects shall always be made in the presence of the person concerned or any member of his family and, in their absence, of two witnesses from the same neighborhood. However, should a delinquent caught in fraganti and pursued by the authorities through their agents take refuge in his place of residence, these agents can enter therein for the sole purpose of carrying out the arrest. Should the delinquent seek refuge in another person’s house, permission must be first obtained from its owner.</a:t>
            </a:r>
            <a:endParaRPr b="0" lang="en-PH" sz="1800" spc="-1" strike="noStrike">
              <a:solidFill>
                <a:srgbClr val="000000"/>
              </a:solidFill>
              <a:latin typeface="Arial"/>
            </a:endParaRPr>
          </a:p>
          <a:p>
            <a:pPr algn="just">
              <a:lnSpc>
                <a:spcPct val="100000"/>
              </a:lnSpc>
              <a:spcBef>
                <a:spcPts val="567"/>
              </a:spcBef>
              <a:spcAft>
                <a:spcPts val="567"/>
              </a:spcAft>
            </a:pPr>
            <a:r>
              <a:rPr b="0" i="1" lang="en-PH" sz="1800" spc="-1" strike="noStrike">
                <a:solidFill>
                  <a:srgbClr val="000000"/>
                </a:solidFill>
                <a:latin typeface="Lato"/>
                <a:ea typeface="Arial;Arial"/>
              </a:rPr>
              <a:t>	</a:t>
            </a:r>
            <a:r>
              <a:rPr b="0" i="1" lang="en-PH" sz="1800" spc="-1" strike="noStrike">
                <a:solidFill>
                  <a:srgbClr val="000000"/>
                </a:solidFill>
                <a:latin typeface="Lato"/>
                <a:ea typeface="Arial;Arial"/>
              </a:rPr>
              <a:t>(Approved by the Malolos Congress on November 29, 1898… approved by President Aguinaldo on December 23, 1898; formally adopted by the Malolos Congress on January 20, 1899.)</a:t>
            </a:r>
            <a:endParaRPr b="0" lang="en-PH" sz="1800" spc="-1" strike="noStrike">
              <a:solidFill>
                <a:srgbClr val="000000"/>
              </a:solidFill>
              <a:latin typeface="Arial"/>
            </a:endParaRPr>
          </a:p>
        </p:txBody>
      </p:sp>
      <p:sp>
        <p:nvSpPr>
          <p:cNvPr id="159" name=""/>
          <p:cNvSpPr/>
          <p:nvPr/>
        </p:nvSpPr>
        <p:spPr>
          <a:xfrm>
            <a:off x="2301120" y="4515840"/>
            <a:ext cx="9259920" cy="62496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spcAft>
                <a:spcPts val="1001"/>
              </a:spcAft>
            </a:pPr>
            <a:r>
              <a:rPr b="0" lang="en-PH" sz="1200" spc="-1" strike="noStrike">
                <a:solidFill>
                  <a:srgbClr val="000000"/>
                </a:solidFill>
                <a:latin typeface="Lato"/>
                <a:ea typeface="PingFang SC"/>
              </a:rPr>
              <a:t>Pinagkunan: http://www.officialgazette.gov.ph/constitutions/the-1899-malolos-constitution/ </a:t>
            </a:r>
            <a:endParaRPr b="0" lang="en-PH" sz="1200" spc="-1" strike="noStrike">
              <a:solidFill>
                <a:srgbClr val="000000"/>
              </a:solidFill>
              <a:latin typeface="Arial"/>
            </a:endParaRPr>
          </a:p>
          <a:p>
            <a:pPr algn="r">
              <a:lnSpc>
                <a:spcPct val="100000"/>
              </a:lnSpc>
              <a:spcAft>
                <a:spcPts val="1001"/>
              </a:spcAft>
            </a:pPr>
            <a:r>
              <a:rPr b="0" lang="en-PH" sz="1200" spc="-1" strike="noStrike">
                <a:solidFill>
                  <a:srgbClr val="000000"/>
                </a:solidFill>
                <a:latin typeface="Lato"/>
                <a:ea typeface="PingFang SC"/>
              </a:rPr>
              <a:t>Puntahan ang </a:t>
            </a:r>
            <a:r>
              <a:rPr b="0" i="1" lang="en-PH" sz="1200" spc="-1" strike="noStrike">
                <a:solidFill>
                  <a:srgbClr val="000000"/>
                </a:solidFill>
                <a:latin typeface="Lato"/>
                <a:ea typeface="PingFang SC"/>
              </a:rPr>
              <a:t>website </a:t>
            </a:r>
            <a:r>
              <a:rPr b="0" lang="en-PH" sz="1200" spc="-1" strike="noStrike">
                <a:solidFill>
                  <a:srgbClr val="000000"/>
                </a:solidFill>
                <a:latin typeface="Lato"/>
                <a:ea typeface="PingFang SC"/>
              </a:rPr>
              <a:t>na ito upang masuri nang mabuti ang Saligang Batas ng Malolos.</a:t>
            </a:r>
            <a:endParaRPr b="0" lang="en-PH"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1902</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2023-07-10T14:09:10Z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