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2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44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You Are Who You Are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20000" y="396000"/>
            <a:ext cx="10079280" cy="5579280"/>
          </a:xfrm>
          <a:custGeom>
            <a:avLst/>
            <a:gdLst/>
            <a:ahLst/>
            <a:rect l="l" t="t" r="r" b="b"/>
            <a:pathLst>
              <a:path w="28002" h="15502">
                <a:moveTo>
                  <a:pt x="2583" y="0"/>
                </a:moveTo>
                <a:lnTo>
                  <a:pt x="2584" y="0"/>
                </a:lnTo>
                <a:cubicBezTo>
                  <a:pt x="2130" y="0"/>
                  <a:pt x="1684" y="119"/>
                  <a:pt x="1292" y="346"/>
                </a:cubicBezTo>
                <a:cubicBezTo>
                  <a:pt x="899" y="573"/>
                  <a:pt x="573" y="899"/>
                  <a:pt x="346" y="1292"/>
                </a:cubicBezTo>
                <a:cubicBezTo>
                  <a:pt x="119" y="1684"/>
                  <a:pt x="0" y="2130"/>
                  <a:pt x="0" y="2584"/>
                </a:cubicBezTo>
                <a:lnTo>
                  <a:pt x="0" y="12917"/>
                </a:lnTo>
                <a:lnTo>
                  <a:pt x="0" y="12918"/>
                </a:lnTo>
                <a:cubicBezTo>
                  <a:pt x="0" y="13371"/>
                  <a:pt x="119" y="13817"/>
                  <a:pt x="346" y="14209"/>
                </a:cubicBezTo>
                <a:cubicBezTo>
                  <a:pt x="573" y="14602"/>
                  <a:pt x="899" y="14928"/>
                  <a:pt x="1292" y="15155"/>
                </a:cubicBezTo>
                <a:cubicBezTo>
                  <a:pt x="1684" y="15382"/>
                  <a:pt x="2130" y="15501"/>
                  <a:pt x="2584" y="15501"/>
                </a:cubicBezTo>
                <a:lnTo>
                  <a:pt x="25417" y="15501"/>
                </a:lnTo>
                <a:lnTo>
                  <a:pt x="25418" y="15501"/>
                </a:lnTo>
                <a:cubicBezTo>
                  <a:pt x="25871" y="15501"/>
                  <a:pt x="26317" y="15382"/>
                  <a:pt x="26709" y="15155"/>
                </a:cubicBezTo>
                <a:cubicBezTo>
                  <a:pt x="27102" y="14928"/>
                  <a:pt x="27428" y="14602"/>
                  <a:pt x="27655" y="14209"/>
                </a:cubicBezTo>
                <a:cubicBezTo>
                  <a:pt x="27882" y="13817"/>
                  <a:pt x="28001" y="13371"/>
                  <a:pt x="28001" y="12918"/>
                </a:cubicBezTo>
                <a:lnTo>
                  <a:pt x="28001" y="2583"/>
                </a:lnTo>
                <a:lnTo>
                  <a:pt x="28001" y="2584"/>
                </a:lnTo>
                <a:lnTo>
                  <a:pt x="28001" y="2583"/>
                </a:lnTo>
                <a:cubicBezTo>
                  <a:pt x="28001" y="2130"/>
                  <a:pt x="27882" y="1684"/>
                  <a:pt x="27655" y="1292"/>
                </a:cubicBezTo>
                <a:cubicBezTo>
                  <a:pt x="27428" y="899"/>
                  <a:pt x="27102" y="573"/>
                  <a:pt x="26709" y="346"/>
                </a:cubicBezTo>
                <a:cubicBezTo>
                  <a:pt x="26317" y="119"/>
                  <a:pt x="25871" y="0"/>
                  <a:pt x="25418" y="0"/>
                </a:cubicBezTo>
                <a:lnTo>
                  <a:pt x="2583" y="0"/>
                </a:lnTo>
              </a:path>
            </a:pathLst>
          </a:custGeom>
          <a:noFill/>
          <a:ln w="29160">
            <a:solidFill>
              <a:srgbClr val="e16173"/>
            </a:solidFill>
            <a:round/>
          </a:ln>
        </p:spPr>
        <p:style>
          <a:lnRef idx="0"/>
          <a:fillRef idx="0"/>
          <a:effectRef idx="0"/>
          <a:fontRef idx="minor"/>
        </p:style>
      </p:sp>
      <p:pic>
        <p:nvPicPr>
          <p:cNvPr id="149" name="" descr=""/>
          <p:cNvPicPr/>
          <p:nvPr/>
        </p:nvPicPr>
        <p:blipFill>
          <a:blip r:embed="rId1"/>
          <a:stretch/>
        </p:blipFill>
        <p:spPr>
          <a:xfrm>
            <a:off x="8640000" y="2808000"/>
            <a:ext cx="3290040" cy="2775600"/>
          </a:xfrm>
          <a:prstGeom prst="rect">
            <a:avLst/>
          </a:prstGeom>
          <a:ln w="0">
            <a:noFill/>
          </a:ln>
        </p:spPr>
      </p:pic>
      <p:sp>
        <p:nvSpPr>
          <p:cNvPr id="150" name=""/>
          <p:cNvSpPr/>
          <p:nvPr/>
        </p:nvSpPr>
        <p:spPr>
          <a:xfrm>
            <a:off x="1224000" y="546120"/>
            <a:ext cx="8633880" cy="533916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283"/>
              </a:spcBef>
              <a:spcAft>
                <a:spcPts val="283"/>
              </a:spcAft>
              <a:buNone/>
            </a:pPr>
            <a:r>
              <a:rPr b="1" lang="en-PH" sz="1800" spc="-1" strike="noStrike">
                <a:solidFill>
                  <a:srgbClr val="000000"/>
                </a:solidFill>
                <a:latin typeface="Lato"/>
                <a:ea typeface="DejaVu Sans"/>
              </a:rPr>
              <a:t>Comprehension Check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DejaVu Sans"/>
              </a:rPr>
              <a:t>The following questions will help you find out how well you read: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DejaVu Sans"/>
              </a:rPr>
              <a:t>1. Read the title. What was the color of the sad butterfly?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2. Where did the story take place? What were the colors of the other butterflies in the garden?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3. What made the black butterfly want to become a yellow butterfly? What did the butterfly see?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4. What did the butterfly do to become yellow?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5. Why did she roll on the wet yellow paint?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6. Was the butterfly happy after her color became yellow?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7. What do you think could have happened to the butterfly at the end of the story?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8. What could have happened to her if she did not roll on the wet yellow paint?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9. What can we learn from the experience of the butterfly? </a:t>
            </a:r>
            <a:endParaRPr b="0" lang="en-PH" sz="1800" spc="-1" strike="noStrike">
              <a:latin typeface="Arial"/>
              <a:ea typeface="PingFang SC"/>
            </a:endParaRPr>
          </a:p>
          <a:p>
            <a:pPr>
              <a:lnSpc>
                <a:spcPct val="115000"/>
              </a:lnSpc>
              <a:spcBef>
                <a:spcPts val="283"/>
              </a:spcBef>
              <a:spcAft>
                <a:spcPts val="283"/>
              </a:spcAft>
              <a:buNone/>
            </a:pPr>
            <a:r>
              <a:rPr b="0" lang="en-PH" sz="1800" spc="-1" strike="noStrike">
                <a:solidFill>
                  <a:srgbClr val="000000"/>
                </a:solidFill>
                <a:latin typeface="Lato"/>
                <a:ea typeface="Calibri;Calibri"/>
              </a:rPr>
              <a:t>10. How did you feel when you read the story? Why did you feel that way? </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40000" y="433800"/>
            <a:ext cx="10259280" cy="316836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1" lang="en-PH" sz="2400" spc="-1" strike="noStrike">
                <a:solidFill>
                  <a:srgbClr val="000000"/>
                </a:solidFill>
                <a:highlight>
                  <a:srgbClr val="ffd8ce"/>
                </a:highlight>
                <a:latin typeface="Lato"/>
                <a:ea typeface="DejaVu Sans"/>
              </a:rPr>
              <a:t>Fluency </a:t>
            </a:r>
            <a:endParaRPr b="0" lang="en-PH" sz="2400" spc="-1" strike="noStrike">
              <a:latin typeface="Arial"/>
            </a:endParaRPr>
          </a:p>
          <a:p>
            <a:pPr algn="just">
              <a:lnSpc>
                <a:spcPct val="200000"/>
              </a:lnSpc>
              <a:spcAft>
                <a:spcPts val="601"/>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 you know any tongue twisters? </a:t>
            </a:r>
            <a:r>
              <a:rPr b="1" lang="en-PH" sz="1800" spc="-1" strike="noStrike">
                <a:solidFill>
                  <a:srgbClr val="000000"/>
                </a:solidFill>
                <a:latin typeface="Lato"/>
                <a:ea typeface="DejaVu Sans"/>
              </a:rPr>
              <a:t>Tongue twisters </a:t>
            </a:r>
            <a:r>
              <a:rPr b="0" lang="en-PH" sz="1800" spc="-1" strike="noStrike">
                <a:solidFill>
                  <a:srgbClr val="000000"/>
                </a:solidFill>
                <a:latin typeface="Lato"/>
                <a:ea typeface="DejaVu Sans"/>
              </a:rPr>
              <a:t>use words or sounds that are repeated many times. These repetitions of words make tongue twisters difficult to say.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Try to read the tongue twisters below repeatedly. Find out how many times you can say them without making a mistake. </a:t>
            </a:r>
            <a:endParaRPr b="0" lang="en-PH" sz="1800" spc="-1" strike="noStrike">
              <a:latin typeface="Arial"/>
            </a:endParaRPr>
          </a:p>
        </p:txBody>
      </p:sp>
      <p:sp>
        <p:nvSpPr>
          <p:cNvPr id="152" name=""/>
          <p:cNvSpPr/>
          <p:nvPr/>
        </p:nvSpPr>
        <p:spPr>
          <a:xfrm>
            <a:off x="1080000" y="3780000"/>
            <a:ext cx="9539280" cy="2159280"/>
          </a:xfrm>
          <a:custGeom>
            <a:avLst/>
            <a:gdLst/>
            <a:ahLst/>
            <a:rect l="l" t="t" r="r" b="b"/>
            <a:pathLst>
              <a:path w="265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25500" y="6001"/>
                </a:lnTo>
                <a:lnTo>
                  <a:pt x="25501" y="6001"/>
                </a:lnTo>
                <a:cubicBezTo>
                  <a:pt x="25676" y="6001"/>
                  <a:pt x="25849" y="5955"/>
                  <a:pt x="26001" y="5867"/>
                </a:cubicBezTo>
                <a:cubicBezTo>
                  <a:pt x="26153" y="5779"/>
                  <a:pt x="26279" y="5653"/>
                  <a:pt x="26367" y="5501"/>
                </a:cubicBezTo>
                <a:cubicBezTo>
                  <a:pt x="26455" y="5349"/>
                  <a:pt x="26501" y="5176"/>
                  <a:pt x="26501" y="5001"/>
                </a:cubicBezTo>
                <a:lnTo>
                  <a:pt x="26501" y="1000"/>
                </a:lnTo>
                <a:lnTo>
                  <a:pt x="26501" y="1000"/>
                </a:lnTo>
                <a:lnTo>
                  <a:pt x="26501" y="1000"/>
                </a:lnTo>
                <a:cubicBezTo>
                  <a:pt x="26501" y="825"/>
                  <a:pt x="26455" y="652"/>
                  <a:pt x="26367" y="500"/>
                </a:cubicBezTo>
                <a:cubicBezTo>
                  <a:pt x="26279" y="348"/>
                  <a:pt x="26153" y="222"/>
                  <a:pt x="26001" y="134"/>
                </a:cubicBezTo>
                <a:cubicBezTo>
                  <a:pt x="25849" y="46"/>
                  <a:pt x="25676" y="0"/>
                  <a:pt x="25501" y="0"/>
                </a:cubicBezTo>
                <a:lnTo>
                  <a:pt x="1000" y="0"/>
                </a:lnTo>
              </a:path>
            </a:pathLst>
          </a:custGeom>
          <a:noFill/>
          <a:ln w="29160">
            <a:solidFill>
              <a:srgbClr val="e16173"/>
            </a:solidFill>
            <a:round/>
          </a:ln>
        </p:spPr>
        <p:style>
          <a:lnRef idx="0"/>
          <a:fillRef idx="0"/>
          <a:effectRef idx="0"/>
          <a:fontRef idx="minor"/>
        </p:style>
      </p:sp>
      <p:pic>
        <p:nvPicPr>
          <p:cNvPr id="153" name="" descr=""/>
          <p:cNvPicPr/>
          <p:nvPr/>
        </p:nvPicPr>
        <p:blipFill>
          <a:blip r:embed="rId1"/>
          <a:stretch/>
        </p:blipFill>
        <p:spPr>
          <a:xfrm>
            <a:off x="9432000" y="4069440"/>
            <a:ext cx="2611440" cy="2049840"/>
          </a:xfrm>
          <a:prstGeom prst="rect">
            <a:avLst/>
          </a:prstGeom>
          <a:ln w="0">
            <a:noFill/>
          </a:ln>
        </p:spPr>
      </p:pic>
      <p:sp>
        <p:nvSpPr>
          <p:cNvPr id="154" name=""/>
          <p:cNvSpPr/>
          <p:nvPr/>
        </p:nvSpPr>
        <p:spPr>
          <a:xfrm>
            <a:off x="1440000" y="3815640"/>
            <a:ext cx="8819280" cy="18882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Aft>
                <a:spcPts val="601"/>
              </a:spcAft>
              <a:buNone/>
            </a:pPr>
            <a:r>
              <a:rPr b="1" lang="en-PH" sz="1800" spc="-1" strike="noStrike">
                <a:solidFill>
                  <a:srgbClr val="000000"/>
                </a:solidFill>
                <a:latin typeface="Lato"/>
                <a:ea typeface="DejaVu Sans"/>
              </a:rPr>
              <a:t>The Shop and Stop Stock Shop stocks pork chops. </a:t>
            </a:r>
            <a:endParaRPr b="0" lang="en-PH" sz="1800" spc="-1" strike="noStrike">
              <a:latin typeface="Arial"/>
            </a:endParaRPr>
          </a:p>
          <a:p>
            <a:pPr algn="ctr">
              <a:lnSpc>
                <a:spcPct val="200000"/>
              </a:lnSpc>
              <a:spcAft>
                <a:spcPts val="601"/>
              </a:spcAft>
              <a:buNone/>
            </a:pPr>
            <a:r>
              <a:rPr b="1" lang="en-PH" sz="1800" spc="-1" strike="noStrike">
                <a:solidFill>
                  <a:srgbClr val="000000"/>
                </a:solidFill>
                <a:latin typeface="Lato"/>
                <a:ea typeface="DejaVu Sans"/>
              </a:rPr>
              <a:t>Does this shop stock pork chops? </a:t>
            </a:r>
            <a:endParaRPr b="0" lang="en-PH" sz="1800" spc="-1" strike="noStrike">
              <a:latin typeface="Arial"/>
            </a:endParaRPr>
          </a:p>
          <a:p>
            <a:pPr algn="ctr">
              <a:lnSpc>
                <a:spcPct val="200000"/>
              </a:lnSpc>
              <a:spcAft>
                <a:spcPts val="601"/>
              </a:spcAft>
              <a:buNone/>
            </a:pPr>
            <a:r>
              <a:rPr b="1" lang="en-PH" sz="1800" spc="-1" strike="noStrike">
                <a:solidFill>
                  <a:srgbClr val="000000"/>
                </a:solidFill>
                <a:latin typeface="Lato"/>
                <a:ea typeface="DejaVu Sans"/>
              </a:rPr>
              <a:t>If this shop stocks pork chops, where are the pork chops this shop stocks?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 descr=""/>
          <p:cNvPicPr/>
          <p:nvPr/>
        </p:nvPicPr>
        <p:blipFill>
          <a:blip r:embed="rId1"/>
          <a:stretch/>
        </p:blipFill>
        <p:spPr>
          <a:xfrm>
            <a:off x="8909640" y="3780000"/>
            <a:ext cx="2984400" cy="2447280"/>
          </a:xfrm>
          <a:prstGeom prst="rect">
            <a:avLst/>
          </a:prstGeom>
          <a:ln w="0">
            <a:noFill/>
          </a:ln>
        </p:spPr>
      </p:pic>
      <p:sp>
        <p:nvSpPr>
          <p:cNvPr id="156" name=""/>
          <p:cNvSpPr/>
          <p:nvPr/>
        </p:nvSpPr>
        <p:spPr>
          <a:xfrm>
            <a:off x="1080000" y="468000"/>
            <a:ext cx="9255240" cy="5119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1" lang="en-PH" sz="2400" spc="-1" strike="noStrike">
                <a:solidFill>
                  <a:srgbClr val="000000"/>
                </a:solidFill>
                <a:highlight>
                  <a:srgbClr val="ffd8ce"/>
                </a:highlight>
                <a:latin typeface="Lato"/>
                <a:ea typeface="DejaVu Sans"/>
              </a:rPr>
              <a:t>Oral Language </a:t>
            </a:r>
            <a:endParaRPr b="0" lang="en-PH" sz="2400" spc="-1" strike="noStrike">
              <a:latin typeface="Arial"/>
            </a:endParaRPr>
          </a:p>
          <a:p>
            <a:pPr>
              <a:lnSpc>
                <a:spcPct val="200000"/>
              </a:lnSpc>
              <a:spcAft>
                <a:spcPts val="601"/>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Just like in stories, a skit has also the following elements: plot, setting, and characters. </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DejaVu Sans"/>
              </a:rPr>
              <a:t>Read the instructions below. </a:t>
            </a:r>
            <a:endParaRPr b="0" lang="en-PH" sz="1800" spc="-1" strike="noStrike">
              <a:latin typeface="Arial"/>
            </a:endParaRPr>
          </a:p>
          <a:p>
            <a:pPr marL="304920" indent="-304920">
              <a:lnSpc>
                <a:spcPct val="200000"/>
              </a:lnSpc>
              <a:spcAft>
                <a:spcPts val="601"/>
              </a:spcAft>
              <a:buNone/>
              <a:tabLst>
                <a:tab algn="l" pos="0"/>
              </a:tabLst>
            </a:pPr>
            <a:r>
              <a:rPr b="0" lang="en-PH" sz="1800" spc="-1" strike="noStrike">
                <a:solidFill>
                  <a:srgbClr val="000000"/>
                </a:solidFill>
                <a:latin typeface="Lato"/>
                <a:ea typeface="Calibri;Calibri"/>
              </a:rPr>
              <a:t>1. Your teacher will divide your class into groups of three. Role-play the story of the black butterfly. </a:t>
            </a:r>
            <a:endParaRPr b="0" lang="en-PH" sz="1800" spc="-1" strike="noStrike">
              <a:latin typeface="Arial"/>
            </a:endParaRPr>
          </a:p>
          <a:p>
            <a:pPr marL="304920" indent="-304920">
              <a:lnSpc>
                <a:spcPct val="200000"/>
              </a:lnSpc>
              <a:spcAft>
                <a:spcPts val="601"/>
              </a:spcAft>
              <a:buNone/>
              <a:tabLst>
                <a:tab algn="l" pos="0"/>
              </a:tabLst>
            </a:pPr>
            <a:r>
              <a:rPr b="0" lang="en-PH" sz="1800" spc="-1" strike="noStrike">
                <a:solidFill>
                  <a:srgbClr val="000000"/>
                </a:solidFill>
                <a:latin typeface="Lato"/>
                <a:ea typeface="Calibri;Calibri"/>
              </a:rPr>
              <a:t>2. Assign the following roles: actors for the black butterfly and a man painting </a:t>
            </a:r>
            <a:endParaRPr b="0" lang="en-PH" sz="1800" spc="-1" strike="noStrike">
              <a:latin typeface="Arial"/>
            </a:endParaRPr>
          </a:p>
          <a:p>
            <a:pPr marL="304920" indent="-304920">
              <a:lnSpc>
                <a:spcPct val="200000"/>
              </a:lnSpc>
              <a:spcAft>
                <a:spcPts val="601"/>
              </a:spcAft>
              <a:buNone/>
              <a:tabLst>
                <a:tab algn="l" pos="0"/>
              </a:tabLst>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the house, and a narrator. </a:t>
            </a:r>
            <a:endParaRPr b="0" lang="en-PH" sz="1800" spc="-1" strike="noStrike">
              <a:latin typeface="Arial"/>
            </a:endParaRPr>
          </a:p>
          <a:p>
            <a:pPr marL="304920" indent="-304920">
              <a:lnSpc>
                <a:spcPct val="200000"/>
              </a:lnSpc>
              <a:spcAft>
                <a:spcPts val="601"/>
              </a:spcAft>
              <a:buNone/>
              <a:tabLst>
                <a:tab algn="l" pos="0"/>
              </a:tabLst>
            </a:pPr>
            <a:r>
              <a:rPr b="0" lang="en-PH" sz="1800" spc="-1" strike="noStrike">
                <a:solidFill>
                  <a:srgbClr val="000000"/>
                </a:solidFill>
                <a:latin typeface="Lato"/>
                <a:ea typeface="Calibri;Calibri"/>
              </a:rPr>
              <a:t>3. Make sure each member helps in preparing the costumes or materials.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 name="" descr=""/>
          <p:cNvPicPr/>
          <p:nvPr/>
        </p:nvPicPr>
        <p:blipFill>
          <a:blip r:embed="rId1"/>
          <a:stretch/>
        </p:blipFill>
        <p:spPr>
          <a:xfrm>
            <a:off x="8576640" y="4320000"/>
            <a:ext cx="3482640" cy="1894320"/>
          </a:xfrm>
          <a:prstGeom prst="rect">
            <a:avLst/>
          </a:prstGeom>
          <a:ln w="0">
            <a:noFill/>
          </a:ln>
        </p:spPr>
      </p:pic>
      <p:sp>
        <p:nvSpPr>
          <p:cNvPr id="158" name=""/>
          <p:cNvSpPr/>
          <p:nvPr/>
        </p:nvSpPr>
        <p:spPr>
          <a:xfrm>
            <a:off x="684000" y="504000"/>
            <a:ext cx="11015280" cy="54860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884"/>
              </a:spcAft>
              <a:buNone/>
            </a:pPr>
            <a:r>
              <a:rPr b="1" lang="en-PH" sz="2400" spc="-1" strike="noStrike">
                <a:solidFill>
                  <a:srgbClr val="000000"/>
                </a:solidFill>
                <a:highlight>
                  <a:srgbClr val="ffd8ce"/>
                </a:highlight>
                <a:latin typeface="Lato"/>
                <a:ea typeface="DejaVu Sans"/>
              </a:rPr>
              <a:t>Grammar</a:t>
            </a:r>
            <a:r>
              <a:rPr b="1" lang="en-PH" sz="1800" spc="-1" strike="noStrike">
                <a:solidFill>
                  <a:srgbClr val="000000"/>
                </a:solidFill>
                <a:highlight>
                  <a:srgbClr val="ffd8ce"/>
                </a:highlight>
                <a:latin typeface="Lato"/>
                <a:ea typeface="DejaVu Sans"/>
              </a:rPr>
              <a:t> </a:t>
            </a:r>
            <a:endParaRPr b="0" lang="en-PH" sz="1800" spc="-1" strike="noStrike">
              <a:latin typeface="Arial"/>
            </a:endParaRPr>
          </a:p>
          <a:p>
            <a:pPr algn="just">
              <a:lnSpc>
                <a:spcPct val="150000"/>
              </a:lnSpc>
              <a:spcBef>
                <a:spcPts val="283"/>
              </a:spcBef>
              <a:spcAft>
                <a:spcPts val="884"/>
              </a:spcAft>
              <a:buNone/>
            </a:pPr>
            <a:r>
              <a:rPr b="0" lang="en-PH" sz="1800" spc="-1" strike="noStrike">
                <a:solidFill>
                  <a:srgbClr val="000000"/>
                </a:solidFill>
                <a:latin typeface="Lato"/>
                <a:ea typeface="Calibri;Calibri"/>
              </a:rPr>
              <a:t>If you would like to state a fact or provide information, you should use a </a:t>
            </a:r>
            <a:r>
              <a:rPr b="1" lang="en-PH" sz="1800" spc="-1" strike="noStrike">
                <a:solidFill>
                  <a:srgbClr val="000000"/>
                </a:solidFill>
                <a:latin typeface="Lato"/>
                <a:ea typeface="Calibri;Calibri"/>
              </a:rPr>
              <a:t>declarative sentence</a:t>
            </a:r>
            <a:r>
              <a:rPr b="0" i="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In reading this type of sentence orally, you should use the falling intonation at the end. You also have to put a </a:t>
            </a:r>
            <a:r>
              <a:rPr b="1" lang="en-PH" sz="1800" spc="-1" strike="noStrike">
                <a:solidFill>
                  <a:srgbClr val="000000"/>
                </a:solidFill>
                <a:latin typeface="Lato"/>
                <a:ea typeface="Calibri;Calibri"/>
              </a:rPr>
              <a:t>period </a:t>
            </a:r>
            <a:r>
              <a:rPr b="0" lang="en-PH" sz="1800" spc="-1" strike="noStrike">
                <a:solidFill>
                  <a:srgbClr val="000000"/>
                </a:solidFill>
                <a:latin typeface="Lato"/>
                <a:ea typeface="Calibri;Calibri"/>
              </a:rPr>
              <a:t>(</a:t>
            </a:r>
            <a:r>
              <a:rPr b="1" lang="en-PH" sz="1800" spc="-1" strike="noStrike">
                <a:solidFill>
                  <a:srgbClr val="000000"/>
                </a:solidFill>
                <a:latin typeface="Lato"/>
                <a:ea typeface="Calibri;Calibri"/>
              </a:rPr>
              <a:t>.</a:t>
            </a:r>
            <a:r>
              <a:rPr b="0" lang="en-PH" sz="1800" spc="-1" strike="noStrike">
                <a:solidFill>
                  <a:srgbClr val="000000"/>
                </a:solidFill>
                <a:latin typeface="Lato"/>
                <a:ea typeface="Calibri;Calibri"/>
              </a:rPr>
              <a:t>) at the end punctuation of the sentence. </a:t>
            </a:r>
            <a:endParaRPr b="0" lang="en-PH" sz="1800" spc="-1" strike="noStrike">
              <a:latin typeface="Arial"/>
            </a:endParaRPr>
          </a:p>
          <a:p>
            <a:pPr algn="just">
              <a:lnSpc>
                <a:spcPct val="150000"/>
              </a:lnSpc>
              <a:spcBef>
                <a:spcPts val="283"/>
              </a:spcBef>
              <a:spcAft>
                <a:spcPts val="884"/>
              </a:spcAft>
              <a:buNone/>
            </a:pP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She lost her textbook.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At times, you have to use the rising intonation at the end of your sentence to ask for confirmation. You also have to put a </a:t>
            </a:r>
            <a:r>
              <a:rPr b="1" lang="en-PH" sz="1800" spc="-1" strike="noStrike">
                <a:solidFill>
                  <a:srgbClr val="000000"/>
                </a:solidFill>
                <a:latin typeface="Lato"/>
                <a:ea typeface="Calibri;Calibri"/>
              </a:rPr>
              <a:t>question mark </a:t>
            </a:r>
            <a:r>
              <a:rPr b="0" lang="en-PH" sz="1800" spc="-1" strike="noStrike">
                <a:solidFill>
                  <a:srgbClr val="000000"/>
                </a:solidFill>
                <a:latin typeface="Lato"/>
                <a:ea typeface="Calibri;Calibri"/>
              </a:rPr>
              <a:t>(?) at the end of this type of sentence.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She lost her textbook?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When you ask a question, you write an </a:t>
            </a:r>
            <a:r>
              <a:rPr b="1" lang="en-PH" sz="1800" spc="-1" strike="noStrike">
                <a:solidFill>
                  <a:srgbClr val="000000"/>
                </a:solidFill>
                <a:latin typeface="Lato"/>
                <a:ea typeface="Calibri;Calibri"/>
              </a:rPr>
              <a:t>interrogative sentence</a:t>
            </a:r>
            <a:r>
              <a:rPr b="0" i="1" lang="en-PH" sz="1800" spc="-1" strike="noStrike">
                <a:solidFill>
                  <a:srgbClr val="000000"/>
                </a:solidFill>
                <a:latin typeface="Lato"/>
                <a:ea typeface="Calibri;Calibri"/>
              </a:rPr>
              <a:t>.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Don’t forget to put a </a:t>
            </a:r>
            <a:r>
              <a:rPr b="1" lang="en-PH" sz="1800" spc="-1" strike="noStrike">
                <a:solidFill>
                  <a:srgbClr val="000000"/>
                </a:solidFill>
                <a:latin typeface="Lato"/>
                <a:ea typeface="Calibri;Calibri"/>
              </a:rPr>
              <a:t>question mark </a:t>
            </a:r>
            <a:r>
              <a:rPr b="0" lang="en-PH" sz="1800" spc="-1" strike="noStrike">
                <a:solidFill>
                  <a:srgbClr val="000000"/>
                </a:solidFill>
                <a:latin typeface="Lato"/>
                <a:ea typeface="Calibri;Calibri"/>
              </a:rPr>
              <a:t>(?) at the end of the question.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What time is our science subject?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260000" y="1440000"/>
            <a:ext cx="9539280" cy="3419280"/>
          </a:xfrm>
          <a:custGeom>
            <a:avLst/>
            <a:gdLst/>
            <a:ahLst/>
            <a:rect l="l" t="t" r="r" b="b"/>
            <a:pathLst>
              <a:path w="26502" h="9502">
                <a:moveTo>
                  <a:pt x="1583" y="0"/>
                </a:moveTo>
                <a:lnTo>
                  <a:pt x="1584" y="0"/>
                </a:lnTo>
                <a:cubicBezTo>
                  <a:pt x="1306" y="0"/>
                  <a:pt x="1032" y="73"/>
                  <a:pt x="792" y="212"/>
                </a:cubicBezTo>
                <a:cubicBezTo>
                  <a:pt x="551" y="351"/>
                  <a:pt x="351" y="551"/>
                  <a:pt x="212" y="792"/>
                </a:cubicBezTo>
                <a:cubicBezTo>
                  <a:pt x="73" y="1032"/>
                  <a:pt x="0" y="1306"/>
                  <a:pt x="0" y="1584"/>
                </a:cubicBezTo>
                <a:lnTo>
                  <a:pt x="0" y="7917"/>
                </a:lnTo>
                <a:lnTo>
                  <a:pt x="0" y="7918"/>
                </a:lnTo>
                <a:cubicBezTo>
                  <a:pt x="0" y="8195"/>
                  <a:pt x="73" y="8469"/>
                  <a:pt x="212" y="8709"/>
                </a:cubicBezTo>
                <a:cubicBezTo>
                  <a:pt x="351" y="8950"/>
                  <a:pt x="551" y="9150"/>
                  <a:pt x="792" y="9289"/>
                </a:cubicBezTo>
                <a:cubicBezTo>
                  <a:pt x="1032" y="9428"/>
                  <a:pt x="1306" y="9501"/>
                  <a:pt x="1584" y="9501"/>
                </a:cubicBezTo>
                <a:lnTo>
                  <a:pt x="24917" y="9501"/>
                </a:lnTo>
                <a:lnTo>
                  <a:pt x="24918" y="9501"/>
                </a:lnTo>
                <a:cubicBezTo>
                  <a:pt x="25195" y="9501"/>
                  <a:pt x="25469" y="9428"/>
                  <a:pt x="25709" y="9289"/>
                </a:cubicBezTo>
                <a:cubicBezTo>
                  <a:pt x="25950" y="9150"/>
                  <a:pt x="26150" y="8950"/>
                  <a:pt x="26289" y="8709"/>
                </a:cubicBezTo>
                <a:cubicBezTo>
                  <a:pt x="26428" y="8469"/>
                  <a:pt x="26501" y="8195"/>
                  <a:pt x="26501" y="7918"/>
                </a:cubicBezTo>
                <a:lnTo>
                  <a:pt x="26501" y="1583"/>
                </a:lnTo>
                <a:lnTo>
                  <a:pt x="26501" y="1584"/>
                </a:lnTo>
                <a:lnTo>
                  <a:pt x="26501" y="1584"/>
                </a:lnTo>
                <a:cubicBezTo>
                  <a:pt x="26501" y="1306"/>
                  <a:pt x="26428" y="1032"/>
                  <a:pt x="26289" y="792"/>
                </a:cubicBezTo>
                <a:cubicBezTo>
                  <a:pt x="26150" y="551"/>
                  <a:pt x="25950" y="351"/>
                  <a:pt x="25709" y="212"/>
                </a:cubicBezTo>
                <a:cubicBezTo>
                  <a:pt x="25469" y="73"/>
                  <a:pt x="25195" y="0"/>
                  <a:pt x="24918" y="0"/>
                </a:cubicBezTo>
                <a:lnTo>
                  <a:pt x="1583" y="0"/>
                </a:lnTo>
              </a:path>
            </a:pathLst>
          </a:custGeom>
          <a:noFill/>
          <a:ln w="29160">
            <a:solidFill>
              <a:srgbClr val="d62e4e"/>
            </a:solidFill>
            <a:round/>
          </a:ln>
        </p:spPr>
        <p:style>
          <a:lnRef idx="0"/>
          <a:fillRef idx="0"/>
          <a:effectRef idx="0"/>
          <a:fontRef idx="minor"/>
        </p:style>
      </p:sp>
      <p:pic>
        <p:nvPicPr>
          <p:cNvPr id="160" name="" descr=""/>
          <p:cNvPicPr/>
          <p:nvPr/>
        </p:nvPicPr>
        <p:blipFill>
          <a:blip r:embed="rId1"/>
          <a:stretch/>
        </p:blipFill>
        <p:spPr>
          <a:xfrm>
            <a:off x="1456200" y="1771560"/>
            <a:ext cx="1783080" cy="1827720"/>
          </a:xfrm>
          <a:prstGeom prst="rect">
            <a:avLst/>
          </a:prstGeom>
          <a:ln w="0">
            <a:noFill/>
          </a:ln>
        </p:spPr>
      </p:pic>
      <p:sp>
        <p:nvSpPr>
          <p:cNvPr id="161" name=""/>
          <p:cNvSpPr/>
          <p:nvPr/>
        </p:nvSpPr>
        <p:spPr>
          <a:xfrm>
            <a:off x="2160000" y="1771560"/>
            <a:ext cx="8319960" cy="269928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 </a:t>
            </a:r>
            <a:r>
              <a:rPr b="1" lang="en-PH" sz="1800" spc="-1" strike="noStrike">
                <a:solidFill>
                  <a:srgbClr val="000000"/>
                </a:solidFill>
                <a:latin typeface="Lato"/>
                <a:ea typeface="Calibri;Calibri"/>
              </a:rPr>
              <a:t>declarative sentence </a:t>
            </a:r>
            <a:r>
              <a:rPr b="0" lang="en-PH" sz="1800" spc="-1" strike="noStrike">
                <a:solidFill>
                  <a:srgbClr val="000000"/>
                </a:solidFill>
                <a:latin typeface="Lato"/>
                <a:ea typeface="Calibri;Calibri"/>
              </a:rPr>
              <a:t>states a fact or an opinion. A period (.) is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placed at the end of the sentence. </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An </a:t>
            </a:r>
            <a:r>
              <a:rPr b="1" lang="en-PH" sz="1800" spc="-1" strike="noStrike">
                <a:solidFill>
                  <a:srgbClr val="000000"/>
                </a:solidFill>
                <a:latin typeface="Lato"/>
                <a:ea typeface="Calibri;Calibri"/>
              </a:rPr>
              <a:t>interrogative sentence </a:t>
            </a:r>
            <a:r>
              <a:rPr b="0" lang="en-PH" sz="1800" spc="-1" strike="noStrike">
                <a:solidFill>
                  <a:srgbClr val="000000"/>
                </a:solidFill>
                <a:latin typeface="Lato"/>
                <a:ea typeface="Calibri;Calibri"/>
              </a:rPr>
              <a:t>asks a question. A question mark (?) is placed at the end of this type of sentence.</a:t>
            </a:r>
            <a:endParaRPr b="0" lang="en-PH" sz="1800" spc="-1" strike="noStrike">
              <a:latin typeface="Arial"/>
            </a:endParaRPr>
          </a:p>
        </p:txBody>
      </p:sp>
      <p:pic>
        <p:nvPicPr>
          <p:cNvPr id="162" name="" descr=""/>
          <p:cNvPicPr/>
          <p:nvPr/>
        </p:nvPicPr>
        <p:blipFill>
          <a:blip r:embed="rId2"/>
          <a:stretch/>
        </p:blipFill>
        <p:spPr>
          <a:xfrm>
            <a:off x="6840000" y="3780000"/>
            <a:ext cx="5207760" cy="23392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80000" y="377640"/>
            <a:ext cx="9719280" cy="5561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Read each sentence and tell whether it is a</a:t>
            </a:r>
            <a:r>
              <a:rPr b="0" lang="en-PH" sz="1800" spc="-1" strike="noStrike" u="sng">
                <a:solidFill>
                  <a:srgbClr val="000000"/>
                </a:solidFill>
                <a:uFillTx/>
                <a:latin typeface="Lato"/>
                <a:ea typeface="Calibri;Calibri"/>
              </a:rPr>
              <a:t> declarative sentence</a:t>
            </a:r>
            <a:r>
              <a:rPr b="0" lang="en-PH" sz="1800" spc="-1" strike="noStrike">
                <a:solidFill>
                  <a:srgbClr val="000000"/>
                </a:solidFill>
                <a:latin typeface="Lato"/>
                <a:ea typeface="Calibri;Calibri"/>
              </a:rPr>
              <a:t> or an </a:t>
            </a:r>
            <a:r>
              <a:rPr b="0" lang="en-PH" sz="1800" spc="-1" strike="noStrike" u="sng">
                <a:solidFill>
                  <a:srgbClr val="000000"/>
                </a:solidFill>
                <a:uFillTx/>
                <a:latin typeface="Lato"/>
                <a:ea typeface="Calibri;Calibri"/>
              </a:rPr>
              <a:t>interrogative sentence</a:t>
            </a:r>
            <a:r>
              <a:rPr b="0" lang="en-PH" sz="1800" spc="-1" strike="noStrike">
                <a:solidFill>
                  <a:srgbClr val="000000"/>
                </a:solidFill>
                <a:latin typeface="Lato"/>
                <a:ea typeface="Calibri;Calibri"/>
              </a:rPr>
              <a:t>. Write </a:t>
            </a:r>
            <a:r>
              <a:rPr b="1" lang="en-PH" sz="1800" spc="-1" strike="noStrike" u="sng">
                <a:solidFill>
                  <a:srgbClr val="ff0000"/>
                </a:solidFill>
                <a:uFillTx/>
                <a:latin typeface="Lato"/>
                <a:ea typeface="Calibri;Calibri"/>
              </a:rPr>
              <a:t>D</a:t>
            </a:r>
            <a:r>
              <a:rPr b="1" lang="en-PH" sz="1800" spc="-1" strike="noStrike" u="sng">
                <a:solidFill>
                  <a:srgbClr val="000000"/>
                </a:solidFill>
                <a:uFillTx/>
                <a:latin typeface="Lato"/>
                <a:ea typeface="Calibri;Calibri"/>
              </a:rPr>
              <a:t> </a:t>
            </a:r>
            <a:r>
              <a:rPr b="0" lang="en-PH" sz="1800" spc="-1" strike="noStrike">
                <a:solidFill>
                  <a:srgbClr val="000000"/>
                </a:solidFill>
                <a:latin typeface="Lato"/>
                <a:ea typeface="Calibri;Calibri"/>
              </a:rPr>
              <a:t>for a declarative sentence or </a:t>
            </a:r>
            <a:r>
              <a:rPr b="1" lang="en-PH" sz="1800" spc="-1" strike="noStrike" u="sng">
                <a:solidFill>
                  <a:srgbClr val="ff0000"/>
                </a:solidFill>
                <a:uFillTx/>
                <a:latin typeface="Lato"/>
                <a:ea typeface="Calibri;Calibri"/>
              </a:rPr>
              <a:t>IN</a:t>
            </a:r>
            <a:r>
              <a:rPr b="1" lang="en-PH" sz="1800" spc="-1" strike="noStrike" u="sng">
                <a:solidFill>
                  <a:srgbClr val="000000"/>
                </a:solidFill>
                <a:uFillTx/>
                <a:latin typeface="Lato"/>
                <a:ea typeface="Calibri;Calibri"/>
              </a:rPr>
              <a:t> </a:t>
            </a:r>
            <a:r>
              <a:rPr b="0" lang="en-PH" sz="1800" spc="-1" strike="noStrike">
                <a:solidFill>
                  <a:srgbClr val="000000"/>
                </a:solidFill>
                <a:latin typeface="Lato"/>
                <a:ea typeface="Calibri;Calibri"/>
              </a:rPr>
              <a:t>for an interrogative sentence. </a:t>
            </a:r>
            <a:endParaRPr b="0" lang="en-PH" sz="1800" spc="-1" strike="noStrike">
              <a:latin typeface="Arial"/>
            </a:endParaRPr>
          </a:p>
          <a:p>
            <a:pPr marL="304920" indent="-304920">
              <a:lnSpc>
                <a:spcPct val="200000"/>
              </a:lnSpc>
              <a:spcAft>
                <a:spcPts val="601"/>
              </a:spcAft>
              <a:buNone/>
              <a:tabLst>
                <a:tab algn="l" pos="0"/>
              </a:tabLst>
            </a:pPr>
            <a:r>
              <a:rPr b="0" lang="en-PH" sz="1800" spc="-1" strike="noStrike">
                <a:solidFill>
                  <a:srgbClr val="000000"/>
                </a:solidFill>
                <a:latin typeface="Lato"/>
                <a:ea typeface="Calibri;Calibri"/>
              </a:rPr>
              <a:t>Examples: </a:t>
            </a:r>
            <a:r>
              <a:rPr b="0" lang="en-PH" sz="1800" spc="-1" strike="noStrike">
                <a:solidFill>
                  <a:srgbClr val="000000"/>
                </a:solidFill>
                <a:latin typeface="Lato"/>
                <a:ea typeface="Calibri;Calibri"/>
              </a:rPr>
              <a:t>	</a:t>
            </a:r>
            <a:r>
              <a:rPr b="1" lang="en-PH" sz="1800" spc="-1" strike="noStrike" u="sng">
                <a:solidFill>
                  <a:srgbClr val="000000"/>
                </a:solidFill>
                <a:uFillTx/>
                <a:latin typeface="Lato"/>
                <a:ea typeface="Calibri;Calibri"/>
              </a:rPr>
              <a:t>D</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There are many butterflies in the garden. </a:t>
            </a:r>
            <a:endParaRPr b="0" lang="en-PH" sz="1800" spc="-1" strike="noStrike">
              <a:latin typeface="Arial"/>
            </a:endParaRPr>
          </a:p>
          <a:p>
            <a:pPr marL="304920" indent="-304920">
              <a:lnSpc>
                <a:spcPct val="200000"/>
              </a:lnSpc>
              <a:spcAft>
                <a:spcPts val="601"/>
              </a:spcAft>
              <a:buNone/>
              <a:tabLst>
                <a:tab algn="l" pos="0"/>
              </a:tabLst>
            </a:pPr>
            <a:r>
              <a:rPr b="1" lang="en-PH" sz="1800" spc="-1" strike="noStrike" u="sng">
                <a:solidFill>
                  <a:srgbClr val="000000"/>
                </a:solidFill>
                <a:uFillTx/>
                <a:latin typeface="Lato"/>
                <a:ea typeface="Calibri;Calibri"/>
              </a:rPr>
              <a:t>	</a:t>
            </a:r>
            <a:r>
              <a:rPr b="1" lang="en-PH" sz="1800" spc="-1" strike="noStrike" u="sng">
                <a:solidFill>
                  <a:srgbClr val="000000"/>
                </a:solidFill>
                <a:uFillTx/>
                <a:latin typeface="Lato"/>
                <a:ea typeface="Calibri;Calibri"/>
              </a:rPr>
              <a:t>	</a:t>
            </a:r>
            <a:r>
              <a:rPr b="1" lang="en-PH" sz="1800" spc="-1" strike="noStrike" u="sng">
                <a:solidFill>
                  <a:srgbClr val="000000"/>
                </a:solidFill>
                <a:uFillTx/>
                <a:latin typeface="Lato"/>
                <a:ea typeface="Calibri;Calibri"/>
              </a:rPr>
              <a:t>IN</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Have you seen many butterflies in the garden?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 1. Flying a kite is fun.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 2. Do you like to fly a kite?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 3. A kite has four sides.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 4. It has a diamond shape.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 5. Did you fly a kite last Saturday? </a:t>
            </a:r>
            <a:endParaRPr b="0" lang="en-PH" sz="1800" spc="-1" strike="noStrike">
              <a:latin typeface="Arial"/>
            </a:endParaRPr>
          </a:p>
        </p:txBody>
      </p:sp>
      <p:pic>
        <p:nvPicPr>
          <p:cNvPr id="164" name="" descr=""/>
          <p:cNvPicPr/>
          <p:nvPr/>
        </p:nvPicPr>
        <p:blipFill>
          <a:blip r:embed="rId1"/>
          <a:stretch/>
        </p:blipFill>
        <p:spPr>
          <a:xfrm>
            <a:off x="8100000" y="2340000"/>
            <a:ext cx="3959280" cy="381528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7344000" y="2700000"/>
            <a:ext cx="4811400" cy="3535560"/>
          </a:xfrm>
          <a:prstGeom prst="rect">
            <a:avLst/>
          </a:prstGeom>
          <a:ln w="0">
            <a:noFill/>
          </a:ln>
        </p:spPr>
      </p:pic>
      <p:sp>
        <p:nvSpPr>
          <p:cNvPr id="126" name=""/>
          <p:cNvSpPr/>
          <p:nvPr/>
        </p:nvSpPr>
        <p:spPr>
          <a:xfrm>
            <a:off x="540000" y="414000"/>
            <a:ext cx="10259280" cy="4697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Aft>
                <a:spcPts val="601"/>
              </a:spcAft>
              <a:buNone/>
            </a:pPr>
            <a:r>
              <a:rPr b="1" lang="en-PH" sz="2200" spc="-1" strike="noStrike">
                <a:solidFill>
                  <a:srgbClr val="000000"/>
                </a:solidFill>
                <a:highlight>
                  <a:srgbClr val="ffd8ce"/>
                </a:highlight>
                <a:latin typeface="Lato"/>
                <a:ea typeface="DejaVu Sans"/>
              </a:rPr>
              <a:t>Phonics and Word Recognition </a:t>
            </a:r>
            <a:endParaRPr b="0" lang="en-PH" sz="22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Is it difficult to read words that have a short </a:t>
            </a:r>
            <a:r>
              <a:rPr b="1" lang="en-PH" sz="1800" spc="-1" strike="noStrike">
                <a:solidFill>
                  <a:srgbClr val="000000"/>
                </a:solidFill>
                <a:latin typeface="Lato"/>
                <a:ea typeface="Calibri;Calibri"/>
              </a:rPr>
              <a:t>o </a:t>
            </a:r>
            <a:r>
              <a:rPr b="0" lang="en-PH" sz="1800" spc="-1" strike="noStrike">
                <a:solidFill>
                  <a:srgbClr val="000000"/>
                </a:solidFill>
                <a:latin typeface="Lato"/>
                <a:ea typeface="Calibri;Calibri"/>
              </a:rPr>
              <a:t>sound? How do you read </a:t>
            </a:r>
            <a:r>
              <a:rPr b="0" lang="en-PH" sz="1800" spc="-1" strike="noStrike" u="sng">
                <a:solidFill>
                  <a:srgbClr val="000000"/>
                </a:solidFill>
                <a:uFillTx/>
                <a:latin typeface="Lato"/>
                <a:ea typeface="Calibri;Calibri"/>
              </a:rPr>
              <a:t>mod </a:t>
            </a:r>
            <a:r>
              <a:rPr b="0" lang="en-PH" sz="1800" spc="-1" strike="noStrike">
                <a:solidFill>
                  <a:srgbClr val="000000"/>
                </a:solidFill>
                <a:latin typeface="Lato"/>
                <a:ea typeface="Calibri;Calibri"/>
              </a:rPr>
              <a:t>and </a:t>
            </a:r>
            <a:r>
              <a:rPr b="0" lang="en-PH" sz="1800" spc="-1" strike="noStrike" u="sng">
                <a:solidFill>
                  <a:srgbClr val="000000"/>
                </a:solidFill>
                <a:uFillTx/>
                <a:latin typeface="Lato"/>
                <a:ea typeface="Calibri;Calibri"/>
              </a:rPr>
              <a:t>rod</a:t>
            </a:r>
            <a:r>
              <a:rPr b="0" lang="en-PH" sz="1800" spc="-1" strike="noStrike">
                <a:solidFill>
                  <a:srgbClr val="000000"/>
                </a:solidFill>
                <a:latin typeface="Lato"/>
                <a:ea typeface="Calibri;Calibri"/>
              </a:rPr>
              <a:t>? Is it like mood and rood?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The short </a:t>
            </a:r>
            <a:r>
              <a:rPr b="1" lang="en-PH" sz="2200" spc="-1" strike="noStrike">
                <a:solidFill>
                  <a:srgbClr val="ff5429"/>
                </a:solidFill>
                <a:latin typeface="Lato"/>
                <a:ea typeface="Calibri;Calibri"/>
              </a:rPr>
              <a:t>o</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 sometimes appears at the beginning of a word.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Some examples of these words are</a:t>
            </a:r>
            <a:r>
              <a:rPr b="0" lang="en-PH" sz="1800" spc="-1" strike="noStrike">
                <a:solidFill>
                  <a:srgbClr val="ff5429"/>
                </a:solidFill>
                <a:latin typeface="Lato"/>
                <a:ea typeface="Calibri;Calibri"/>
              </a:rPr>
              <a:t> </a:t>
            </a:r>
            <a:r>
              <a:rPr b="1" lang="en-PH" sz="2200" spc="-1" strike="noStrike">
                <a:solidFill>
                  <a:srgbClr val="ff5429"/>
                </a:solidFill>
                <a:latin typeface="Lato"/>
                <a:ea typeface="Calibri;Calibri"/>
              </a:rPr>
              <a:t>o</a:t>
            </a:r>
            <a:r>
              <a:rPr b="0" lang="en-PH" sz="1800" spc="-1" strike="noStrike">
                <a:solidFill>
                  <a:srgbClr val="000000"/>
                </a:solidFill>
                <a:latin typeface="Lato"/>
                <a:ea typeface="Calibri;Calibri"/>
              </a:rPr>
              <a:t>n, </a:t>
            </a:r>
            <a:r>
              <a:rPr b="1" lang="en-PH" sz="2200" spc="-1" strike="noStrike">
                <a:solidFill>
                  <a:srgbClr val="ff5429"/>
                </a:solidFill>
                <a:latin typeface="Lato"/>
                <a:ea typeface="Calibri;Calibri"/>
              </a:rPr>
              <a:t>o</a:t>
            </a:r>
            <a:r>
              <a:rPr b="0" lang="en-PH" sz="1800" spc="-1" strike="noStrike">
                <a:solidFill>
                  <a:srgbClr val="000000"/>
                </a:solidFill>
                <a:latin typeface="Lato"/>
                <a:ea typeface="Calibri;Calibri"/>
              </a:rPr>
              <a:t>ff, </a:t>
            </a:r>
            <a:r>
              <a:rPr b="1" lang="en-PH" sz="2200" spc="-1" strike="noStrike">
                <a:solidFill>
                  <a:srgbClr val="ff5429"/>
                </a:solidFill>
                <a:latin typeface="Lato"/>
                <a:ea typeface="Calibri;Calibri"/>
              </a:rPr>
              <a:t>o</a:t>
            </a:r>
            <a:r>
              <a:rPr b="0" lang="en-PH" sz="1800" spc="-1" strike="noStrike">
                <a:solidFill>
                  <a:srgbClr val="000000"/>
                </a:solidFill>
                <a:latin typeface="Lato"/>
                <a:ea typeface="Calibri;Calibri"/>
              </a:rPr>
              <a:t>ctopus, and </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ctober.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In many cases, the short </a:t>
            </a:r>
            <a:r>
              <a:rPr b="1" lang="en-PH" sz="1800" spc="-1" strike="noStrike">
                <a:solidFill>
                  <a:srgbClr val="ff5429"/>
                </a:solidFill>
                <a:latin typeface="Lato"/>
                <a:ea typeface="Calibri;Calibri"/>
              </a:rPr>
              <a:t>o</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 can be found in the middle. </a:t>
            </a:r>
            <a:endParaRPr b="0" lang="en-PH" sz="18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Some examples of these words are sh</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p, st</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p, ch</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p, p</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t, t</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p, and c</a:t>
            </a:r>
            <a:r>
              <a:rPr b="1" lang="en-PH" sz="1800" spc="-1" strike="noStrike">
                <a:solidFill>
                  <a:srgbClr val="ff5429"/>
                </a:solidFill>
                <a:latin typeface="Lato"/>
                <a:ea typeface="Calibri;Calibri"/>
              </a:rPr>
              <a:t>o</a:t>
            </a:r>
            <a:r>
              <a:rPr b="0" lang="en-PH" sz="1800" spc="-1" strike="noStrike">
                <a:solidFill>
                  <a:srgbClr val="000000"/>
                </a:solidFill>
                <a:latin typeface="Lato"/>
                <a:ea typeface="Calibri;Calibri"/>
              </a:rPr>
              <a:t>p.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818640" y="900000"/>
            <a:ext cx="8540640" cy="179928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1" lang="en-PH" sz="1800" spc="-1" strike="noStrike">
                <a:solidFill>
                  <a:srgbClr val="000000"/>
                </a:solidFill>
                <a:latin typeface="Lato"/>
                <a:ea typeface="Calibri;Calibri"/>
              </a:rPr>
              <a:t>Your teacher will read words with a short </a:t>
            </a:r>
            <a:r>
              <a:rPr b="1" lang="en-PH" sz="2200" spc="-1" strike="noStrike">
                <a:solidFill>
                  <a:srgbClr val="ff5429"/>
                </a:solidFill>
                <a:latin typeface="Lato"/>
                <a:ea typeface="Calibri;Calibri"/>
              </a:rPr>
              <a:t>o</a:t>
            </a:r>
            <a:r>
              <a:rPr b="1" lang="en-PH" sz="1800" spc="-1" strike="noStrike">
                <a:solidFill>
                  <a:srgbClr val="000000"/>
                </a:solidFill>
                <a:latin typeface="Lato"/>
                <a:ea typeface="Calibri;Calibri"/>
              </a:rPr>
              <a:t> sound. Repeat after him/her. </a:t>
            </a:r>
            <a:endParaRPr b="0" lang="en-PH" sz="1800" spc="-1" strike="noStrike">
              <a:latin typeface="Arial"/>
            </a:endParaRPr>
          </a:p>
        </p:txBody>
      </p:sp>
      <p:graphicFrame>
        <p:nvGraphicFramePr>
          <p:cNvPr id="128" name=""/>
          <p:cNvGraphicFramePr/>
          <p:nvPr/>
        </p:nvGraphicFramePr>
        <p:xfrm>
          <a:off x="1086840" y="1341000"/>
          <a:ext cx="9532800" cy="1030320"/>
        </p:xfrm>
        <a:graphic>
          <a:graphicData uri="http://schemas.openxmlformats.org/drawingml/2006/table">
            <a:tbl>
              <a:tblPr/>
              <a:tblGrid>
                <a:gridCol w="1905840"/>
                <a:gridCol w="1905840"/>
                <a:gridCol w="1905840"/>
                <a:gridCol w="1905840"/>
                <a:gridCol w="1909800"/>
              </a:tblGrid>
              <a:tr h="1030680">
                <a:tc>
                  <a:txBody>
                    <a:bodyPr lIns="90000" rIns="90000" anchor="ctr">
                      <a:noAutofit/>
                    </a:bodyPr>
                    <a:p>
                      <a:pPr algn="ctr">
                        <a:lnSpc>
                          <a:spcPct val="100000"/>
                        </a:lnSpc>
                        <a:spcBef>
                          <a:spcPts val="567"/>
                        </a:spcBef>
                        <a:spcAft>
                          <a:spcPts val="567"/>
                        </a:spcAft>
                        <a:buNone/>
                      </a:pPr>
                      <a:r>
                        <a:rPr b="0" lang="en-PH" sz="1800" spc="-1" strike="noStrike">
                          <a:latin typeface="Arial"/>
                        </a:rPr>
                        <a:t>cob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fob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job </a:t>
                      </a:r>
                      <a:endParaRPr b="0" lang="en-PH" sz="1800" spc="-1" strike="noStrike">
                        <a:latin typeface="Arial"/>
                      </a:endParaRPr>
                    </a:p>
                  </a:txBody>
                  <a:tcPr anchor="ctr" marL="90000" marR="90000">
                    <a:lnL w="720">
                      <a:solidFill>
                        <a:srgbClr val="800080"/>
                      </a:solidFill>
                    </a:lnL>
                    <a:lnR w="720">
                      <a:solidFill>
                        <a:srgbClr val="800080"/>
                      </a:solidFill>
                    </a:lnR>
                    <a:lnT w="720">
                      <a:solidFill>
                        <a:srgbClr val="800080"/>
                      </a:solidFill>
                    </a:lnT>
                    <a:lnB w="720">
                      <a:solidFill>
                        <a:srgbClr val="800080"/>
                      </a:solidFill>
                    </a:lnB>
                    <a:noFill/>
                  </a:tcPr>
                </a:tc>
                <a:tc>
                  <a:txBody>
                    <a:bodyPr lIns="90000" rIns="90000" anchor="ctr">
                      <a:noAutofit/>
                    </a:bodyPr>
                    <a:p>
                      <a:pPr algn="ctr">
                        <a:lnSpc>
                          <a:spcPct val="100000"/>
                        </a:lnSpc>
                        <a:spcBef>
                          <a:spcPts val="567"/>
                        </a:spcBef>
                        <a:spcAft>
                          <a:spcPts val="567"/>
                        </a:spcAft>
                        <a:buNone/>
                      </a:pPr>
                      <a:r>
                        <a:rPr b="0" lang="en-PH" sz="1800" spc="-1" strike="noStrike">
                          <a:latin typeface="Arial"/>
                        </a:rPr>
                        <a:t>cod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mod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nod </a:t>
                      </a:r>
                      <a:endParaRPr b="0" lang="en-PH" sz="1800" spc="-1" strike="noStrike">
                        <a:latin typeface="Arial"/>
                      </a:endParaRPr>
                    </a:p>
                  </a:txBody>
                  <a:tcPr anchor="ctr" marL="90000" marR="90000">
                    <a:lnL w="720">
                      <a:solidFill>
                        <a:srgbClr val="800080"/>
                      </a:solidFill>
                    </a:lnL>
                    <a:lnR w="720">
                      <a:solidFill>
                        <a:srgbClr val="800080"/>
                      </a:solidFill>
                    </a:lnR>
                    <a:lnT w="720">
                      <a:solidFill>
                        <a:srgbClr val="800080"/>
                      </a:solidFill>
                    </a:lnT>
                    <a:lnB w="720">
                      <a:solidFill>
                        <a:srgbClr val="800080"/>
                      </a:solidFill>
                    </a:lnB>
                    <a:noFill/>
                  </a:tcPr>
                </a:tc>
                <a:tc>
                  <a:txBody>
                    <a:bodyPr lIns="90000" rIns="90000" anchor="ctr">
                      <a:noAutofit/>
                    </a:bodyPr>
                    <a:p>
                      <a:pPr algn="ctr">
                        <a:lnSpc>
                          <a:spcPct val="100000"/>
                        </a:lnSpc>
                        <a:spcBef>
                          <a:spcPts val="567"/>
                        </a:spcBef>
                        <a:spcAft>
                          <a:spcPts val="567"/>
                        </a:spcAft>
                        <a:buNone/>
                      </a:pPr>
                      <a:r>
                        <a:rPr b="0" lang="en-PH" sz="1800" spc="-1" strike="noStrike">
                          <a:latin typeface="Arial"/>
                        </a:rPr>
                        <a:t>bog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cog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fog </a:t>
                      </a:r>
                      <a:endParaRPr b="0" lang="en-PH" sz="1800" spc="-1" strike="noStrike">
                        <a:latin typeface="Arial"/>
                      </a:endParaRPr>
                    </a:p>
                  </a:txBody>
                  <a:tcPr anchor="ctr" marL="90000" marR="90000">
                    <a:lnL w="720">
                      <a:solidFill>
                        <a:srgbClr val="800080"/>
                      </a:solidFill>
                    </a:lnL>
                    <a:lnR w="720">
                      <a:solidFill>
                        <a:srgbClr val="800080"/>
                      </a:solidFill>
                    </a:lnR>
                    <a:lnT w="720">
                      <a:solidFill>
                        <a:srgbClr val="800080"/>
                      </a:solidFill>
                    </a:lnT>
                    <a:lnB w="720">
                      <a:solidFill>
                        <a:srgbClr val="800080"/>
                      </a:solidFill>
                    </a:lnB>
                    <a:noFill/>
                  </a:tcPr>
                </a:tc>
                <a:tc>
                  <a:txBody>
                    <a:bodyPr lIns="90000" rIns="90000" anchor="ctr">
                      <a:noAutofit/>
                    </a:bodyPr>
                    <a:p>
                      <a:pPr algn="ctr">
                        <a:lnSpc>
                          <a:spcPct val="100000"/>
                        </a:lnSpc>
                        <a:spcBef>
                          <a:spcPts val="567"/>
                        </a:spcBef>
                        <a:spcAft>
                          <a:spcPts val="567"/>
                        </a:spcAft>
                        <a:buNone/>
                      </a:pPr>
                      <a:r>
                        <a:rPr b="0" lang="en-PH" sz="1800" spc="-1" strike="noStrike">
                          <a:latin typeface="Arial"/>
                        </a:rPr>
                        <a:t>bop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cop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hop </a:t>
                      </a:r>
                      <a:endParaRPr b="0" lang="en-PH" sz="1800" spc="-1" strike="noStrike">
                        <a:latin typeface="Arial"/>
                      </a:endParaRPr>
                    </a:p>
                  </a:txBody>
                  <a:tcPr anchor="ctr" marL="90000" marR="90000">
                    <a:lnL w="720">
                      <a:solidFill>
                        <a:srgbClr val="800080"/>
                      </a:solidFill>
                    </a:lnL>
                    <a:lnR w="720">
                      <a:solidFill>
                        <a:srgbClr val="800080"/>
                      </a:solidFill>
                    </a:lnR>
                    <a:lnT w="720">
                      <a:solidFill>
                        <a:srgbClr val="800080"/>
                      </a:solidFill>
                    </a:lnT>
                    <a:lnB w="720">
                      <a:solidFill>
                        <a:srgbClr val="800080"/>
                      </a:solidFill>
                    </a:lnB>
                    <a:noFill/>
                  </a:tcPr>
                </a:tc>
                <a:tc>
                  <a:txBody>
                    <a:bodyPr lIns="90000" rIns="90000" anchor="ctr">
                      <a:noAutofit/>
                    </a:bodyPr>
                    <a:p>
                      <a:pPr algn="ctr">
                        <a:lnSpc>
                          <a:spcPct val="100000"/>
                        </a:lnSpc>
                        <a:spcBef>
                          <a:spcPts val="567"/>
                        </a:spcBef>
                        <a:spcAft>
                          <a:spcPts val="567"/>
                        </a:spcAft>
                        <a:buNone/>
                      </a:pPr>
                      <a:r>
                        <a:rPr b="0" lang="en-PH" sz="1800" spc="-1" strike="noStrike">
                          <a:latin typeface="Arial"/>
                        </a:rPr>
                        <a:t>dot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got </a:t>
                      </a:r>
                      <a:endParaRPr b="0" lang="en-PH" sz="1800" spc="-1" strike="noStrike">
                        <a:latin typeface="Arial"/>
                      </a:endParaRPr>
                    </a:p>
                    <a:p>
                      <a:pPr algn="ctr">
                        <a:lnSpc>
                          <a:spcPct val="100000"/>
                        </a:lnSpc>
                        <a:spcBef>
                          <a:spcPts val="567"/>
                        </a:spcBef>
                        <a:spcAft>
                          <a:spcPts val="567"/>
                        </a:spcAft>
                        <a:buNone/>
                      </a:pPr>
                      <a:r>
                        <a:rPr b="0" lang="en-PH" sz="1800" spc="-1" strike="noStrike">
                          <a:latin typeface="Arial"/>
                        </a:rPr>
                        <a:t>hot </a:t>
                      </a:r>
                      <a:endParaRPr b="0" lang="en-PH" sz="1800" spc="-1" strike="noStrike">
                        <a:latin typeface="Arial"/>
                      </a:endParaRPr>
                    </a:p>
                  </a:txBody>
                  <a:tcPr anchor="ctr" marL="90000" marR="90000">
                    <a:lnL w="720">
                      <a:solidFill>
                        <a:srgbClr val="800080"/>
                      </a:solidFill>
                    </a:lnL>
                    <a:lnR w="720">
                      <a:solidFill>
                        <a:srgbClr val="800080"/>
                      </a:solidFill>
                    </a:lnR>
                    <a:lnT w="720">
                      <a:solidFill>
                        <a:srgbClr val="800080"/>
                      </a:solidFill>
                    </a:lnT>
                    <a:lnB w="720">
                      <a:solidFill>
                        <a:srgbClr val="800080"/>
                      </a:solidFill>
                    </a:lnB>
                    <a:noFill/>
                  </a:tcPr>
                </a:tc>
              </a:tr>
            </a:tbl>
          </a:graphicData>
        </a:graphic>
      </p:graphicFrame>
      <p:pic>
        <p:nvPicPr>
          <p:cNvPr id="129" name="" descr=""/>
          <p:cNvPicPr/>
          <p:nvPr/>
        </p:nvPicPr>
        <p:blipFill>
          <a:blip r:embed="rId1"/>
          <a:stretch/>
        </p:blipFill>
        <p:spPr>
          <a:xfrm>
            <a:off x="8477280" y="2920680"/>
            <a:ext cx="3582000" cy="3198600"/>
          </a:xfrm>
          <a:prstGeom prst="rect">
            <a:avLst/>
          </a:prstGeom>
          <a:ln w="0">
            <a:noFill/>
          </a:ln>
        </p:spPr>
      </p:pic>
      <p:sp>
        <p:nvSpPr>
          <p:cNvPr id="130" name=""/>
          <p:cNvSpPr/>
          <p:nvPr/>
        </p:nvSpPr>
        <p:spPr>
          <a:xfrm>
            <a:off x="900000" y="2467800"/>
            <a:ext cx="9827280" cy="3442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Aft>
                <a:spcPts val="601"/>
              </a:spcAft>
              <a:buNone/>
            </a:pPr>
            <a:r>
              <a:rPr b="1" lang="en-PH" sz="2200" spc="-1" strike="noStrike">
                <a:solidFill>
                  <a:srgbClr val="000000"/>
                </a:solidFill>
                <a:highlight>
                  <a:srgbClr val="ffd8ce"/>
                </a:highlight>
                <a:latin typeface="Lato"/>
                <a:ea typeface="Calibri;Calibri"/>
              </a:rPr>
              <a:t>CVC Word Games </a:t>
            </a:r>
            <a:endParaRPr b="0" lang="en-PH" sz="2200" spc="-1" strike="noStrike">
              <a:latin typeface="Arial"/>
            </a:endParaRPr>
          </a:p>
          <a:p>
            <a:pPr algn="just">
              <a:lnSpc>
                <a:spcPct val="15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Play the game “A Race in the Garden.” Guide the butterflies as </a:t>
            </a:r>
            <a:endParaRPr b="0" lang="en-PH" sz="1800" spc="-1" strike="noStrike">
              <a:latin typeface="Arial"/>
            </a:endParaRPr>
          </a:p>
          <a:p>
            <a:pPr algn="just">
              <a:lnSpc>
                <a:spcPct val="150000"/>
              </a:lnSpc>
              <a:spcAft>
                <a:spcPts val="601"/>
              </a:spcAft>
              <a:buNone/>
            </a:pPr>
            <a:r>
              <a:rPr b="0" lang="en-PH" sz="1800" spc="-1" strike="noStrike">
                <a:solidFill>
                  <a:srgbClr val="000000"/>
                </a:solidFill>
                <a:latin typeface="Lato"/>
                <a:ea typeface="Calibri;Calibri"/>
              </a:rPr>
              <a:t>they fly from one flower to another to collect nectar. Each word that has </a:t>
            </a:r>
            <a:endParaRPr b="0" lang="en-PH" sz="1800" spc="-1" strike="noStrike">
              <a:latin typeface="Arial"/>
            </a:endParaRPr>
          </a:p>
          <a:p>
            <a:pPr algn="just">
              <a:lnSpc>
                <a:spcPct val="150000"/>
              </a:lnSpc>
              <a:spcAft>
                <a:spcPts val="601"/>
              </a:spcAft>
              <a:buNone/>
            </a:pPr>
            <a:r>
              <a:rPr b="0" lang="en-PH" sz="1800" spc="-1" strike="noStrike">
                <a:solidFill>
                  <a:srgbClr val="000000"/>
                </a:solidFill>
                <a:latin typeface="Lato"/>
                <a:ea typeface="Calibri;Calibri"/>
              </a:rPr>
              <a:t>a short </a:t>
            </a:r>
            <a:r>
              <a:rPr b="1" lang="en-PH" sz="2400" spc="-1" strike="noStrike">
                <a:solidFill>
                  <a:srgbClr val="ff5429"/>
                </a:solidFill>
                <a:latin typeface="Lato"/>
                <a:ea typeface="Calibri;Calibri"/>
              </a:rPr>
              <a:t>o</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 serves as the guide of the butterflies for them to reach the </a:t>
            </a:r>
            <a:endParaRPr b="0" lang="en-PH" sz="1800" spc="-1" strike="noStrike">
              <a:latin typeface="Arial"/>
            </a:endParaRPr>
          </a:p>
          <a:p>
            <a:pPr algn="just">
              <a:lnSpc>
                <a:spcPct val="150000"/>
              </a:lnSpc>
              <a:spcAft>
                <a:spcPts val="601"/>
              </a:spcAft>
              <a:buNone/>
            </a:pPr>
            <a:r>
              <a:rPr b="0" lang="en-PH" sz="1800" spc="-1" strike="noStrike">
                <a:solidFill>
                  <a:srgbClr val="000000"/>
                </a:solidFill>
                <a:latin typeface="Lato"/>
                <a:ea typeface="Calibri;Calibri"/>
              </a:rPr>
              <a:t>flower garden. Draw a line to connect the words that have a short </a:t>
            </a:r>
            <a:r>
              <a:rPr b="1" lang="en-PH" sz="2400" spc="-1" strike="noStrike">
                <a:solidFill>
                  <a:srgbClr val="ff5429"/>
                </a:solidFill>
                <a:latin typeface="Lato"/>
                <a:ea typeface="Calibri;Calibri"/>
              </a:rPr>
              <a:t>o</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 </a:t>
            </a:r>
            <a:endParaRPr b="0" lang="en-PH" sz="1800" spc="-1" strike="noStrike">
              <a:latin typeface="Arial"/>
            </a:endParaRPr>
          </a:p>
          <a:p>
            <a:pPr algn="just">
              <a:lnSpc>
                <a:spcPct val="150000"/>
              </a:lnSpc>
              <a:spcAft>
                <a:spcPts val="601"/>
              </a:spcAft>
              <a:buNone/>
            </a:pPr>
            <a:r>
              <a:rPr b="0" lang="en-PH" sz="1800" spc="-1" strike="noStrike">
                <a:solidFill>
                  <a:srgbClr val="000000"/>
                </a:solidFill>
                <a:latin typeface="Lato"/>
                <a:ea typeface="Calibri;Calibri"/>
              </a:rPr>
              <a:t>Avoid the words that do not have the short </a:t>
            </a:r>
            <a:r>
              <a:rPr b="1" lang="en-PH" sz="2400" spc="-1" strike="noStrike">
                <a:solidFill>
                  <a:srgbClr val="ff5429"/>
                </a:solidFill>
                <a:latin typeface="Lato"/>
                <a:ea typeface="Calibri;Calibri"/>
              </a:rPr>
              <a:t>o</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 descr=""/>
          <p:cNvPicPr/>
          <p:nvPr/>
        </p:nvPicPr>
        <p:blipFill>
          <a:blip r:embed="rId1"/>
          <a:stretch/>
        </p:blipFill>
        <p:spPr>
          <a:xfrm>
            <a:off x="1620000" y="180000"/>
            <a:ext cx="2339280" cy="1485720"/>
          </a:xfrm>
          <a:prstGeom prst="rect">
            <a:avLst/>
          </a:prstGeom>
          <a:ln w="0">
            <a:noFill/>
          </a:ln>
        </p:spPr>
      </p:pic>
      <p:pic>
        <p:nvPicPr>
          <p:cNvPr id="132" name="" descr=""/>
          <p:cNvPicPr/>
          <p:nvPr/>
        </p:nvPicPr>
        <p:blipFill>
          <a:blip r:embed="rId2"/>
          <a:stretch/>
        </p:blipFill>
        <p:spPr>
          <a:xfrm>
            <a:off x="36000" y="3060000"/>
            <a:ext cx="12059280" cy="3167280"/>
          </a:xfrm>
          <a:prstGeom prst="rect">
            <a:avLst/>
          </a:prstGeom>
          <a:ln w="0">
            <a:noFill/>
          </a:ln>
        </p:spPr>
      </p:pic>
      <p:sp>
        <p:nvSpPr>
          <p:cNvPr id="133" name=""/>
          <p:cNvSpPr/>
          <p:nvPr/>
        </p:nvSpPr>
        <p:spPr>
          <a:xfrm>
            <a:off x="1080000" y="576000"/>
            <a:ext cx="10079280" cy="2924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A Race in the Garden</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mob</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how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top</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low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jot</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cone</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toe</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cow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sob</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vow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rob</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bow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lot</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now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mop</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row</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tow</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son</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woe</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not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a:off x="8064000" y="3600000"/>
            <a:ext cx="4048560" cy="2159280"/>
          </a:xfrm>
          <a:prstGeom prst="rect">
            <a:avLst/>
          </a:prstGeom>
          <a:ln w="0">
            <a:noFill/>
          </a:ln>
        </p:spPr>
      </p:pic>
      <p:sp>
        <p:nvSpPr>
          <p:cNvPr id="135" name=""/>
          <p:cNvSpPr/>
          <p:nvPr/>
        </p:nvSpPr>
        <p:spPr>
          <a:xfrm>
            <a:off x="900000" y="540000"/>
            <a:ext cx="10259280" cy="518004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1" lang="en-PH" sz="1800" spc="-1" strike="noStrike">
                <a:solidFill>
                  <a:srgbClr val="000000"/>
                </a:solidFill>
                <a:latin typeface="Lato"/>
                <a:ea typeface="DejaVu Sans"/>
              </a:rPr>
              <a:t>Vocabulary Development</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Read the following words: </a:t>
            </a:r>
            <a:r>
              <a:rPr b="1" lang="en-PH" sz="1800" spc="-1" strike="noStrike">
                <a:solidFill>
                  <a:srgbClr val="000000"/>
                </a:solidFill>
                <a:latin typeface="Lato"/>
                <a:ea typeface="Calibri;Calibri"/>
              </a:rPr>
              <a:t>nod</a:t>
            </a: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jot</a:t>
            </a: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jog</a:t>
            </a: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hop</a:t>
            </a:r>
            <a:r>
              <a:rPr b="0" lang="en-PH" sz="1800" spc="-1" strike="noStrike">
                <a:solidFill>
                  <a:srgbClr val="000000"/>
                </a:solidFill>
                <a:latin typeface="Lato"/>
                <a:ea typeface="Calibri;Calibri"/>
              </a:rPr>
              <a:t>, and </a:t>
            </a:r>
            <a:r>
              <a:rPr b="1" lang="en-PH" sz="1800" spc="-1" strike="noStrike">
                <a:solidFill>
                  <a:srgbClr val="000000"/>
                </a:solidFill>
                <a:latin typeface="Lato"/>
                <a:ea typeface="Calibri;Calibri"/>
              </a:rPr>
              <a:t>mop</a:t>
            </a:r>
            <a:r>
              <a:rPr b="0" lang="en-PH" sz="1800" spc="-1" strike="noStrike">
                <a:solidFill>
                  <a:srgbClr val="000000"/>
                </a:solidFill>
                <a:latin typeface="Lato"/>
                <a:ea typeface="Calibri;Calibri"/>
              </a:rPr>
              <a:t>. Do you know the meaning of these words that have short </a:t>
            </a:r>
            <a:r>
              <a:rPr b="1" lang="en-PH" sz="1800" spc="-1" strike="noStrike">
                <a:solidFill>
                  <a:srgbClr val="ff5429"/>
                </a:solidFill>
                <a:latin typeface="Lato"/>
                <a:ea typeface="Calibri;Calibri"/>
              </a:rPr>
              <a:t>o</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sound?</a:t>
            </a:r>
            <a:endParaRPr b="0" lang="en-PH" sz="1800" spc="-1" strike="noStrike">
              <a:latin typeface="Arial"/>
            </a:endParaRPr>
          </a:p>
          <a:p>
            <a:pPr>
              <a:lnSpc>
                <a:spcPct val="200000"/>
              </a:lnSpc>
              <a:buNone/>
            </a:pPr>
            <a:r>
              <a:rPr b="1" lang="en-PH" sz="1800" spc="-1" strike="noStrike">
                <a:solidFill>
                  <a:srgbClr val="000000"/>
                </a:solidFill>
                <a:latin typeface="Lato"/>
                <a:ea typeface="Calibri;Calibri"/>
              </a:rPr>
              <a:t>Choose a word from the list (nod, jot, jog, hop, and mop) to complete each of the sentences.</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1. I ______ my head to mean that I agree with an idea.</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2. Let us ______ when there are no classes, so we will be physically fit.</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3. Birds fly, fishes swim, and rabbits ______.</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4. I was told to ______ the floor yesterday.</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5. We are told to ________ down our answers.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6" name="" descr=""/>
          <p:cNvPicPr/>
          <p:nvPr/>
        </p:nvPicPr>
        <p:blipFill>
          <a:blip r:embed="rId1"/>
          <a:stretch/>
        </p:blipFill>
        <p:spPr>
          <a:xfrm>
            <a:off x="7020000" y="2160000"/>
            <a:ext cx="4319280" cy="3959280"/>
          </a:xfrm>
          <a:prstGeom prst="rect">
            <a:avLst/>
          </a:prstGeom>
          <a:ln w="0">
            <a:noFill/>
          </a:ln>
        </p:spPr>
      </p:pic>
      <p:sp>
        <p:nvSpPr>
          <p:cNvPr id="137" name=""/>
          <p:cNvSpPr/>
          <p:nvPr/>
        </p:nvSpPr>
        <p:spPr>
          <a:xfrm>
            <a:off x="720000" y="828000"/>
            <a:ext cx="9179280" cy="38970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1168"/>
              </a:spcAft>
              <a:buNone/>
            </a:pPr>
            <a:r>
              <a:rPr b="1" lang="en-PH" sz="2400" spc="-1" strike="noStrike">
                <a:solidFill>
                  <a:srgbClr val="000000"/>
                </a:solidFill>
                <a:highlight>
                  <a:srgbClr val="ffd8ce"/>
                </a:highlight>
                <a:latin typeface="Lato"/>
                <a:ea typeface="DejaVu Sans"/>
              </a:rPr>
              <a:t>Reading Comprehension </a:t>
            </a:r>
            <a:endParaRPr b="0" lang="en-PH" sz="2400" spc="-1" strike="noStrike">
              <a:latin typeface="Arial"/>
            </a:endParaRPr>
          </a:p>
          <a:p>
            <a:pPr algn="just">
              <a:lnSpc>
                <a:spcPct val="200000"/>
              </a:lnSpc>
              <a:spcBef>
                <a:spcPts val="567"/>
              </a:spcBef>
              <a:spcAft>
                <a:spcPts val="1168"/>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To understand a story better, a good reader needs to know </a:t>
            </a:r>
            <a:endParaRPr b="0" lang="en-PH" sz="1800" spc="-1" strike="noStrike">
              <a:latin typeface="Arial"/>
            </a:endParaRPr>
          </a:p>
          <a:p>
            <a:pPr algn="just">
              <a:lnSpc>
                <a:spcPct val="200000"/>
              </a:lnSpc>
              <a:spcBef>
                <a:spcPts val="567"/>
              </a:spcBef>
              <a:spcAft>
                <a:spcPts val="1168"/>
              </a:spcAft>
              <a:buNone/>
            </a:pPr>
            <a:r>
              <a:rPr b="0" lang="en-PH" sz="1800" spc="-1" strike="noStrike">
                <a:solidFill>
                  <a:srgbClr val="000000"/>
                </a:solidFill>
                <a:latin typeface="Lato"/>
                <a:ea typeface="Calibri;Calibri"/>
              </a:rPr>
              <a:t>the setting and plot of a story. The </a:t>
            </a:r>
            <a:r>
              <a:rPr b="1" lang="en-PH" sz="1800" spc="-1" strike="noStrike">
                <a:solidFill>
                  <a:srgbClr val="ff0000"/>
                </a:solidFill>
                <a:latin typeface="Lato"/>
                <a:ea typeface="Calibri;Calibri"/>
              </a:rPr>
              <a:t>setting</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tells where and when </a:t>
            </a:r>
            <a:endParaRPr b="0" lang="en-PH" sz="1800" spc="-1" strike="noStrike">
              <a:latin typeface="Arial"/>
            </a:endParaRPr>
          </a:p>
          <a:p>
            <a:pPr algn="just">
              <a:lnSpc>
                <a:spcPct val="200000"/>
              </a:lnSpc>
              <a:spcBef>
                <a:spcPts val="567"/>
              </a:spcBef>
              <a:spcAft>
                <a:spcPts val="1168"/>
              </a:spcAft>
              <a:buNone/>
            </a:pPr>
            <a:r>
              <a:rPr b="0" lang="en-PH" sz="1800" spc="-1" strike="noStrike">
                <a:solidFill>
                  <a:srgbClr val="000000"/>
                </a:solidFill>
                <a:latin typeface="Lato"/>
                <a:ea typeface="Calibri;Calibri"/>
              </a:rPr>
              <a:t>the story happened.  </a:t>
            </a:r>
            <a:r>
              <a:rPr b="1" lang="en-PH" sz="1800" spc="-1" strike="noStrike">
                <a:solidFill>
                  <a:srgbClr val="ff0000"/>
                </a:solidFill>
                <a:latin typeface="Lato"/>
                <a:ea typeface="Calibri;Calibri"/>
              </a:rPr>
              <a:t>Plot</a:t>
            </a:r>
            <a:r>
              <a:rPr b="1"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includes the events or things that</a:t>
            </a:r>
            <a:endParaRPr b="0" lang="en-PH" sz="1800" spc="-1" strike="noStrike">
              <a:latin typeface="Arial"/>
            </a:endParaRPr>
          </a:p>
          <a:p>
            <a:pPr algn="just">
              <a:lnSpc>
                <a:spcPct val="200000"/>
              </a:lnSpc>
              <a:spcBef>
                <a:spcPts val="567"/>
              </a:spcBef>
              <a:spcAft>
                <a:spcPts val="1168"/>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happened in the story.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224000" y="792000"/>
            <a:ext cx="9719280" cy="5039280"/>
          </a:xfrm>
          <a:custGeom>
            <a:avLst/>
            <a:gdLst/>
            <a:ahLst/>
            <a:rect l="l" t="t" r="r" b="b"/>
            <a:pathLst>
              <a:path w="27002" h="14002">
                <a:moveTo>
                  <a:pt x="2333" y="0"/>
                </a:moveTo>
                <a:lnTo>
                  <a:pt x="2334" y="0"/>
                </a:lnTo>
                <a:cubicBezTo>
                  <a:pt x="1924" y="0"/>
                  <a:pt x="1521" y="108"/>
                  <a:pt x="1167" y="313"/>
                </a:cubicBezTo>
                <a:cubicBezTo>
                  <a:pt x="812" y="517"/>
                  <a:pt x="517" y="812"/>
                  <a:pt x="313" y="1167"/>
                </a:cubicBezTo>
                <a:cubicBezTo>
                  <a:pt x="108" y="1521"/>
                  <a:pt x="0" y="1924"/>
                  <a:pt x="0" y="2334"/>
                </a:cubicBezTo>
                <a:lnTo>
                  <a:pt x="0" y="11667"/>
                </a:lnTo>
                <a:lnTo>
                  <a:pt x="0" y="11668"/>
                </a:lnTo>
                <a:cubicBezTo>
                  <a:pt x="0" y="12077"/>
                  <a:pt x="108" y="12480"/>
                  <a:pt x="313" y="12834"/>
                </a:cubicBezTo>
                <a:cubicBezTo>
                  <a:pt x="517" y="13189"/>
                  <a:pt x="812" y="13484"/>
                  <a:pt x="1167" y="13688"/>
                </a:cubicBezTo>
                <a:cubicBezTo>
                  <a:pt x="1521" y="13893"/>
                  <a:pt x="1924" y="14001"/>
                  <a:pt x="2334" y="14001"/>
                </a:cubicBezTo>
                <a:lnTo>
                  <a:pt x="24667" y="14001"/>
                </a:lnTo>
                <a:lnTo>
                  <a:pt x="24668" y="14001"/>
                </a:lnTo>
                <a:cubicBezTo>
                  <a:pt x="25077" y="14001"/>
                  <a:pt x="25480" y="13893"/>
                  <a:pt x="25834" y="13688"/>
                </a:cubicBezTo>
                <a:cubicBezTo>
                  <a:pt x="26189" y="13484"/>
                  <a:pt x="26484" y="13189"/>
                  <a:pt x="26688" y="12834"/>
                </a:cubicBezTo>
                <a:cubicBezTo>
                  <a:pt x="26893" y="12480"/>
                  <a:pt x="27001" y="12077"/>
                  <a:pt x="27001" y="11668"/>
                </a:cubicBezTo>
                <a:lnTo>
                  <a:pt x="27001" y="2333"/>
                </a:lnTo>
                <a:lnTo>
                  <a:pt x="27001" y="2334"/>
                </a:lnTo>
                <a:lnTo>
                  <a:pt x="27001" y="2334"/>
                </a:lnTo>
                <a:cubicBezTo>
                  <a:pt x="27001" y="1924"/>
                  <a:pt x="26893" y="1521"/>
                  <a:pt x="26688" y="1167"/>
                </a:cubicBezTo>
                <a:cubicBezTo>
                  <a:pt x="26484" y="812"/>
                  <a:pt x="26189" y="517"/>
                  <a:pt x="25834" y="313"/>
                </a:cubicBezTo>
                <a:cubicBezTo>
                  <a:pt x="25480" y="108"/>
                  <a:pt x="25077" y="0"/>
                  <a:pt x="24668" y="0"/>
                </a:cubicBezTo>
                <a:lnTo>
                  <a:pt x="2333" y="0"/>
                </a:lnTo>
              </a:path>
            </a:pathLst>
          </a:custGeom>
          <a:noFill/>
          <a:ln w="29160">
            <a:solidFill>
              <a:srgbClr val="3465a4"/>
            </a:solidFill>
            <a:round/>
          </a:ln>
        </p:spPr>
        <p:style>
          <a:lnRef idx="0"/>
          <a:fillRef idx="0"/>
          <a:effectRef idx="0"/>
          <a:fontRef idx="minor"/>
        </p:style>
      </p:sp>
      <p:pic>
        <p:nvPicPr>
          <p:cNvPr id="139" name="" descr=""/>
          <p:cNvPicPr/>
          <p:nvPr/>
        </p:nvPicPr>
        <p:blipFill>
          <a:blip r:embed="rId1"/>
          <a:stretch/>
        </p:blipFill>
        <p:spPr>
          <a:xfrm>
            <a:off x="360000" y="180000"/>
            <a:ext cx="3296160" cy="2879280"/>
          </a:xfrm>
          <a:prstGeom prst="rect">
            <a:avLst/>
          </a:prstGeom>
          <a:ln w="0">
            <a:noFill/>
          </a:ln>
        </p:spPr>
      </p:pic>
      <p:sp>
        <p:nvSpPr>
          <p:cNvPr id="140" name=""/>
          <p:cNvSpPr/>
          <p:nvPr/>
        </p:nvSpPr>
        <p:spPr>
          <a:xfrm>
            <a:off x="1800000" y="720000"/>
            <a:ext cx="8999280" cy="46954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Aft>
                <a:spcPts val="601"/>
              </a:spcAft>
              <a:buNone/>
            </a:pPr>
            <a:r>
              <a:rPr b="1" lang="en-PH" sz="2000" spc="-1" strike="noStrike">
                <a:solidFill>
                  <a:srgbClr val="000000"/>
                </a:solidFill>
                <a:latin typeface="Lato"/>
                <a:ea typeface="DejaVu Sans"/>
              </a:rPr>
              <a:t>You Are Who You Are! </a:t>
            </a:r>
            <a:endParaRPr b="0" lang="en-PH" sz="2000" spc="-1" strike="noStrike">
              <a:latin typeface="Arial"/>
            </a:endParaRPr>
          </a:p>
          <a:p>
            <a:pPr algn="just">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Boddy was a grasshopper that loved to hop and hop onto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grasses and plants in the garden. He had a friend named Dollie, a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black butterfly. Dollie was not happy because she did not like her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color. She thought she was as black as night. She liked the red and green butterflies. She also liked the yellow and white butterflies. She wanted to be like other colorful butterflies. </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Boddy reminded her to just be happy with her color.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224000" y="792000"/>
            <a:ext cx="9719280" cy="5039280"/>
          </a:xfrm>
          <a:custGeom>
            <a:avLst/>
            <a:gdLst/>
            <a:ahLst/>
            <a:rect l="l" t="t" r="r" b="b"/>
            <a:pathLst>
              <a:path w="27002" h="14002">
                <a:moveTo>
                  <a:pt x="2333" y="0"/>
                </a:moveTo>
                <a:lnTo>
                  <a:pt x="2334" y="0"/>
                </a:lnTo>
                <a:cubicBezTo>
                  <a:pt x="1924" y="0"/>
                  <a:pt x="1521" y="108"/>
                  <a:pt x="1167" y="313"/>
                </a:cubicBezTo>
                <a:cubicBezTo>
                  <a:pt x="812" y="517"/>
                  <a:pt x="517" y="812"/>
                  <a:pt x="313" y="1167"/>
                </a:cubicBezTo>
                <a:cubicBezTo>
                  <a:pt x="108" y="1521"/>
                  <a:pt x="0" y="1924"/>
                  <a:pt x="0" y="2334"/>
                </a:cubicBezTo>
                <a:lnTo>
                  <a:pt x="0" y="11667"/>
                </a:lnTo>
                <a:lnTo>
                  <a:pt x="0" y="11668"/>
                </a:lnTo>
                <a:cubicBezTo>
                  <a:pt x="0" y="12077"/>
                  <a:pt x="108" y="12480"/>
                  <a:pt x="313" y="12834"/>
                </a:cubicBezTo>
                <a:cubicBezTo>
                  <a:pt x="517" y="13189"/>
                  <a:pt x="812" y="13484"/>
                  <a:pt x="1167" y="13688"/>
                </a:cubicBezTo>
                <a:cubicBezTo>
                  <a:pt x="1521" y="13893"/>
                  <a:pt x="1924" y="14001"/>
                  <a:pt x="2334" y="14001"/>
                </a:cubicBezTo>
                <a:lnTo>
                  <a:pt x="24667" y="14001"/>
                </a:lnTo>
                <a:lnTo>
                  <a:pt x="24668" y="14001"/>
                </a:lnTo>
                <a:cubicBezTo>
                  <a:pt x="25077" y="14001"/>
                  <a:pt x="25480" y="13893"/>
                  <a:pt x="25834" y="13688"/>
                </a:cubicBezTo>
                <a:cubicBezTo>
                  <a:pt x="26189" y="13484"/>
                  <a:pt x="26484" y="13189"/>
                  <a:pt x="26688" y="12834"/>
                </a:cubicBezTo>
                <a:cubicBezTo>
                  <a:pt x="26893" y="12480"/>
                  <a:pt x="27001" y="12077"/>
                  <a:pt x="27001" y="11668"/>
                </a:cubicBezTo>
                <a:lnTo>
                  <a:pt x="27001" y="2333"/>
                </a:lnTo>
                <a:lnTo>
                  <a:pt x="27001" y="2334"/>
                </a:lnTo>
                <a:lnTo>
                  <a:pt x="27001" y="2334"/>
                </a:lnTo>
                <a:cubicBezTo>
                  <a:pt x="27001" y="1924"/>
                  <a:pt x="26893" y="1521"/>
                  <a:pt x="26688" y="1167"/>
                </a:cubicBezTo>
                <a:cubicBezTo>
                  <a:pt x="26484" y="812"/>
                  <a:pt x="26189" y="517"/>
                  <a:pt x="25834" y="313"/>
                </a:cubicBezTo>
                <a:cubicBezTo>
                  <a:pt x="25480" y="108"/>
                  <a:pt x="25077" y="0"/>
                  <a:pt x="24668" y="0"/>
                </a:cubicBezTo>
                <a:lnTo>
                  <a:pt x="2333" y="0"/>
                </a:lnTo>
              </a:path>
            </a:pathLst>
          </a:custGeom>
          <a:noFill/>
          <a:ln w="29160">
            <a:solidFill>
              <a:srgbClr val="3465a4"/>
            </a:solidFill>
            <a:round/>
          </a:ln>
        </p:spPr>
        <p:style>
          <a:lnRef idx="0"/>
          <a:fillRef idx="0"/>
          <a:effectRef idx="0"/>
          <a:fontRef idx="minor"/>
        </p:style>
      </p:sp>
      <p:sp>
        <p:nvSpPr>
          <p:cNvPr id="142" name=""/>
          <p:cNvSpPr/>
          <p:nvPr/>
        </p:nvSpPr>
        <p:spPr>
          <a:xfrm>
            <a:off x="1440000" y="864000"/>
            <a:ext cx="8999280" cy="44787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One day, Dollie saw a man who was painting his house yellow. She liked the yellow color. It looked bright and beautiful. She wanted to become yellow just like the color of the house, so she went near the house and rolled on the wet yellow paint. She wanted to make her wings yellow. </a:t>
            </a:r>
            <a:endParaRPr b="0" lang="en-PH" sz="1800" spc="-1" strike="noStrike">
              <a:latin typeface="Arial"/>
            </a:endParaRPr>
          </a:p>
          <a:p>
            <a:pPr>
              <a:lnSpc>
                <a:spcPct val="200000"/>
              </a:lnSpc>
              <a:buNone/>
            </a:pPr>
            <a:r>
              <a:rPr b="0" lang="en-PH" sz="1800" spc="-1" strike="noStrike">
                <a:solidFill>
                  <a:srgbClr val="000000"/>
                </a:solidFill>
                <a:latin typeface="Lato"/>
                <a:ea typeface="Poetsen One;Poetsen One"/>
              </a:rPr>
              <a:t>	</a:t>
            </a:r>
            <a:r>
              <a:rPr b="0" lang="en-PH" sz="1800" spc="-1" strike="noStrike">
                <a:solidFill>
                  <a:srgbClr val="000000"/>
                </a:solidFill>
                <a:latin typeface="Lato"/>
                <a:ea typeface="Poetsen One;Poetsen One"/>
              </a:rPr>
              <a:t>	</a:t>
            </a:r>
            <a:r>
              <a:rPr b="0" lang="en-PH" sz="1800" spc="-1" strike="noStrike">
                <a:solidFill>
                  <a:srgbClr val="000000"/>
                </a:solidFill>
                <a:latin typeface="Lato"/>
                <a:ea typeface="Poetsen One;Poetsen One"/>
              </a:rPr>
              <a:t>“</a:t>
            </a:r>
            <a:r>
              <a:rPr b="0" lang="en-PH" sz="1800" spc="-1" strike="noStrike">
                <a:solidFill>
                  <a:srgbClr val="000000"/>
                </a:solidFill>
                <a:latin typeface="Lato"/>
                <a:ea typeface="Poetsen One;Poetsen One"/>
              </a:rPr>
              <a:t>At last, I am now yellow,” said Dollie. </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She was so happy that she wanted to jump and fly. But she could </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not move her wings. Her wings became heavy. She could not flap them. </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She was stuck on the wall!</a:t>
            </a:r>
            <a:endParaRPr b="0" lang="en-PH" sz="1800" spc="-1" strike="noStrike">
              <a:latin typeface="Arial"/>
            </a:endParaRPr>
          </a:p>
        </p:txBody>
      </p:sp>
      <p:pic>
        <p:nvPicPr>
          <p:cNvPr id="143" name="" descr=""/>
          <p:cNvPicPr/>
          <p:nvPr/>
        </p:nvPicPr>
        <p:blipFill>
          <a:blip r:embed="rId1"/>
          <a:stretch/>
        </p:blipFill>
        <p:spPr>
          <a:xfrm>
            <a:off x="8820000" y="3240000"/>
            <a:ext cx="2879280" cy="28792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540000" y="1260000"/>
            <a:ext cx="9697680" cy="3870000"/>
          </a:xfrm>
          <a:prstGeom prst="rect">
            <a:avLst/>
          </a:prstGeom>
          <a:noFill/>
          <a:ln w="0">
            <a:noFill/>
          </a:ln>
        </p:spPr>
        <p:style>
          <a:lnRef idx="0"/>
          <a:fillRef idx="0"/>
          <a:effectRef idx="0"/>
          <a:fontRef idx="minor"/>
        </p:style>
        <p:txBody>
          <a:bodyPr lIns="0" rIns="0" tIns="0" bIns="0" anchor="t">
            <a:noAutofit/>
          </a:bodyPr>
          <a:p>
            <a:pPr>
              <a:lnSpc>
                <a:spcPct val="150000"/>
              </a:lnSpc>
              <a:spcAft>
                <a:spcPts val="601"/>
              </a:spcAft>
              <a:buNone/>
            </a:pPr>
            <a:r>
              <a:rPr b="1" lang="en-PH" sz="1800" spc="-1" strike="noStrike">
                <a:solidFill>
                  <a:srgbClr val="000000"/>
                </a:solidFill>
                <a:latin typeface="Lato"/>
                <a:ea typeface="Calibri;Calibri"/>
              </a:rPr>
              <a:t>Look at the following pictures. Number the pictures from 1 to 3 according to how they appeared in the story. </a:t>
            </a:r>
            <a:endParaRPr b="0" lang="en-PH" sz="1800" spc="-1" strike="noStrike">
              <a:latin typeface="Arial"/>
            </a:endParaRPr>
          </a:p>
          <a:p>
            <a:pPr>
              <a:lnSpc>
                <a:spcPct val="150000"/>
              </a:lnSpc>
              <a:spcAft>
                <a:spcPts val="601"/>
              </a:spcAft>
              <a:buNone/>
            </a:pPr>
            <a:endParaRPr b="0" lang="en-PH" sz="1800" spc="-1" strike="noStrike">
              <a:latin typeface="Arial"/>
            </a:endParaRPr>
          </a:p>
          <a:p>
            <a:pPr>
              <a:lnSpc>
                <a:spcPct val="150000"/>
              </a:lnSpc>
              <a:spcAft>
                <a:spcPts val="601"/>
              </a:spcAft>
              <a:buNone/>
            </a:pPr>
            <a:endParaRPr b="0" lang="en-PH" sz="1800" spc="-1" strike="noStrike">
              <a:latin typeface="Arial"/>
            </a:endParaRPr>
          </a:p>
          <a:p>
            <a:pPr>
              <a:lnSpc>
                <a:spcPct val="150000"/>
              </a:lnSpc>
              <a:spcAft>
                <a:spcPts val="601"/>
              </a:spcAft>
              <a:buNone/>
            </a:pPr>
            <a:r>
              <a:rPr b="1" lang="en-PH" sz="1800" spc="-1" strike="noStrike">
                <a:solidFill>
                  <a:srgbClr val="000000"/>
                </a:solidFill>
                <a:latin typeface="Lato"/>
                <a:ea typeface="Calibri;Calibri"/>
              </a:rPr>
              <a:t>________</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________</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________</a:t>
            </a:r>
            <a:endParaRPr b="0" lang="en-PH" sz="1800" spc="-1" strike="noStrike">
              <a:latin typeface="Arial"/>
            </a:endParaRPr>
          </a:p>
        </p:txBody>
      </p:sp>
      <p:pic>
        <p:nvPicPr>
          <p:cNvPr id="145" name="" descr=""/>
          <p:cNvPicPr/>
          <p:nvPr/>
        </p:nvPicPr>
        <p:blipFill>
          <a:blip r:embed="rId1"/>
          <a:stretch/>
        </p:blipFill>
        <p:spPr>
          <a:xfrm>
            <a:off x="1404000" y="2679480"/>
            <a:ext cx="2774520" cy="2179800"/>
          </a:xfrm>
          <a:prstGeom prst="rect">
            <a:avLst/>
          </a:prstGeom>
          <a:ln w="0">
            <a:noFill/>
          </a:ln>
        </p:spPr>
      </p:pic>
      <p:pic>
        <p:nvPicPr>
          <p:cNvPr id="146" name="" descr=""/>
          <p:cNvPicPr/>
          <p:nvPr/>
        </p:nvPicPr>
        <p:blipFill>
          <a:blip r:embed="rId2"/>
          <a:stretch/>
        </p:blipFill>
        <p:spPr>
          <a:xfrm>
            <a:off x="5184000" y="2376000"/>
            <a:ext cx="2699280" cy="2519280"/>
          </a:xfrm>
          <a:prstGeom prst="rect">
            <a:avLst/>
          </a:prstGeom>
          <a:ln w="0">
            <a:noFill/>
          </a:ln>
        </p:spPr>
      </p:pic>
      <p:pic>
        <p:nvPicPr>
          <p:cNvPr id="147" name="" descr=""/>
          <p:cNvPicPr/>
          <p:nvPr/>
        </p:nvPicPr>
        <p:blipFill>
          <a:blip r:embed="rId3"/>
          <a:stretch/>
        </p:blipFill>
        <p:spPr>
          <a:xfrm>
            <a:off x="8820000" y="1948320"/>
            <a:ext cx="2877840" cy="29829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2023-08-05T09:11:44Z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