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22.png" ContentType="image/png"/>
  <Override PartName="/ppt/media/image3.png" ContentType="image/png"/>
  <Override PartName="/ppt/media/image2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200" cy="68410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080" cy="2782080"/>
          </a:xfrm>
          <a:prstGeom prst="rect">
            <a:avLst/>
          </a:prstGeom>
          <a:ln w="0">
            <a:noFill/>
          </a:ln>
        </p:spPr>
      </p:pic>
      <p:sp>
        <p:nvSpPr>
          <p:cNvPr id="2" name="Rectangle 5"/>
          <p:cNvSpPr/>
          <p:nvPr/>
        </p:nvSpPr>
        <p:spPr>
          <a:xfrm>
            <a:off x="3487320" y="1475280"/>
            <a:ext cx="8687520" cy="384552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520" cy="36720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200" cy="618120"/>
          </a:xfrm>
          <a:prstGeom prst="rect">
            <a:avLst/>
          </a:prstGeom>
          <a:ln w="0">
            <a:noFill/>
          </a:ln>
        </p:spPr>
      </p:pic>
      <p:sp>
        <p:nvSpPr>
          <p:cNvPr id="43" name="Rectangle 7"/>
          <p:cNvSpPr/>
          <p:nvPr/>
        </p:nvSpPr>
        <p:spPr>
          <a:xfrm>
            <a:off x="10868760" y="0"/>
            <a:ext cx="953640" cy="95364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720" cy="1017720"/>
          </a:xfrm>
          <a:prstGeom prst="rect">
            <a:avLst/>
          </a:prstGeom>
          <a:ln w="0">
            <a:noFill/>
          </a:ln>
        </p:spPr>
      </p:pic>
      <p:sp>
        <p:nvSpPr>
          <p:cNvPr id="45" name="TextBox 9"/>
          <p:cNvSpPr/>
          <p:nvPr/>
        </p:nvSpPr>
        <p:spPr>
          <a:xfrm>
            <a:off x="185400" y="6362280"/>
            <a:ext cx="467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520" cy="3367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3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You Are Who You Are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720000" y="396000"/>
            <a:ext cx="10079280" cy="5579280"/>
          </a:xfrm>
          <a:custGeom>
            <a:avLst/>
            <a:gdLst/>
            <a:ahLst/>
            <a:rect l="l" t="t" r="r" b="b"/>
            <a:pathLst>
              <a:path w="28002" h="15502">
                <a:moveTo>
                  <a:pt x="2583" y="0"/>
                </a:moveTo>
                <a:lnTo>
                  <a:pt x="2584" y="0"/>
                </a:lnTo>
                <a:cubicBezTo>
                  <a:pt x="2130" y="0"/>
                  <a:pt x="1684" y="119"/>
                  <a:pt x="1292" y="346"/>
                </a:cubicBezTo>
                <a:cubicBezTo>
                  <a:pt x="899" y="573"/>
                  <a:pt x="573" y="899"/>
                  <a:pt x="346" y="1292"/>
                </a:cubicBezTo>
                <a:cubicBezTo>
                  <a:pt x="119" y="1684"/>
                  <a:pt x="0" y="2130"/>
                  <a:pt x="0" y="2584"/>
                </a:cubicBezTo>
                <a:lnTo>
                  <a:pt x="0" y="12917"/>
                </a:lnTo>
                <a:lnTo>
                  <a:pt x="0" y="12918"/>
                </a:lnTo>
                <a:cubicBezTo>
                  <a:pt x="0" y="13371"/>
                  <a:pt x="119" y="13817"/>
                  <a:pt x="346" y="14209"/>
                </a:cubicBezTo>
                <a:cubicBezTo>
                  <a:pt x="573" y="14602"/>
                  <a:pt x="899" y="14928"/>
                  <a:pt x="1292" y="15155"/>
                </a:cubicBezTo>
                <a:cubicBezTo>
                  <a:pt x="1684" y="15382"/>
                  <a:pt x="2130" y="15501"/>
                  <a:pt x="2584" y="15501"/>
                </a:cubicBezTo>
                <a:lnTo>
                  <a:pt x="25417" y="15501"/>
                </a:lnTo>
                <a:lnTo>
                  <a:pt x="25418" y="15501"/>
                </a:lnTo>
                <a:cubicBezTo>
                  <a:pt x="25871" y="15501"/>
                  <a:pt x="26317" y="15382"/>
                  <a:pt x="26709" y="15155"/>
                </a:cubicBezTo>
                <a:cubicBezTo>
                  <a:pt x="27102" y="14928"/>
                  <a:pt x="27428" y="14602"/>
                  <a:pt x="27655" y="14209"/>
                </a:cubicBezTo>
                <a:cubicBezTo>
                  <a:pt x="27882" y="13817"/>
                  <a:pt x="28001" y="13371"/>
                  <a:pt x="28001" y="12918"/>
                </a:cubicBezTo>
                <a:lnTo>
                  <a:pt x="28001" y="2583"/>
                </a:lnTo>
                <a:lnTo>
                  <a:pt x="28001" y="2584"/>
                </a:lnTo>
                <a:lnTo>
                  <a:pt x="28001" y="2583"/>
                </a:lnTo>
                <a:cubicBezTo>
                  <a:pt x="28001" y="2130"/>
                  <a:pt x="27882" y="1684"/>
                  <a:pt x="27655" y="1292"/>
                </a:cubicBezTo>
                <a:cubicBezTo>
                  <a:pt x="27428" y="899"/>
                  <a:pt x="27102" y="573"/>
                  <a:pt x="26709" y="346"/>
                </a:cubicBezTo>
                <a:cubicBezTo>
                  <a:pt x="26317" y="119"/>
                  <a:pt x="25871" y="0"/>
                  <a:pt x="25418" y="0"/>
                </a:cubicBezTo>
                <a:lnTo>
                  <a:pt x="2583" y="0"/>
                </a:lnTo>
              </a:path>
            </a:pathLst>
          </a:custGeom>
          <a:noFill/>
          <a:ln w="29160">
            <a:solidFill>
              <a:srgbClr val="e16173"/>
            </a:solidFill>
            <a:round/>
          </a:ln>
        </p:spPr>
        <p:style>
          <a:lnRef idx="0"/>
          <a:fillRef idx="0"/>
          <a:effectRef idx="0"/>
          <a:fontRef idx="minor"/>
        </p:style>
      </p:sp>
      <p:pic>
        <p:nvPicPr>
          <p:cNvPr id="149" name="" descr=""/>
          <p:cNvPicPr/>
          <p:nvPr/>
        </p:nvPicPr>
        <p:blipFill>
          <a:blip r:embed="rId1"/>
          <a:stretch/>
        </p:blipFill>
        <p:spPr>
          <a:xfrm>
            <a:off x="8640000" y="2808000"/>
            <a:ext cx="3290040" cy="2775600"/>
          </a:xfrm>
          <a:prstGeom prst="rect">
            <a:avLst/>
          </a:prstGeom>
          <a:ln w="0">
            <a:noFill/>
          </a:ln>
        </p:spPr>
      </p:pic>
      <p:sp>
        <p:nvSpPr>
          <p:cNvPr id="150" name=""/>
          <p:cNvSpPr/>
          <p:nvPr/>
        </p:nvSpPr>
        <p:spPr>
          <a:xfrm>
            <a:off x="1224000" y="546120"/>
            <a:ext cx="8633880" cy="533916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283"/>
              </a:spcBef>
              <a:spcAft>
                <a:spcPts val="283"/>
              </a:spcAft>
              <a:buNone/>
            </a:pPr>
            <a:r>
              <a:rPr b="1" lang="en-PH" sz="1800" spc="-1" strike="noStrike">
                <a:solidFill>
                  <a:srgbClr val="000000"/>
                </a:solidFill>
                <a:latin typeface="Lato"/>
                <a:ea typeface="DejaVu Sans"/>
              </a:rPr>
              <a:t>Comprehension Check </a:t>
            </a:r>
            <a:endParaRPr b="0" lang="en-PH" sz="1800" spc="-1" strike="noStrike">
              <a:latin typeface="Arial"/>
              <a:ea typeface="PingFang SC"/>
            </a:endParaRPr>
          </a:p>
          <a:p>
            <a:pPr>
              <a:lnSpc>
                <a:spcPct val="115000"/>
              </a:lnSpc>
              <a:spcBef>
                <a:spcPts val="283"/>
              </a:spcBef>
              <a:spcAft>
                <a:spcPts val="283"/>
              </a:spcAft>
              <a:buNone/>
            </a:pPr>
            <a:r>
              <a:rPr b="0" lang="en-PH" sz="1800" spc="-1" strike="noStrike">
                <a:solidFill>
                  <a:srgbClr val="000000"/>
                </a:solidFill>
                <a:latin typeface="Lato"/>
                <a:ea typeface="DejaVu Sans"/>
              </a:rPr>
              <a:t>The following questions will help you find out how well you read: </a:t>
            </a:r>
            <a:endParaRPr b="0" lang="en-PH" sz="1800" spc="-1" strike="noStrike">
              <a:latin typeface="Arial"/>
              <a:ea typeface="PingFang SC"/>
            </a:endParaRPr>
          </a:p>
          <a:p>
            <a:pPr>
              <a:lnSpc>
                <a:spcPct val="115000"/>
              </a:lnSpc>
              <a:spcBef>
                <a:spcPts val="283"/>
              </a:spcBef>
              <a:spcAft>
                <a:spcPts val="283"/>
              </a:spcAft>
              <a:buNone/>
            </a:pPr>
            <a:r>
              <a:rPr b="0" lang="en-PH" sz="1800" spc="-1" strike="noStrike">
                <a:solidFill>
                  <a:srgbClr val="000000"/>
                </a:solidFill>
                <a:latin typeface="Lato"/>
                <a:ea typeface="DejaVu Sans"/>
              </a:rPr>
              <a:t>1. Read the title. What was the color of the sad butterfly? </a:t>
            </a:r>
            <a:endParaRPr b="0" lang="en-PH" sz="1800" spc="-1" strike="noStrike">
              <a:latin typeface="Arial"/>
              <a:ea typeface="PingFang SC"/>
            </a:endParaRPr>
          </a:p>
          <a:p>
            <a:pPr>
              <a:lnSpc>
                <a:spcPct val="115000"/>
              </a:lnSpc>
              <a:spcBef>
                <a:spcPts val="283"/>
              </a:spcBef>
              <a:spcAft>
                <a:spcPts val="283"/>
              </a:spcAft>
              <a:buNone/>
            </a:pPr>
            <a:r>
              <a:rPr b="0" lang="en-PH" sz="1800" spc="-1" strike="noStrike">
                <a:solidFill>
                  <a:srgbClr val="000000"/>
                </a:solidFill>
                <a:latin typeface="Lato"/>
                <a:ea typeface="Calibri;Calibri"/>
              </a:rPr>
              <a:t>2. Where did the story take place? What were the colors of the other butterflies in the garden? </a:t>
            </a:r>
            <a:endParaRPr b="0" lang="en-PH" sz="1800" spc="-1" strike="noStrike">
              <a:latin typeface="Arial"/>
              <a:ea typeface="PingFang SC"/>
            </a:endParaRPr>
          </a:p>
          <a:p>
            <a:pPr>
              <a:lnSpc>
                <a:spcPct val="115000"/>
              </a:lnSpc>
              <a:spcBef>
                <a:spcPts val="283"/>
              </a:spcBef>
              <a:spcAft>
                <a:spcPts val="283"/>
              </a:spcAft>
              <a:buNone/>
            </a:pPr>
            <a:r>
              <a:rPr b="0" lang="en-PH" sz="1800" spc="-1" strike="noStrike">
                <a:solidFill>
                  <a:srgbClr val="000000"/>
                </a:solidFill>
                <a:latin typeface="Lato"/>
                <a:ea typeface="Calibri;Calibri"/>
              </a:rPr>
              <a:t>3. What made the black butterfly want to become a yellow butterfly? What did the butterfly see? </a:t>
            </a:r>
            <a:endParaRPr b="0" lang="en-PH" sz="1800" spc="-1" strike="noStrike">
              <a:latin typeface="Arial"/>
              <a:ea typeface="PingFang SC"/>
            </a:endParaRPr>
          </a:p>
          <a:p>
            <a:pPr>
              <a:lnSpc>
                <a:spcPct val="115000"/>
              </a:lnSpc>
              <a:spcBef>
                <a:spcPts val="283"/>
              </a:spcBef>
              <a:spcAft>
                <a:spcPts val="283"/>
              </a:spcAft>
              <a:buNone/>
            </a:pPr>
            <a:r>
              <a:rPr b="0" lang="en-PH" sz="1800" spc="-1" strike="noStrike">
                <a:solidFill>
                  <a:srgbClr val="000000"/>
                </a:solidFill>
                <a:latin typeface="Lato"/>
                <a:ea typeface="Calibri;Calibri"/>
              </a:rPr>
              <a:t>4. What did the butterfly do to become yellow? </a:t>
            </a:r>
            <a:endParaRPr b="0" lang="en-PH" sz="1800" spc="-1" strike="noStrike">
              <a:latin typeface="Arial"/>
              <a:ea typeface="PingFang SC"/>
            </a:endParaRPr>
          </a:p>
          <a:p>
            <a:pPr>
              <a:lnSpc>
                <a:spcPct val="115000"/>
              </a:lnSpc>
              <a:spcBef>
                <a:spcPts val="283"/>
              </a:spcBef>
              <a:spcAft>
                <a:spcPts val="283"/>
              </a:spcAft>
              <a:buNone/>
            </a:pPr>
            <a:r>
              <a:rPr b="0" lang="en-PH" sz="1800" spc="-1" strike="noStrike">
                <a:solidFill>
                  <a:srgbClr val="000000"/>
                </a:solidFill>
                <a:latin typeface="Lato"/>
                <a:ea typeface="Calibri;Calibri"/>
              </a:rPr>
              <a:t>5. Why did she roll on the wet yellow paint? </a:t>
            </a:r>
            <a:endParaRPr b="0" lang="en-PH" sz="1800" spc="-1" strike="noStrike">
              <a:latin typeface="Arial"/>
              <a:ea typeface="PingFang SC"/>
            </a:endParaRPr>
          </a:p>
          <a:p>
            <a:pPr>
              <a:lnSpc>
                <a:spcPct val="115000"/>
              </a:lnSpc>
              <a:spcBef>
                <a:spcPts val="283"/>
              </a:spcBef>
              <a:spcAft>
                <a:spcPts val="283"/>
              </a:spcAft>
              <a:buNone/>
            </a:pPr>
            <a:r>
              <a:rPr b="0" lang="en-PH" sz="1800" spc="-1" strike="noStrike">
                <a:solidFill>
                  <a:srgbClr val="000000"/>
                </a:solidFill>
                <a:latin typeface="Lato"/>
                <a:ea typeface="Calibri;Calibri"/>
              </a:rPr>
              <a:t>6. Was the butterfly happy after her color became yellow? </a:t>
            </a:r>
            <a:endParaRPr b="0" lang="en-PH" sz="1800" spc="-1" strike="noStrike">
              <a:latin typeface="Arial"/>
              <a:ea typeface="PingFang SC"/>
            </a:endParaRPr>
          </a:p>
          <a:p>
            <a:pPr>
              <a:lnSpc>
                <a:spcPct val="115000"/>
              </a:lnSpc>
              <a:spcBef>
                <a:spcPts val="283"/>
              </a:spcBef>
              <a:spcAft>
                <a:spcPts val="283"/>
              </a:spcAft>
              <a:buNone/>
            </a:pPr>
            <a:r>
              <a:rPr b="0" lang="en-PH" sz="1800" spc="-1" strike="noStrike">
                <a:solidFill>
                  <a:srgbClr val="000000"/>
                </a:solidFill>
                <a:latin typeface="Lato"/>
                <a:ea typeface="Calibri;Calibri"/>
              </a:rPr>
              <a:t>7. What do you think could have happened to the butterfly at the end of the story? </a:t>
            </a:r>
            <a:endParaRPr b="0" lang="en-PH" sz="1800" spc="-1" strike="noStrike">
              <a:latin typeface="Arial"/>
              <a:ea typeface="PingFang SC"/>
            </a:endParaRPr>
          </a:p>
          <a:p>
            <a:pPr>
              <a:lnSpc>
                <a:spcPct val="115000"/>
              </a:lnSpc>
              <a:spcBef>
                <a:spcPts val="283"/>
              </a:spcBef>
              <a:spcAft>
                <a:spcPts val="283"/>
              </a:spcAft>
              <a:buNone/>
            </a:pPr>
            <a:r>
              <a:rPr b="0" lang="en-PH" sz="1800" spc="-1" strike="noStrike">
                <a:solidFill>
                  <a:srgbClr val="000000"/>
                </a:solidFill>
                <a:latin typeface="Lato"/>
                <a:ea typeface="Calibri;Calibri"/>
              </a:rPr>
              <a:t>8. What could have happened to her if she did not roll on the wet yellow paint? </a:t>
            </a:r>
            <a:endParaRPr b="0" lang="en-PH" sz="1800" spc="-1" strike="noStrike">
              <a:latin typeface="Arial"/>
              <a:ea typeface="PingFang SC"/>
            </a:endParaRPr>
          </a:p>
          <a:p>
            <a:pPr>
              <a:lnSpc>
                <a:spcPct val="115000"/>
              </a:lnSpc>
              <a:spcBef>
                <a:spcPts val="283"/>
              </a:spcBef>
              <a:spcAft>
                <a:spcPts val="283"/>
              </a:spcAft>
              <a:buNone/>
            </a:pPr>
            <a:r>
              <a:rPr b="0" lang="en-PH" sz="1800" spc="-1" strike="noStrike">
                <a:solidFill>
                  <a:srgbClr val="000000"/>
                </a:solidFill>
                <a:latin typeface="Lato"/>
                <a:ea typeface="Calibri;Calibri"/>
              </a:rPr>
              <a:t>9. What can we learn from the experience of the butterfly? </a:t>
            </a:r>
            <a:endParaRPr b="0" lang="en-PH" sz="1800" spc="-1" strike="noStrike">
              <a:latin typeface="Arial"/>
              <a:ea typeface="PingFang SC"/>
            </a:endParaRPr>
          </a:p>
          <a:p>
            <a:pPr>
              <a:lnSpc>
                <a:spcPct val="115000"/>
              </a:lnSpc>
              <a:spcBef>
                <a:spcPts val="283"/>
              </a:spcBef>
              <a:spcAft>
                <a:spcPts val="283"/>
              </a:spcAft>
              <a:buNone/>
            </a:pPr>
            <a:r>
              <a:rPr b="0" lang="en-PH" sz="1800" spc="-1" strike="noStrike">
                <a:solidFill>
                  <a:srgbClr val="000000"/>
                </a:solidFill>
                <a:latin typeface="Lato"/>
                <a:ea typeface="Calibri;Calibri"/>
              </a:rPr>
              <a:t>10. How did you feel when you read the story? Why did you feel that way? </a:t>
            </a:r>
            <a:endParaRPr b="0" lang="en-PH" sz="18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540000" y="433800"/>
            <a:ext cx="10259280" cy="3168360"/>
          </a:xfrm>
          <a:prstGeom prst="rect">
            <a:avLst/>
          </a:prstGeom>
          <a:noFill/>
          <a:ln w="0">
            <a:noFill/>
          </a:ln>
        </p:spPr>
        <p:style>
          <a:lnRef idx="0"/>
          <a:fillRef idx="0"/>
          <a:effectRef idx="0"/>
          <a:fontRef idx="minor"/>
        </p:style>
        <p:txBody>
          <a:bodyPr lIns="90000" rIns="90000" tIns="45000" bIns="45000" anchor="t">
            <a:noAutofit/>
          </a:bodyPr>
          <a:p>
            <a:pPr>
              <a:lnSpc>
                <a:spcPct val="200000"/>
              </a:lnSpc>
              <a:spcAft>
                <a:spcPts val="601"/>
              </a:spcAft>
              <a:buNone/>
            </a:pPr>
            <a:r>
              <a:rPr b="1" lang="en-PH" sz="2400" spc="-1" strike="noStrike">
                <a:solidFill>
                  <a:srgbClr val="000000"/>
                </a:solidFill>
                <a:highlight>
                  <a:srgbClr val="ffd8ce"/>
                </a:highlight>
                <a:latin typeface="Lato"/>
                <a:ea typeface="DejaVu Sans"/>
              </a:rPr>
              <a:t>Fluency </a:t>
            </a:r>
            <a:endParaRPr b="0" lang="en-PH" sz="2400" spc="-1" strike="noStrike">
              <a:latin typeface="Arial"/>
            </a:endParaRPr>
          </a:p>
          <a:p>
            <a:pPr algn="just">
              <a:lnSpc>
                <a:spcPct val="200000"/>
              </a:lnSpc>
              <a:spcAft>
                <a:spcPts val="601"/>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 you know any tongue twisters? </a:t>
            </a:r>
            <a:r>
              <a:rPr b="1" lang="en-PH" sz="1800" spc="-1" strike="noStrike">
                <a:solidFill>
                  <a:srgbClr val="000000"/>
                </a:solidFill>
                <a:latin typeface="Lato"/>
                <a:ea typeface="DejaVu Sans"/>
              </a:rPr>
              <a:t>Tongue twisters </a:t>
            </a:r>
            <a:r>
              <a:rPr b="0" lang="en-PH" sz="1800" spc="-1" strike="noStrike">
                <a:solidFill>
                  <a:srgbClr val="000000"/>
                </a:solidFill>
                <a:latin typeface="Lato"/>
                <a:ea typeface="DejaVu Sans"/>
              </a:rPr>
              <a:t>use words or sounds that are repeated many times. These repetitions of words make tongue twisters difficult to say. </a:t>
            </a:r>
            <a:endParaRPr b="0" lang="en-PH" sz="1800" spc="-1" strike="noStrike">
              <a:latin typeface="Arial"/>
            </a:endParaRPr>
          </a:p>
          <a:p>
            <a:pPr algn="just">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Try to read the tongue twisters below repeatedly. Find out how many times you can say them without making a mistake. </a:t>
            </a:r>
            <a:endParaRPr b="0" lang="en-PH" sz="1800" spc="-1" strike="noStrike">
              <a:latin typeface="Arial"/>
            </a:endParaRPr>
          </a:p>
        </p:txBody>
      </p:sp>
      <p:sp>
        <p:nvSpPr>
          <p:cNvPr id="152" name=""/>
          <p:cNvSpPr/>
          <p:nvPr/>
        </p:nvSpPr>
        <p:spPr>
          <a:xfrm>
            <a:off x="1080000" y="3780000"/>
            <a:ext cx="9539280" cy="2159280"/>
          </a:xfrm>
          <a:custGeom>
            <a:avLst/>
            <a:gdLst/>
            <a:ahLst/>
            <a:rect l="l" t="t" r="r" b="b"/>
            <a:pathLst>
              <a:path w="26502" h="6002">
                <a:moveTo>
                  <a:pt x="1000" y="0"/>
                </a:moveTo>
                <a:lnTo>
                  <a:pt x="1000" y="0"/>
                </a:lnTo>
                <a:cubicBezTo>
                  <a:pt x="825" y="0"/>
                  <a:pt x="652" y="46"/>
                  <a:pt x="500" y="134"/>
                </a:cubicBezTo>
                <a:cubicBezTo>
                  <a:pt x="348" y="222"/>
                  <a:pt x="222" y="348"/>
                  <a:pt x="134" y="500"/>
                </a:cubicBezTo>
                <a:cubicBezTo>
                  <a:pt x="46" y="652"/>
                  <a:pt x="0" y="825"/>
                  <a:pt x="0" y="1000"/>
                </a:cubicBezTo>
                <a:lnTo>
                  <a:pt x="0" y="5000"/>
                </a:lnTo>
                <a:lnTo>
                  <a:pt x="0" y="5001"/>
                </a:lnTo>
                <a:cubicBezTo>
                  <a:pt x="0" y="5176"/>
                  <a:pt x="46" y="5349"/>
                  <a:pt x="134" y="5501"/>
                </a:cubicBezTo>
                <a:cubicBezTo>
                  <a:pt x="222" y="5653"/>
                  <a:pt x="348" y="5779"/>
                  <a:pt x="500" y="5867"/>
                </a:cubicBezTo>
                <a:cubicBezTo>
                  <a:pt x="652" y="5955"/>
                  <a:pt x="825" y="6001"/>
                  <a:pt x="1000" y="6001"/>
                </a:cubicBezTo>
                <a:lnTo>
                  <a:pt x="25500" y="6001"/>
                </a:lnTo>
                <a:lnTo>
                  <a:pt x="25501" y="6001"/>
                </a:lnTo>
                <a:cubicBezTo>
                  <a:pt x="25676" y="6001"/>
                  <a:pt x="25849" y="5955"/>
                  <a:pt x="26001" y="5867"/>
                </a:cubicBezTo>
                <a:cubicBezTo>
                  <a:pt x="26153" y="5779"/>
                  <a:pt x="26279" y="5653"/>
                  <a:pt x="26367" y="5501"/>
                </a:cubicBezTo>
                <a:cubicBezTo>
                  <a:pt x="26455" y="5349"/>
                  <a:pt x="26501" y="5176"/>
                  <a:pt x="26501" y="5001"/>
                </a:cubicBezTo>
                <a:lnTo>
                  <a:pt x="26501" y="1000"/>
                </a:lnTo>
                <a:lnTo>
                  <a:pt x="26501" y="1000"/>
                </a:lnTo>
                <a:lnTo>
                  <a:pt x="26501" y="1000"/>
                </a:lnTo>
                <a:cubicBezTo>
                  <a:pt x="26501" y="825"/>
                  <a:pt x="26455" y="652"/>
                  <a:pt x="26367" y="500"/>
                </a:cubicBezTo>
                <a:cubicBezTo>
                  <a:pt x="26279" y="348"/>
                  <a:pt x="26153" y="222"/>
                  <a:pt x="26001" y="134"/>
                </a:cubicBezTo>
                <a:cubicBezTo>
                  <a:pt x="25849" y="46"/>
                  <a:pt x="25676" y="0"/>
                  <a:pt x="25501" y="0"/>
                </a:cubicBezTo>
                <a:lnTo>
                  <a:pt x="1000" y="0"/>
                </a:lnTo>
              </a:path>
            </a:pathLst>
          </a:custGeom>
          <a:noFill/>
          <a:ln w="29160">
            <a:solidFill>
              <a:srgbClr val="e16173"/>
            </a:solidFill>
            <a:round/>
          </a:ln>
        </p:spPr>
        <p:style>
          <a:lnRef idx="0"/>
          <a:fillRef idx="0"/>
          <a:effectRef idx="0"/>
          <a:fontRef idx="minor"/>
        </p:style>
      </p:sp>
      <p:pic>
        <p:nvPicPr>
          <p:cNvPr id="153" name="" descr=""/>
          <p:cNvPicPr/>
          <p:nvPr/>
        </p:nvPicPr>
        <p:blipFill>
          <a:blip r:embed="rId1"/>
          <a:stretch/>
        </p:blipFill>
        <p:spPr>
          <a:xfrm>
            <a:off x="9432000" y="4069440"/>
            <a:ext cx="2611440" cy="2049840"/>
          </a:xfrm>
          <a:prstGeom prst="rect">
            <a:avLst/>
          </a:prstGeom>
          <a:ln w="0">
            <a:noFill/>
          </a:ln>
        </p:spPr>
      </p:pic>
      <p:sp>
        <p:nvSpPr>
          <p:cNvPr id="154" name=""/>
          <p:cNvSpPr/>
          <p:nvPr/>
        </p:nvSpPr>
        <p:spPr>
          <a:xfrm>
            <a:off x="1440000" y="3815640"/>
            <a:ext cx="8819280" cy="18882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spcAft>
                <a:spcPts val="601"/>
              </a:spcAft>
              <a:buNone/>
            </a:pPr>
            <a:r>
              <a:rPr b="1" lang="en-PH" sz="1800" spc="-1" strike="noStrike">
                <a:solidFill>
                  <a:srgbClr val="000000"/>
                </a:solidFill>
                <a:latin typeface="Lato"/>
                <a:ea typeface="DejaVu Sans"/>
              </a:rPr>
              <a:t>The Shop and Stop Stock Shop stocks pork chops. </a:t>
            </a:r>
            <a:endParaRPr b="0" lang="en-PH" sz="1800" spc="-1" strike="noStrike">
              <a:latin typeface="Arial"/>
            </a:endParaRPr>
          </a:p>
          <a:p>
            <a:pPr algn="ctr">
              <a:lnSpc>
                <a:spcPct val="200000"/>
              </a:lnSpc>
              <a:spcAft>
                <a:spcPts val="601"/>
              </a:spcAft>
              <a:buNone/>
            </a:pPr>
            <a:r>
              <a:rPr b="1" lang="en-PH" sz="1800" spc="-1" strike="noStrike">
                <a:solidFill>
                  <a:srgbClr val="000000"/>
                </a:solidFill>
                <a:latin typeface="Lato"/>
                <a:ea typeface="DejaVu Sans"/>
              </a:rPr>
              <a:t>Does this shop stock pork chops? </a:t>
            </a:r>
            <a:endParaRPr b="0" lang="en-PH" sz="1800" spc="-1" strike="noStrike">
              <a:latin typeface="Arial"/>
            </a:endParaRPr>
          </a:p>
          <a:p>
            <a:pPr algn="ctr">
              <a:lnSpc>
                <a:spcPct val="200000"/>
              </a:lnSpc>
              <a:spcAft>
                <a:spcPts val="601"/>
              </a:spcAft>
              <a:buNone/>
            </a:pPr>
            <a:r>
              <a:rPr b="1" lang="en-PH" sz="1800" spc="-1" strike="noStrike">
                <a:solidFill>
                  <a:srgbClr val="000000"/>
                </a:solidFill>
                <a:latin typeface="Lato"/>
                <a:ea typeface="DejaVu Sans"/>
              </a:rPr>
              <a:t>If this shop stocks pork chops, where are the pork chops this shop stocks?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 descr=""/>
          <p:cNvPicPr/>
          <p:nvPr/>
        </p:nvPicPr>
        <p:blipFill>
          <a:blip r:embed="rId1"/>
          <a:stretch/>
        </p:blipFill>
        <p:spPr>
          <a:xfrm>
            <a:off x="8909640" y="3780000"/>
            <a:ext cx="2984400" cy="2447280"/>
          </a:xfrm>
          <a:prstGeom prst="rect">
            <a:avLst/>
          </a:prstGeom>
          <a:ln w="0">
            <a:noFill/>
          </a:ln>
        </p:spPr>
      </p:pic>
      <p:sp>
        <p:nvSpPr>
          <p:cNvPr id="156" name=""/>
          <p:cNvSpPr/>
          <p:nvPr/>
        </p:nvSpPr>
        <p:spPr>
          <a:xfrm>
            <a:off x="1080000" y="468000"/>
            <a:ext cx="9255240" cy="5119560"/>
          </a:xfrm>
          <a:prstGeom prst="rect">
            <a:avLst/>
          </a:prstGeom>
          <a:noFill/>
          <a:ln w="0">
            <a:noFill/>
          </a:ln>
        </p:spPr>
        <p:style>
          <a:lnRef idx="0"/>
          <a:fillRef idx="0"/>
          <a:effectRef idx="0"/>
          <a:fontRef idx="minor"/>
        </p:style>
        <p:txBody>
          <a:bodyPr lIns="90000" rIns="90000" tIns="45000" bIns="45000" anchor="t">
            <a:noAutofit/>
          </a:bodyPr>
          <a:p>
            <a:pPr>
              <a:lnSpc>
                <a:spcPct val="200000"/>
              </a:lnSpc>
              <a:spcAft>
                <a:spcPts val="601"/>
              </a:spcAft>
              <a:buNone/>
            </a:pPr>
            <a:r>
              <a:rPr b="1" lang="en-PH" sz="2400" spc="-1" strike="noStrike">
                <a:solidFill>
                  <a:srgbClr val="000000"/>
                </a:solidFill>
                <a:highlight>
                  <a:srgbClr val="ffd8ce"/>
                </a:highlight>
                <a:latin typeface="Lato"/>
                <a:ea typeface="DejaVu Sans"/>
              </a:rPr>
              <a:t>Oral Language </a:t>
            </a:r>
            <a:endParaRPr b="0" lang="en-PH" sz="2400" spc="-1" strike="noStrike">
              <a:latin typeface="Arial"/>
            </a:endParaRPr>
          </a:p>
          <a:p>
            <a:pPr>
              <a:lnSpc>
                <a:spcPct val="200000"/>
              </a:lnSpc>
              <a:spcAft>
                <a:spcPts val="601"/>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Just like in stories, a skit has also the following elements: plot, setting, and characters. </a:t>
            </a:r>
            <a:endParaRPr b="0" lang="en-PH" sz="1800" spc="-1" strike="noStrike">
              <a:latin typeface="Arial"/>
            </a:endParaRPr>
          </a:p>
          <a:p>
            <a:pPr>
              <a:lnSpc>
                <a:spcPct val="200000"/>
              </a:lnSpc>
              <a:spcAft>
                <a:spcPts val="601"/>
              </a:spcAft>
              <a:buNone/>
            </a:pPr>
            <a:r>
              <a:rPr b="0" lang="en-PH" sz="1800" spc="-1" strike="noStrike">
                <a:solidFill>
                  <a:srgbClr val="000000"/>
                </a:solidFill>
                <a:latin typeface="Lato"/>
                <a:ea typeface="DejaVu Sans"/>
              </a:rPr>
              <a:t>Read the instructions below. </a:t>
            </a:r>
            <a:endParaRPr b="0" lang="en-PH" sz="1800" spc="-1" strike="noStrike">
              <a:latin typeface="Arial"/>
            </a:endParaRPr>
          </a:p>
          <a:p>
            <a:pPr marL="304920" indent="-304920">
              <a:lnSpc>
                <a:spcPct val="200000"/>
              </a:lnSpc>
              <a:spcAft>
                <a:spcPts val="601"/>
              </a:spcAft>
              <a:buNone/>
              <a:tabLst>
                <a:tab algn="l" pos="0"/>
              </a:tabLst>
            </a:pPr>
            <a:r>
              <a:rPr b="0" lang="en-PH" sz="1800" spc="-1" strike="noStrike">
                <a:solidFill>
                  <a:srgbClr val="000000"/>
                </a:solidFill>
                <a:latin typeface="Lato"/>
                <a:ea typeface="Calibri;Calibri"/>
              </a:rPr>
              <a:t>1. Your teacher will divide your class into groups of three. Role-play the story of the black butterfly. </a:t>
            </a:r>
            <a:endParaRPr b="0" lang="en-PH" sz="1800" spc="-1" strike="noStrike">
              <a:latin typeface="Arial"/>
            </a:endParaRPr>
          </a:p>
          <a:p>
            <a:pPr marL="304920" indent="-304920">
              <a:lnSpc>
                <a:spcPct val="200000"/>
              </a:lnSpc>
              <a:spcAft>
                <a:spcPts val="601"/>
              </a:spcAft>
              <a:buNone/>
              <a:tabLst>
                <a:tab algn="l" pos="0"/>
              </a:tabLst>
            </a:pPr>
            <a:r>
              <a:rPr b="0" lang="en-PH" sz="1800" spc="-1" strike="noStrike">
                <a:solidFill>
                  <a:srgbClr val="000000"/>
                </a:solidFill>
                <a:latin typeface="Lato"/>
                <a:ea typeface="Calibri;Calibri"/>
              </a:rPr>
              <a:t>2. Assign the following roles: actors for the black butterfly and a man painting </a:t>
            </a:r>
            <a:endParaRPr b="0" lang="en-PH" sz="1800" spc="-1" strike="noStrike">
              <a:latin typeface="Arial"/>
            </a:endParaRPr>
          </a:p>
          <a:p>
            <a:pPr marL="304920" indent="-304920">
              <a:lnSpc>
                <a:spcPct val="200000"/>
              </a:lnSpc>
              <a:spcAft>
                <a:spcPts val="601"/>
              </a:spcAft>
              <a:buNone/>
              <a:tabLst>
                <a:tab algn="l" pos="0"/>
              </a:tabLst>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the house, and a narrator. </a:t>
            </a:r>
            <a:endParaRPr b="0" lang="en-PH" sz="1800" spc="-1" strike="noStrike">
              <a:latin typeface="Arial"/>
            </a:endParaRPr>
          </a:p>
          <a:p>
            <a:pPr marL="304920" indent="-304920">
              <a:lnSpc>
                <a:spcPct val="200000"/>
              </a:lnSpc>
              <a:spcAft>
                <a:spcPts val="601"/>
              </a:spcAft>
              <a:buNone/>
              <a:tabLst>
                <a:tab algn="l" pos="0"/>
              </a:tabLst>
            </a:pPr>
            <a:r>
              <a:rPr b="0" lang="en-PH" sz="1800" spc="-1" strike="noStrike">
                <a:solidFill>
                  <a:srgbClr val="000000"/>
                </a:solidFill>
                <a:latin typeface="Lato"/>
                <a:ea typeface="Calibri;Calibri"/>
              </a:rPr>
              <a:t>3. Make sure each member helps in preparing the costumes or materials.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 descr=""/>
          <p:cNvPicPr/>
          <p:nvPr/>
        </p:nvPicPr>
        <p:blipFill>
          <a:blip r:embed="rId1"/>
          <a:stretch/>
        </p:blipFill>
        <p:spPr>
          <a:xfrm>
            <a:off x="8576640" y="4320000"/>
            <a:ext cx="3482640" cy="1894320"/>
          </a:xfrm>
          <a:prstGeom prst="rect">
            <a:avLst/>
          </a:prstGeom>
          <a:ln w="0">
            <a:noFill/>
          </a:ln>
        </p:spPr>
      </p:pic>
      <p:sp>
        <p:nvSpPr>
          <p:cNvPr id="158" name=""/>
          <p:cNvSpPr/>
          <p:nvPr/>
        </p:nvSpPr>
        <p:spPr>
          <a:xfrm>
            <a:off x="684000" y="504000"/>
            <a:ext cx="11015280" cy="54860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884"/>
              </a:spcAft>
              <a:buNone/>
            </a:pPr>
            <a:r>
              <a:rPr b="1" lang="en-PH" sz="2400" spc="-1" strike="noStrike">
                <a:solidFill>
                  <a:srgbClr val="000000"/>
                </a:solidFill>
                <a:highlight>
                  <a:srgbClr val="ffd8ce"/>
                </a:highlight>
                <a:latin typeface="Lato"/>
                <a:ea typeface="DejaVu Sans"/>
              </a:rPr>
              <a:t>Grammar</a:t>
            </a:r>
            <a:r>
              <a:rPr b="1" lang="en-PH" sz="1800" spc="-1" strike="noStrike">
                <a:solidFill>
                  <a:srgbClr val="000000"/>
                </a:solidFill>
                <a:highlight>
                  <a:srgbClr val="ffd8ce"/>
                </a:highlight>
                <a:latin typeface="Lato"/>
                <a:ea typeface="DejaVu Sans"/>
              </a:rPr>
              <a:t> </a:t>
            </a:r>
            <a:endParaRPr b="0" lang="en-PH" sz="1800" spc="-1" strike="noStrike">
              <a:latin typeface="Arial"/>
            </a:endParaRPr>
          </a:p>
          <a:p>
            <a:pPr algn="just">
              <a:lnSpc>
                <a:spcPct val="150000"/>
              </a:lnSpc>
              <a:spcBef>
                <a:spcPts val="283"/>
              </a:spcBef>
              <a:spcAft>
                <a:spcPts val="884"/>
              </a:spcAft>
              <a:buNone/>
            </a:pPr>
            <a:r>
              <a:rPr b="0" lang="en-PH" sz="1800" spc="-1" strike="noStrike">
                <a:solidFill>
                  <a:srgbClr val="000000"/>
                </a:solidFill>
                <a:latin typeface="Lato"/>
                <a:ea typeface="Calibri;Calibri"/>
              </a:rPr>
              <a:t>If you would like to state a fact or provide information, you should use a </a:t>
            </a:r>
            <a:r>
              <a:rPr b="1" lang="en-PH" sz="1800" spc="-1" strike="noStrike">
                <a:solidFill>
                  <a:srgbClr val="000000"/>
                </a:solidFill>
                <a:latin typeface="Lato"/>
                <a:ea typeface="Calibri;Calibri"/>
              </a:rPr>
              <a:t>declarative sentence</a:t>
            </a:r>
            <a:r>
              <a:rPr b="0" i="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In reading this type of sentence orally, you should use the falling intonation at the end. You also have to put a </a:t>
            </a:r>
            <a:r>
              <a:rPr b="1" lang="en-PH" sz="1800" spc="-1" strike="noStrike">
                <a:solidFill>
                  <a:srgbClr val="000000"/>
                </a:solidFill>
                <a:latin typeface="Lato"/>
                <a:ea typeface="Calibri;Calibri"/>
              </a:rPr>
              <a:t>period </a:t>
            </a:r>
            <a:r>
              <a:rPr b="0" lang="en-PH" sz="1800" spc="-1" strike="noStrike">
                <a:solidFill>
                  <a:srgbClr val="000000"/>
                </a:solidFill>
                <a:latin typeface="Lato"/>
                <a:ea typeface="Calibri;Calibri"/>
              </a:rPr>
              <a:t>(</a:t>
            </a:r>
            <a:r>
              <a:rPr b="1" lang="en-PH" sz="1800" spc="-1" strike="noStrike">
                <a:solidFill>
                  <a:srgbClr val="000000"/>
                </a:solidFill>
                <a:latin typeface="Lato"/>
                <a:ea typeface="Calibri;Calibri"/>
              </a:rPr>
              <a:t>.</a:t>
            </a:r>
            <a:r>
              <a:rPr b="0" lang="en-PH" sz="1800" spc="-1" strike="noStrike">
                <a:solidFill>
                  <a:srgbClr val="000000"/>
                </a:solidFill>
                <a:latin typeface="Lato"/>
                <a:ea typeface="Calibri;Calibri"/>
              </a:rPr>
              <a:t>) at the end punctuation of the sentence. </a:t>
            </a:r>
            <a:endParaRPr b="0" lang="en-PH" sz="1800" spc="-1" strike="noStrike">
              <a:latin typeface="Arial"/>
            </a:endParaRPr>
          </a:p>
          <a:p>
            <a:pPr algn="just">
              <a:lnSpc>
                <a:spcPct val="150000"/>
              </a:lnSpc>
              <a:spcBef>
                <a:spcPts val="283"/>
              </a:spcBef>
              <a:spcAft>
                <a:spcPts val="884"/>
              </a:spcAft>
              <a:buNone/>
            </a:pPr>
            <a:r>
              <a:rPr b="1" lang="en-PH" sz="1800" spc="-1" strike="noStrike">
                <a:solidFill>
                  <a:srgbClr val="000000"/>
                </a:solidFill>
                <a:latin typeface="Lato"/>
                <a:ea typeface="Calibri;Calibri"/>
              </a:rPr>
              <a:t>Example:</a:t>
            </a:r>
            <a:r>
              <a:rPr b="0" lang="en-PH" sz="1800" spc="-1" strike="noStrike">
                <a:solidFill>
                  <a:srgbClr val="000000"/>
                </a:solidFill>
                <a:latin typeface="Lato"/>
                <a:ea typeface="Calibri;Calibri"/>
              </a:rPr>
              <a:t> She lost her textbook.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At times, you have to use the rising intonation at the end of your sentence to ask for confirmation. You also have to put a </a:t>
            </a:r>
            <a:r>
              <a:rPr b="1" lang="en-PH" sz="1800" spc="-1" strike="noStrike">
                <a:solidFill>
                  <a:srgbClr val="000000"/>
                </a:solidFill>
                <a:latin typeface="Lato"/>
                <a:ea typeface="Calibri;Calibri"/>
              </a:rPr>
              <a:t>question mark </a:t>
            </a:r>
            <a:r>
              <a:rPr b="0" lang="en-PH" sz="1800" spc="-1" strike="noStrike">
                <a:solidFill>
                  <a:srgbClr val="000000"/>
                </a:solidFill>
                <a:latin typeface="Lato"/>
                <a:ea typeface="Calibri;Calibri"/>
              </a:rPr>
              <a:t>(?) at the end of this type of sentence.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Example:</a:t>
            </a:r>
            <a:r>
              <a:rPr b="0" lang="en-PH" sz="1800" spc="-1" strike="noStrike">
                <a:solidFill>
                  <a:srgbClr val="000000"/>
                </a:solidFill>
                <a:latin typeface="Lato"/>
                <a:ea typeface="Calibri;Calibri"/>
              </a:rPr>
              <a:t> She lost her textbook?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When you ask a question, you write an </a:t>
            </a:r>
            <a:r>
              <a:rPr b="1" lang="en-PH" sz="1800" spc="-1" strike="noStrike">
                <a:solidFill>
                  <a:srgbClr val="000000"/>
                </a:solidFill>
                <a:latin typeface="Lato"/>
                <a:ea typeface="Calibri;Calibri"/>
              </a:rPr>
              <a:t>interrogative sentence</a:t>
            </a:r>
            <a:r>
              <a:rPr b="0" i="1" lang="en-PH" sz="1800" spc="-1" strike="noStrike">
                <a:solidFill>
                  <a:srgbClr val="000000"/>
                </a:solidFill>
                <a:latin typeface="Lato"/>
                <a:ea typeface="Calibri;Calibri"/>
              </a:rPr>
              <a:t>.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Don’t forget to put a </a:t>
            </a:r>
            <a:r>
              <a:rPr b="1" lang="en-PH" sz="1800" spc="-1" strike="noStrike">
                <a:solidFill>
                  <a:srgbClr val="000000"/>
                </a:solidFill>
                <a:latin typeface="Lato"/>
                <a:ea typeface="Calibri;Calibri"/>
              </a:rPr>
              <a:t>question mark </a:t>
            </a:r>
            <a:r>
              <a:rPr b="0" lang="en-PH" sz="1800" spc="-1" strike="noStrike">
                <a:solidFill>
                  <a:srgbClr val="000000"/>
                </a:solidFill>
                <a:latin typeface="Lato"/>
                <a:ea typeface="Calibri;Calibri"/>
              </a:rPr>
              <a:t>(?) at the end of the question.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Example:</a:t>
            </a:r>
            <a:r>
              <a:rPr b="0" lang="en-PH" sz="1800" spc="-1" strike="noStrike">
                <a:solidFill>
                  <a:srgbClr val="000000"/>
                </a:solidFill>
                <a:latin typeface="Lato"/>
                <a:ea typeface="Calibri;Calibri"/>
              </a:rPr>
              <a:t> What time is our science subject?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1260000" y="1440000"/>
            <a:ext cx="9539280" cy="3419280"/>
          </a:xfrm>
          <a:custGeom>
            <a:avLst/>
            <a:gdLst/>
            <a:ahLst/>
            <a:rect l="l" t="t" r="r" b="b"/>
            <a:pathLst>
              <a:path w="26502" h="9502">
                <a:moveTo>
                  <a:pt x="1583" y="0"/>
                </a:moveTo>
                <a:lnTo>
                  <a:pt x="1584" y="0"/>
                </a:lnTo>
                <a:cubicBezTo>
                  <a:pt x="1306" y="0"/>
                  <a:pt x="1032" y="73"/>
                  <a:pt x="792" y="212"/>
                </a:cubicBezTo>
                <a:cubicBezTo>
                  <a:pt x="551" y="351"/>
                  <a:pt x="351" y="551"/>
                  <a:pt x="212" y="792"/>
                </a:cubicBezTo>
                <a:cubicBezTo>
                  <a:pt x="73" y="1032"/>
                  <a:pt x="0" y="1306"/>
                  <a:pt x="0" y="1584"/>
                </a:cubicBezTo>
                <a:lnTo>
                  <a:pt x="0" y="7917"/>
                </a:lnTo>
                <a:lnTo>
                  <a:pt x="0" y="7918"/>
                </a:lnTo>
                <a:cubicBezTo>
                  <a:pt x="0" y="8195"/>
                  <a:pt x="73" y="8469"/>
                  <a:pt x="212" y="8709"/>
                </a:cubicBezTo>
                <a:cubicBezTo>
                  <a:pt x="351" y="8950"/>
                  <a:pt x="551" y="9150"/>
                  <a:pt x="792" y="9289"/>
                </a:cubicBezTo>
                <a:cubicBezTo>
                  <a:pt x="1032" y="9428"/>
                  <a:pt x="1306" y="9501"/>
                  <a:pt x="1584" y="9501"/>
                </a:cubicBezTo>
                <a:lnTo>
                  <a:pt x="24917" y="9501"/>
                </a:lnTo>
                <a:lnTo>
                  <a:pt x="24918" y="9501"/>
                </a:lnTo>
                <a:cubicBezTo>
                  <a:pt x="25195" y="9501"/>
                  <a:pt x="25469" y="9428"/>
                  <a:pt x="25709" y="9289"/>
                </a:cubicBezTo>
                <a:cubicBezTo>
                  <a:pt x="25950" y="9150"/>
                  <a:pt x="26150" y="8950"/>
                  <a:pt x="26289" y="8709"/>
                </a:cubicBezTo>
                <a:cubicBezTo>
                  <a:pt x="26428" y="8469"/>
                  <a:pt x="26501" y="8195"/>
                  <a:pt x="26501" y="7918"/>
                </a:cubicBezTo>
                <a:lnTo>
                  <a:pt x="26501" y="1583"/>
                </a:lnTo>
                <a:lnTo>
                  <a:pt x="26501" y="1584"/>
                </a:lnTo>
                <a:lnTo>
                  <a:pt x="26501" y="1584"/>
                </a:lnTo>
                <a:cubicBezTo>
                  <a:pt x="26501" y="1306"/>
                  <a:pt x="26428" y="1032"/>
                  <a:pt x="26289" y="792"/>
                </a:cubicBezTo>
                <a:cubicBezTo>
                  <a:pt x="26150" y="551"/>
                  <a:pt x="25950" y="351"/>
                  <a:pt x="25709" y="212"/>
                </a:cubicBezTo>
                <a:cubicBezTo>
                  <a:pt x="25469" y="73"/>
                  <a:pt x="25195" y="0"/>
                  <a:pt x="24918" y="0"/>
                </a:cubicBezTo>
                <a:lnTo>
                  <a:pt x="1583" y="0"/>
                </a:lnTo>
              </a:path>
            </a:pathLst>
          </a:custGeom>
          <a:noFill/>
          <a:ln w="29160">
            <a:solidFill>
              <a:srgbClr val="d62e4e"/>
            </a:solidFill>
            <a:round/>
          </a:ln>
        </p:spPr>
        <p:style>
          <a:lnRef idx="0"/>
          <a:fillRef idx="0"/>
          <a:effectRef idx="0"/>
          <a:fontRef idx="minor"/>
        </p:style>
      </p:sp>
      <p:pic>
        <p:nvPicPr>
          <p:cNvPr id="160" name="" descr=""/>
          <p:cNvPicPr/>
          <p:nvPr/>
        </p:nvPicPr>
        <p:blipFill>
          <a:blip r:embed="rId1"/>
          <a:stretch/>
        </p:blipFill>
        <p:spPr>
          <a:xfrm>
            <a:off x="1456200" y="1771560"/>
            <a:ext cx="1783080" cy="1827720"/>
          </a:xfrm>
          <a:prstGeom prst="rect">
            <a:avLst/>
          </a:prstGeom>
          <a:ln w="0">
            <a:noFill/>
          </a:ln>
        </p:spPr>
      </p:pic>
      <p:sp>
        <p:nvSpPr>
          <p:cNvPr id="161" name=""/>
          <p:cNvSpPr/>
          <p:nvPr/>
        </p:nvSpPr>
        <p:spPr>
          <a:xfrm>
            <a:off x="2160000" y="1771560"/>
            <a:ext cx="8319960" cy="2699280"/>
          </a:xfrm>
          <a:prstGeom prst="rect">
            <a:avLst/>
          </a:prstGeom>
          <a:noFill/>
          <a:ln w="0">
            <a:noFill/>
          </a:ln>
        </p:spPr>
        <p:style>
          <a:lnRef idx="0"/>
          <a:fillRef idx="0"/>
          <a:effectRef idx="0"/>
          <a:fontRef idx="minor"/>
        </p:style>
        <p:txBody>
          <a:bodyPr lIns="90000" rIns="90000" tIns="45000" bIns="45000" anchor="t">
            <a:noAutofit/>
          </a:bodyPr>
          <a:p>
            <a:pPr>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A </a:t>
            </a:r>
            <a:r>
              <a:rPr b="1" lang="en-PH" sz="1800" spc="-1" strike="noStrike">
                <a:solidFill>
                  <a:srgbClr val="000000"/>
                </a:solidFill>
                <a:latin typeface="Lato"/>
                <a:ea typeface="Calibri;Calibri"/>
              </a:rPr>
              <a:t>declarative sentence </a:t>
            </a:r>
            <a:r>
              <a:rPr b="0" lang="en-PH" sz="1800" spc="-1" strike="noStrike">
                <a:solidFill>
                  <a:srgbClr val="000000"/>
                </a:solidFill>
                <a:latin typeface="Lato"/>
                <a:ea typeface="Calibri;Calibri"/>
              </a:rPr>
              <a:t>states a fact or an opinion. A period (.) is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placed at the end of the sentence. </a:t>
            </a:r>
            <a:endParaRPr b="0" lang="en-PH" sz="1800" spc="-1" strike="noStrike">
              <a:latin typeface="Arial"/>
            </a:endParaRPr>
          </a:p>
          <a:p>
            <a:pPr>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An </a:t>
            </a:r>
            <a:r>
              <a:rPr b="1" lang="en-PH" sz="1800" spc="-1" strike="noStrike">
                <a:solidFill>
                  <a:srgbClr val="000000"/>
                </a:solidFill>
                <a:latin typeface="Lato"/>
                <a:ea typeface="Calibri;Calibri"/>
              </a:rPr>
              <a:t>interrogative sentence </a:t>
            </a:r>
            <a:r>
              <a:rPr b="0" lang="en-PH" sz="1800" spc="-1" strike="noStrike">
                <a:solidFill>
                  <a:srgbClr val="000000"/>
                </a:solidFill>
                <a:latin typeface="Lato"/>
                <a:ea typeface="Calibri;Calibri"/>
              </a:rPr>
              <a:t>asks a question. A question mark (?) is placed at the end of this type of sentence.</a:t>
            </a:r>
            <a:endParaRPr b="0" lang="en-PH" sz="1800" spc="-1" strike="noStrike">
              <a:latin typeface="Arial"/>
            </a:endParaRPr>
          </a:p>
        </p:txBody>
      </p:sp>
      <p:pic>
        <p:nvPicPr>
          <p:cNvPr id="162" name="" descr=""/>
          <p:cNvPicPr/>
          <p:nvPr/>
        </p:nvPicPr>
        <p:blipFill>
          <a:blip r:embed="rId2"/>
          <a:stretch/>
        </p:blipFill>
        <p:spPr>
          <a:xfrm>
            <a:off x="6840000" y="3780000"/>
            <a:ext cx="5207760" cy="23392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1080000" y="377640"/>
            <a:ext cx="9719280" cy="5561640"/>
          </a:xfrm>
          <a:prstGeom prst="rect">
            <a:avLst/>
          </a:prstGeom>
          <a:noFill/>
          <a:ln w="0">
            <a:noFill/>
          </a:ln>
        </p:spPr>
        <p:style>
          <a:lnRef idx="0"/>
          <a:fillRef idx="0"/>
          <a:effectRef idx="0"/>
          <a:fontRef idx="minor"/>
        </p:style>
        <p:txBody>
          <a:bodyPr lIns="90000" rIns="90000" tIns="45000" bIns="45000" anchor="t">
            <a:noAutofit/>
          </a:bodyPr>
          <a:p>
            <a:pPr>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Read each sentence and tell whether it is a</a:t>
            </a:r>
            <a:r>
              <a:rPr b="0" lang="en-PH" sz="1800" spc="-1" strike="noStrike" u="sng">
                <a:solidFill>
                  <a:srgbClr val="000000"/>
                </a:solidFill>
                <a:uFillTx/>
                <a:latin typeface="Lato"/>
                <a:ea typeface="Calibri;Calibri"/>
              </a:rPr>
              <a:t> declarative sentence</a:t>
            </a:r>
            <a:r>
              <a:rPr b="0" lang="en-PH" sz="1800" spc="-1" strike="noStrike">
                <a:solidFill>
                  <a:srgbClr val="000000"/>
                </a:solidFill>
                <a:latin typeface="Lato"/>
                <a:ea typeface="Calibri;Calibri"/>
              </a:rPr>
              <a:t> or an </a:t>
            </a:r>
            <a:r>
              <a:rPr b="0" lang="en-PH" sz="1800" spc="-1" strike="noStrike" u="sng">
                <a:solidFill>
                  <a:srgbClr val="000000"/>
                </a:solidFill>
                <a:uFillTx/>
                <a:latin typeface="Lato"/>
                <a:ea typeface="Calibri;Calibri"/>
              </a:rPr>
              <a:t>interrogative sentence</a:t>
            </a:r>
            <a:r>
              <a:rPr b="0" lang="en-PH" sz="1800" spc="-1" strike="noStrike">
                <a:solidFill>
                  <a:srgbClr val="000000"/>
                </a:solidFill>
                <a:latin typeface="Lato"/>
                <a:ea typeface="Calibri;Calibri"/>
              </a:rPr>
              <a:t>. Write </a:t>
            </a:r>
            <a:r>
              <a:rPr b="1" lang="en-PH" sz="1800" spc="-1" strike="noStrike" u="sng">
                <a:solidFill>
                  <a:srgbClr val="ff0000"/>
                </a:solidFill>
                <a:uFillTx/>
                <a:latin typeface="Lato"/>
                <a:ea typeface="Calibri;Calibri"/>
              </a:rPr>
              <a:t>D</a:t>
            </a:r>
            <a:r>
              <a:rPr b="1" lang="en-PH" sz="1800" spc="-1" strike="noStrike" u="sng">
                <a:solidFill>
                  <a:srgbClr val="000000"/>
                </a:solidFill>
                <a:uFillTx/>
                <a:latin typeface="Lato"/>
                <a:ea typeface="Calibri;Calibri"/>
              </a:rPr>
              <a:t> </a:t>
            </a:r>
            <a:r>
              <a:rPr b="0" lang="en-PH" sz="1800" spc="-1" strike="noStrike">
                <a:solidFill>
                  <a:srgbClr val="000000"/>
                </a:solidFill>
                <a:latin typeface="Lato"/>
                <a:ea typeface="Calibri;Calibri"/>
              </a:rPr>
              <a:t>for a declarative sentence or </a:t>
            </a:r>
            <a:r>
              <a:rPr b="1" lang="en-PH" sz="1800" spc="-1" strike="noStrike" u="sng">
                <a:solidFill>
                  <a:srgbClr val="ff0000"/>
                </a:solidFill>
                <a:uFillTx/>
                <a:latin typeface="Lato"/>
                <a:ea typeface="Calibri;Calibri"/>
              </a:rPr>
              <a:t>IN</a:t>
            </a:r>
            <a:r>
              <a:rPr b="1" lang="en-PH" sz="1800" spc="-1" strike="noStrike" u="sng">
                <a:solidFill>
                  <a:srgbClr val="000000"/>
                </a:solidFill>
                <a:uFillTx/>
                <a:latin typeface="Lato"/>
                <a:ea typeface="Calibri;Calibri"/>
              </a:rPr>
              <a:t> </a:t>
            </a:r>
            <a:r>
              <a:rPr b="0" lang="en-PH" sz="1800" spc="-1" strike="noStrike">
                <a:solidFill>
                  <a:srgbClr val="000000"/>
                </a:solidFill>
                <a:latin typeface="Lato"/>
                <a:ea typeface="Calibri;Calibri"/>
              </a:rPr>
              <a:t>for an interrogative sentence. </a:t>
            </a:r>
            <a:endParaRPr b="0" lang="en-PH" sz="1800" spc="-1" strike="noStrike">
              <a:latin typeface="Arial"/>
            </a:endParaRPr>
          </a:p>
          <a:p>
            <a:pPr marL="304920" indent="-304920">
              <a:lnSpc>
                <a:spcPct val="200000"/>
              </a:lnSpc>
              <a:spcAft>
                <a:spcPts val="601"/>
              </a:spcAft>
              <a:buNone/>
              <a:tabLst>
                <a:tab algn="l" pos="0"/>
              </a:tabLst>
            </a:pPr>
            <a:r>
              <a:rPr b="0" lang="en-PH" sz="1800" spc="-1" strike="noStrike">
                <a:solidFill>
                  <a:srgbClr val="000000"/>
                </a:solidFill>
                <a:latin typeface="Lato"/>
                <a:ea typeface="Calibri;Calibri"/>
              </a:rPr>
              <a:t>Examples: </a:t>
            </a:r>
            <a:r>
              <a:rPr b="0" lang="en-PH" sz="1800" spc="-1" strike="noStrike">
                <a:solidFill>
                  <a:srgbClr val="000000"/>
                </a:solidFill>
                <a:latin typeface="Lato"/>
                <a:ea typeface="Calibri;Calibri"/>
              </a:rPr>
              <a:t>	</a:t>
            </a:r>
            <a:r>
              <a:rPr b="1" lang="en-PH" sz="1800" spc="-1" strike="noStrike" u="sng">
                <a:solidFill>
                  <a:srgbClr val="000000"/>
                </a:solidFill>
                <a:uFillTx/>
                <a:latin typeface="Lato"/>
                <a:ea typeface="Calibri;Calibri"/>
              </a:rPr>
              <a:t>D</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There are many butterflies in the garden. </a:t>
            </a:r>
            <a:endParaRPr b="0" lang="en-PH" sz="1800" spc="-1" strike="noStrike">
              <a:latin typeface="Arial"/>
            </a:endParaRPr>
          </a:p>
          <a:p>
            <a:pPr marL="304920" indent="-304920">
              <a:lnSpc>
                <a:spcPct val="200000"/>
              </a:lnSpc>
              <a:spcAft>
                <a:spcPts val="601"/>
              </a:spcAft>
              <a:buNone/>
              <a:tabLst>
                <a:tab algn="l" pos="0"/>
              </a:tabLst>
            </a:pPr>
            <a:r>
              <a:rPr b="1" lang="en-PH" sz="1800" spc="-1" strike="noStrike" u="sng">
                <a:solidFill>
                  <a:srgbClr val="000000"/>
                </a:solidFill>
                <a:uFillTx/>
                <a:latin typeface="Lato"/>
                <a:ea typeface="Calibri;Calibri"/>
              </a:rPr>
              <a:t>	</a:t>
            </a:r>
            <a:r>
              <a:rPr b="1" lang="en-PH" sz="1800" spc="-1" strike="noStrike" u="sng">
                <a:solidFill>
                  <a:srgbClr val="000000"/>
                </a:solidFill>
                <a:uFillTx/>
                <a:latin typeface="Lato"/>
                <a:ea typeface="Calibri;Calibri"/>
              </a:rPr>
              <a:t>	</a:t>
            </a:r>
            <a:r>
              <a:rPr b="1" lang="en-PH" sz="1800" spc="-1" strike="noStrike" u="sng">
                <a:solidFill>
                  <a:srgbClr val="000000"/>
                </a:solidFill>
                <a:uFillTx/>
                <a:latin typeface="Lato"/>
                <a:ea typeface="Calibri;Calibri"/>
              </a:rPr>
              <a:t>IN</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Have you seen many butterflies in the garden? </a:t>
            </a:r>
            <a:endParaRPr b="0" lang="en-PH" sz="1800" spc="-1" strike="noStrike">
              <a:latin typeface="Arial"/>
            </a:endParaRPr>
          </a:p>
          <a:p>
            <a:pPr marL="609480" indent="-304920">
              <a:lnSpc>
                <a:spcPct val="200000"/>
              </a:lnSpc>
              <a:spcAft>
                <a:spcPts val="601"/>
              </a:spcAft>
              <a:buNone/>
              <a:tabLst>
                <a:tab algn="l" pos="0"/>
              </a:tabLst>
            </a:pPr>
            <a:r>
              <a:rPr b="0" lang="en-PH" sz="1800" spc="-1" strike="noStrike">
                <a:solidFill>
                  <a:srgbClr val="000000"/>
                </a:solidFill>
                <a:latin typeface="Lato"/>
                <a:ea typeface="Calibri;Calibri"/>
              </a:rPr>
              <a:t>_______ 1. Flying a kite is fun. </a:t>
            </a:r>
            <a:endParaRPr b="0" lang="en-PH" sz="1800" spc="-1" strike="noStrike">
              <a:latin typeface="Arial"/>
            </a:endParaRPr>
          </a:p>
          <a:p>
            <a:pPr marL="609480" indent="-304920">
              <a:lnSpc>
                <a:spcPct val="200000"/>
              </a:lnSpc>
              <a:spcAft>
                <a:spcPts val="601"/>
              </a:spcAft>
              <a:buNone/>
              <a:tabLst>
                <a:tab algn="l" pos="0"/>
              </a:tabLst>
            </a:pPr>
            <a:r>
              <a:rPr b="0" lang="en-PH" sz="1800" spc="-1" strike="noStrike">
                <a:solidFill>
                  <a:srgbClr val="000000"/>
                </a:solidFill>
                <a:latin typeface="Lato"/>
                <a:ea typeface="Calibri;Calibri"/>
              </a:rPr>
              <a:t>_______ 2. Do you like to fly a kite? </a:t>
            </a:r>
            <a:endParaRPr b="0" lang="en-PH" sz="1800" spc="-1" strike="noStrike">
              <a:latin typeface="Arial"/>
            </a:endParaRPr>
          </a:p>
          <a:p>
            <a:pPr marL="609480" indent="-304920">
              <a:lnSpc>
                <a:spcPct val="200000"/>
              </a:lnSpc>
              <a:spcAft>
                <a:spcPts val="601"/>
              </a:spcAft>
              <a:buNone/>
              <a:tabLst>
                <a:tab algn="l" pos="0"/>
              </a:tabLst>
            </a:pPr>
            <a:r>
              <a:rPr b="0" lang="en-PH" sz="1800" spc="-1" strike="noStrike">
                <a:solidFill>
                  <a:srgbClr val="000000"/>
                </a:solidFill>
                <a:latin typeface="Lato"/>
                <a:ea typeface="Calibri;Calibri"/>
              </a:rPr>
              <a:t>_______ 3. A kite has four sides. </a:t>
            </a:r>
            <a:endParaRPr b="0" lang="en-PH" sz="1800" spc="-1" strike="noStrike">
              <a:latin typeface="Arial"/>
            </a:endParaRPr>
          </a:p>
          <a:p>
            <a:pPr marL="609480" indent="-304920">
              <a:lnSpc>
                <a:spcPct val="200000"/>
              </a:lnSpc>
              <a:spcAft>
                <a:spcPts val="601"/>
              </a:spcAft>
              <a:buNone/>
              <a:tabLst>
                <a:tab algn="l" pos="0"/>
              </a:tabLst>
            </a:pPr>
            <a:r>
              <a:rPr b="0" lang="en-PH" sz="1800" spc="-1" strike="noStrike">
                <a:solidFill>
                  <a:srgbClr val="000000"/>
                </a:solidFill>
                <a:latin typeface="Lato"/>
                <a:ea typeface="Calibri;Calibri"/>
              </a:rPr>
              <a:t>_______ 4. It has a diamond shape. </a:t>
            </a:r>
            <a:endParaRPr b="0" lang="en-PH" sz="1800" spc="-1" strike="noStrike">
              <a:latin typeface="Arial"/>
            </a:endParaRPr>
          </a:p>
          <a:p>
            <a:pPr marL="609480" indent="-304920">
              <a:lnSpc>
                <a:spcPct val="200000"/>
              </a:lnSpc>
              <a:spcAft>
                <a:spcPts val="601"/>
              </a:spcAft>
              <a:buNone/>
              <a:tabLst>
                <a:tab algn="l" pos="0"/>
              </a:tabLst>
            </a:pPr>
            <a:r>
              <a:rPr b="0" lang="en-PH" sz="1800" spc="-1" strike="noStrike">
                <a:solidFill>
                  <a:srgbClr val="000000"/>
                </a:solidFill>
                <a:latin typeface="Lato"/>
                <a:ea typeface="Calibri;Calibri"/>
              </a:rPr>
              <a:t>_______ 5. Did you fly a kite last Saturday? </a:t>
            </a:r>
            <a:endParaRPr b="0" lang="en-PH" sz="1800" spc="-1" strike="noStrike">
              <a:latin typeface="Arial"/>
            </a:endParaRPr>
          </a:p>
        </p:txBody>
      </p:sp>
      <p:pic>
        <p:nvPicPr>
          <p:cNvPr id="164" name="" descr=""/>
          <p:cNvPicPr/>
          <p:nvPr/>
        </p:nvPicPr>
        <p:blipFill>
          <a:blip r:embed="rId1"/>
          <a:stretch/>
        </p:blipFill>
        <p:spPr>
          <a:xfrm>
            <a:off x="8100000" y="2340000"/>
            <a:ext cx="3959280" cy="38152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7344000" y="2700000"/>
            <a:ext cx="4811400" cy="3535560"/>
          </a:xfrm>
          <a:prstGeom prst="rect">
            <a:avLst/>
          </a:prstGeom>
          <a:ln w="0">
            <a:noFill/>
          </a:ln>
        </p:spPr>
      </p:pic>
      <p:sp>
        <p:nvSpPr>
          <p:cNvPr id="126" name=""/>
          <p:cNvSpPr/>
          <p:nvPr/>
        </p:nvSpPr>
        <p:spPr>
          <a:xfrm>
            <a:off x="540000" y="414000"/>
            <a:ext cx="10259280" cy="4697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Aft>
                <a:spcPts val="601"/>
              </a:spcAft>
              <a:buNone/>
            </a:pPr>
            <a:r>
              <a:rPr b="1" lang="en-PH" sz="2200" spc="-1" strike="noStrike">
                <a:solidFill>
                  <a:srgbClr val="000000"/>
                </a:solidFill>
                <a:highlight>
                  <a:srgbClr val="ffd8ce"/>
                </a:highlight>
                <a:latin typeface="Lato"/>
                <a:ea typeface="DejaVu Sans"/>
              </a:rPr>
              <a:t>Phonics and Word Recognition </a:t>
            </a:r>
            <a:endParaRPr b="0" lang="en-PH" sz="2200" spc="-1" strike="noStrike">
              <a:latin typeface="Arial"/>
            </a:endParaRPr>
          </a:p>
          <a:p>
            <a:pPr algn="just">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Is it difficult to read words that have a short </a:t>
            </a:r>
            <a:r>
              <a:rPr b="1" lang="en-PH" sz="1800" spc="-1" strike="noStrike">
                <a:solidFill>
                  <a:srgbClr val="000000"/>
                </a:solidFill>
                <a:latin typeface="Lato"/>
                <a:ea typeface="Calibri;Calibri"/>
              </a:rPr>
              <a:t>o </a:t>
            </a:r>
            <a:r>
              <a:rPr b="0" lang="en-PH" sz="1800" spc="-1" strike="noStrike">
                <a:solidFill>
                  <a:srgbClr val="000000"/>
                </a:solidFill>
                <a:latin typeface="Lato"/>
                <a:ea typeface="Calibri;Calibri"/>
              </a:rPr>
              <a:t>sound? How do you read </a:t>
            </a:r>
            <a:r>
              <a:rPr b="0" lang="en-PH" sz="1800" spc="-1" strike="noStrike" u="sng">
                <a:solidFill>
                  <a:srgbClr val="000000"/>
                </a:solidFill>
                <a:uFillTx/>
                <a:latin typeface="Lato"/>
                <a:ea typeface="Calibri;Calibri"/>
              </a:rPr>
              <a:t>mod </a:t>
            </a:r>
            <a:r>
              <a:rPr b="0" lang="en-PH" sz="1800" spc="-1" strike="noStrike">
                <a:solidFill>
                  <a:srgbClr val="000000"/>
                </a:solidFill>
                <a:latin typeface="Lato"/>
                <a:ea typeface="Calibri;Calibri"/>
              </a:rPr>
              <a:t>and </a:t>
            </a:r>
            <a:r>
              <a:rPr b="0" lang="en-PH" sz="1800" spc="-1" strike="noStrike" u="sng">
                <a:solidFill>
                  <a:srgbClr val="000000"/>
                </a:solidFill>
                <a:uFillTx/>
                <a:latin typeface="Lato"/>
                <a:ea typeface="Calibri;Calibri"/>
              </a:rPr>
              <a:t>rod</a:t>
            </a:r>
            <a:r>
              <a:rPr b="0" lang="en-PH" sz="1800" spc="-1" strike="noStrike">
                <a:solidFill>
                  <a:srgbClr val="000000"/>
                </a:solidFill>
                <a:latin typeface="Lato"/>
                <a:ea typeface="Calibri;Calibri"/>
              </a:rPr>
              <a:t>? Is it like mood and rood? </a:t>
            </a:r>
            <a:endParaRPr b="0" lang="en-PH" sz="1800" spc="-1" strike="noStrike">
              <a:latin typeface="Arial"/>
            </a:endParaRPr>
          </a:p>
          <a:p>
            <a:pPr algn="just">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The short </a:t>
            </a:r>
            <a:r>
              <a:rPr b="1" lang="en-PH" sz="2200" spc="-1" strike="noStrike">
                <a:solidFill>
                  <a:srgbClr val="ff5429"/>
                </a:solidFill>
                <a:latin typeface="Lato"/>
                <a:ea typeface="Calibri;Calibri"/>
              </a:rPr>
              <a:t>o</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sound sometimes appears at the beginning of a word. </a:t>
            </a:r>
            <a:endParaRPr b="0" lang="en-PH" sz="1800" spc="-1" strike="noStrike">
              <a:latin typeface="Arial"/>
            </a:endParaRPr>
          </a:p>
          <a:p>
            <a:pPr algn="just">
              <a:lnSpc>
                <a:spcPct val="200000"/>
              </a:lnSpc>
              <a:spcAft>
                <a:spcPts val="601"/>
              </a:spcAft>
              <a:buNone/>
            </a:pPr>
            <a:r>
              <a:rPr b="0" lang="en-PH" sz="1800" spc="-1" strike="noStrike">
                <a:solidFill>
                  <a:srgbClr val="000000"/>
                </a:solidFill>
                <a:latin typeface="Lato"/>
                <a:ea typeface="Calibri;Calibri"/>
              </a:rPr>
              <a:t>Some examples of these words are</a:t>
            </a:r>
            <a:r>
              <a:rPr b="0" lang="en-PH" sz="1800" spc="-1" strike="noStrike">
                <a:solidFill>
                  <a:srgbClr val="ff5429"/>
                </a:solidFill>
                <a:latin typeface="Lato"/>
                <a:ea typeface="Calibri;Calibri"/>
              </a:rPr>
              <a:t> </a:t>
            </a:r>
            <a:r>
              <a:rPr b="1" lang="en-PH" sz="2200" spc="-1" strike="noStrike">
                <a:solidFill>
                  <a:srgbClr val="ff5429"/>
                </a:solidFill>
                <a:latin typeface="Lato"/>
                <a:ea typeface="Calibri;Calibri"/>
              </a:rPr>
              <a:t>o</a:t>
            </a:r>
            <a:r>
              <a:rPr b="0" lang="en-PH" sz="1800" spc="-1" strike="noStrike">
                <a:solidFill>
                  <a:srgbClr val="000000"/>
                </a:solidFill>
                <a:latin typeface="Lato"/>
                <a:ea typeface="Calibri;Calibri"/>
              </a:rPr>
              <a:t>n, </a:t>
            </a:r>
            <a:r>
              <a:rPr b="1" lang="en-PH" sz="2200" spc="-1" strike="noStrike">
                <a:solidFill>
                  <a:srgbClr val="ff5429"/>
                </a:solidFill>
                <a:latin typeface="Lato"/>
                <a:ea typeface="Calibri;Calibri"/>
              </a:rPr>
              <a:t>o</a:t>
            </a:r>
            <a:r>
              <a:rPr b="0" lang="en-PH" sz="1800" spc="-1" strike="noStrike">
                <a:solidFill>
                  <a:srgbClr val="000000"/>
                </a:solidFill>
                <a:latin typeface="Lato"/>
                <a:ea typeface="Calibri;Calibri"/>
              </a:rPr>
              <a:t>ff, </a:t>
            </a:r>
            <a:r>
              <a:rPr b="1" lang="en-PH" sz="2200" spc="-1" strike="noStrike">
                <a:solidFill>
                  <a:srgbClr val="ff5429"/>
                </a:solidFill>
                <a:latin typeface="Lato"/>
                <a:ea typeface="Calibri;Calibri"/>
              </a:rPr>
              <a:t>o</a:t>
            </a:r>
            <a:r>
              <a:rPr b="0" lang="en-PH" sz="1800" spc="-1" strike="noStrike">
                <a:solidFill>
                  <a:srgbClr val="000000"/>
                </a:solidFill>
                <a:latin typeface="Lato"/>
                <a:ea typeface="Calibri;Calibri"/>
              </a:rPr>
              <a:t>ctopus, and </a:t>
            </a:r>
            <a:r>
              <a:rPr b="1" lang="en-PH" sz="1800" spc="-1" strike="noStrike">
                <a:solidFill>
                  <a:srgbClr val="ff5429"/>
                </a:solidFill>
                <a:latin typeface="Lato"/>
                <a:ea typeface="Calibri;Calibri"/>
              </a:rPr>
              <a:t>O</a:t>
            </a:r>
            <a:r>
              <a:rPr b="0" lang="en-PH" sz="1800" spc="-1" strike="noStrike">
                <a:solidFill>
                  <a:srgbClr val="000000"/>
                </a:solidFill>
                <a:latin typeface="Lato"/>
                <a:ea typeface="Calibri;Calibri"/>
              </a:rPr>
              <a:t>ctober. </a:t>
            </a:r>
            <a:endParaRPr b="0" lang="en-PH" sz="1800" spc="-1" strike="noStrike">
              <a:latin typeface="Arial"/>
            </a:endParaRPr>
          </a:p>
          <a:p>
            <a:pPr algn="just">
              <a:lnSpc>
                <a:spcPct val="200000"/>
              </a:lnSpc>
              <a:spcAft>
                <a:spcPts val="601"/>
              </a:spcAft>
              <a:buNone/>
            </a:pPr>
            <a:r>
              <a:rPr b="0" lang="en-PH" sz="1800" spc="-1" strike="noStrike">
                <a:solidFill>
                  <a:srgbClr val="000000"/>
                </a:solidFill>
                <a:latin typeface="Lato"/>
                <a:ea typeface="Calibri;Calibri"/>
              </a:rPr>
              <a:t>In many cases, the short </a:t>
            </a:r>
            <a:r>
              <a:rPr b="1" lang="en-PH" sz="1800" spc="-1" strike="noStrike">
                <a:solidFill>
                  <a:srgbClr val="ff5429"/>
                </a:solidFill>
                <a:latin typeface="Lato"/>
                <a:ea typeface="Calibri;Calibri"/>
              </a:rPr>
              <a:t>o</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sound can be found in the middle. </a:t>
            </a:r>
            <a:endParaRPr b="0" lang="en-PH" sz="1800" spc="-1" strike="noStrike">
              <a:latin typeface="Arial"/>
            </a:endParaRPr>
          </a:p>
          <a:p>
            <a:pPr algn="just">
              <a:lnSpc>
                <a:spcPct val="200000"/>
              </a:lnSpc>
              <a:spcAft>
                <a:spcPts val="601"/>
              </a:spcAft>
              <a:buNone/>
            </a:pPr>
            <a:r>
              <a:rPr b="0" lang="en-PH" sz="1800" spc="-1" strike="noStrike">
                <a:solidFill>
                  <a:srgbClr val="000000"/>
                </a:solidFill>
                <a:latin typeface="Lato"/>
                <a:ea typeface="Calibri;Calibri"/>
              </a:rPr>
              <a:t>Some examples of these words are sh</a:t>
            </a:r>
            <a:r>
              <a:rPr b="1" lang="en-PH" sz="1800" spc="-1" strike="noStrike">
                <a:solidFill>
                  <a:srgbClr val="ff5429"/>
                </a:solidFill>
                <a:latin typeface="Lato"/>
                <a:ea typeface="Calibri;Calibri"/>
              </a:rPr>
              <a:t>o</a:t>
            </a:r>
            <a:r>
              <a:rPr b="0" lang="en-PH" sz="1800" spc="-1" strike="noStrike">
                <a:solidFill>
                  <a:srgbClr val="000000"/>
                </a:solidFill>
                <a:latin typeface="Lato"/>
                <a:ea typeface="Calibri;Calibri"/>
              </a:rPr>
              <a:t>p, st</a:t>
            </a:r>
            <a:r>
              <a:rPr b="1" lang="en-PH" sz="1800" spc="-1" strike="noStrike">
                <a:solidFill>
                  <a:srgbClr val="ff5429"/>
                </a:solidFill>
                <a:latin typeface="Lato"/>
                <a:ea typeface="Calibri;Calibri"/>
              </a:rPr>
              <a:t>o</a:t>
            </a:r>
            <a:r>
              <a:rPr b="0" lang="en-PH" sz="1800" spc="-1" strike="noStrike">
                <a:solidFill>
                  <a:srgbClr val="000000"/>
                </a:solidFill>
                <a:latin typeface="Lato"/>
                <a:ea typeface="Calibri;Calibri"/>
              </a:rPr>
              <a:t>p, ch</a:t>
            </a:r>
            <a:r>
              <a:rPr b="1" lang="en-PH" sz="1800" spc="-1" strike="noStrike">
                <a:solidFill>
                  <a:srgbClr val="ff5429"/>
                </a:solidFill>
                <a:latin typeface="Lato"/>
                <a:ea typeface="Calibri;Calibri"/>
              </a:rPr>
              <a:t>o</a:t>
            </a:r>
            <a:r>
              <a:rPr b="0" lang="en-PH" sz="1800" spc="-1" strike="noStrike">
                <a:solidFill>
                  <a:srgbClr val="000000"/>
                </a:solidFill>
                <a:latin typeface="Lato"/>
                <a:ea typeface="Calibri;Calibri"/>
              </a:rPr>
              <a:t>p, p</a:t>
            </a:r>
            <a:r>
              <a:rPr b="1" lang="en-PH" sz="1800" spc="-1" strike="noStrike">
                <a:solidFill>
                  <a:srgbClr val="ff5429"/>
                </a:solidFill>
                <a:latin typeface="Lato"/>
                <a:ea typeface="Calibri;Calibri"/>
              </a:rPr>
              <a:t>o</a:t>
            </a:r>
            <a:r>
              <a:rPr b="0" lang="en-PH" sz="1800" spc="-1" strike="noStrike">
                <a:solidFill>
                  <a:srgbClr val="000000"/>
                </a:solidFill>
                <a:latin typeface="Lato"/>
                <a:ea typeface="Calibri;Calibri"/>
              </a:rPr>
              <a:t>t, t</a:t>
            </a:r>
            <a:r>
              <a:rPr b="1" lang="en-PH" sz="1800" spc="-1" strike="noStrike">
                <a:solidFill>
                  <a:srgbClr val="ff5429"/>
                </a:solidFill>
                <a:latin typeface="Lato"/>
                <a:ea typeface="Calibri;Calibri"/>
              </a:rPr>
              <a:t>o</a:t>
            </a:r>
            <a:r>
              <a:rPr b="0" lang="en-PH" sz="1800" spc="-1" strike="noStrike">
                <a:solidFill>
                  <a:srgbClr val="000000"/>
                </a:solidFill>
                <a:latin typeface="Lato"/>
                <a:ea typeface="Calibri;Calibri"/>
              </a:rPr>
              <a:t>p, and c</a:t>
            </a:r>
            <a:r>
              <a:rPr b="1" lang="en-PH" sz="1800" spc="-1" strike="noStrike">
                <a:solidFill>
                  <a:srgbClr val="ff5429"/>
                </a:solidFill>
                <a:latin typeface="Lato"/>
                <a:ea typeface="Calibri;Calibri"/>
              </a:rPr>
              <a:t>o</a:t>
            </a:r>
            <a:r>
              <a:rPr b="0" lang="en-PH" sz="1800" spc="-1" strike="noStrike">
                <a:solidFill>
                  <a:srgbClr val="000000"/>
                </a:solidFill>
                <a:latin typeface="Lato"/>
                <a:ea typeface="Calibri;Calibri"/>
              </a:rPr>
              <a:t>p.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818640" y="900000"/>
            <a:ext cx="8540640" cy="179928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1" lang="en-PH" sz="1800" spc="-1" strike="noStrike">
                <a:solidFill>
                  <a:srgbClr val="000000"/>
                </a:solidFill>
                <a:latin typeface="Lato"/>
                <a:ea typeface="Calibri;Calibri"/>
              </a:rPr>
              <a:t>Your teacher will read words with a short </a:t>
            </a:r>
            <a:r>
              <a:rPr b="1" lang="en-PH" sz="2200" spc="-1" strike="noStrike">
                <a:solidFill>
                  <a:srgbClr val="ff5429"/>
                </a:solidFill>
                <a:latin typeface="Lato"/>
                <a:ea typeface="Calibri;Calibri"/>
              </a:rPr>
              <a:t>o</a:t>
            </a:r>
            <a:r>
              <a:rPr b="1" lang="en-PH" sz="1800" spc="-1" strike="noStrike">
                <a:solidFill>
                  <a:srgbClr val="000000"/>
                </a:solidFill>
                <a:latin typeface="Lato"/>
                <a:ea typeface="Calibri;Calibri"/>
              </a:rPr>
              <a:t> sound. Repeat after him/her. </a:t>
            </a:r>
            <a:endParaRPr b="0" lang="en-PH" sz="1800" spc="-1" strike="noStrike">
              <a:latin typeface="Arial"/>
            </a:endParaRPr>
          </a:p>
        </p:txBody>
      </p:sp>
      <p:graphicFrame>
        <p:nvGraphicFramePr>
          <p:cNvPr id="128" name=""/>
          <p:cNvGraphicFramePr/>
          <p:nvPr/>
        </p:nvGraphicFramePr>
        <p:xfrm>
          <a:off x="1086840" y="1341000"/>
          <a:ext cx="9532800" cy="1030320"/>
        </p:xfrm>
        <a:graphic>
          <a:graphicData uri="http://schemas.openxmlformats.org/drawingml/2006/table">
            <a:tbl>
              <a:tblPr/>
              <a:tblGrid>
                <a:gridCol w="1905840"/>
                <a:gridCol w="1905840"/>
                <a:gridCol w="1905840"/>
                <a:gridCol w="1905840"/>
                <a:gridCol w="1909800"/>
              </a:tblGrid>
              <a:tr h="1030680">
                <a:tc>
                  <a:txBody>
                    <a:bodyPr lIns="90000" rIns="90000" anchor="ctr">
                      <a:noAutofit/>
                    </a:bodyPr>
                    <a:p>
                      <a:pPr algn="ctr">
                        <a:lnSpc>
                          <a:spcPct val="100000"/>
                        </a:lnSpc>
                        <a:spcBef>
                          <a:spcPts val="567"/>
                        </a:spcBef>
                        <a:spcAft>
                          <a:spcPts val="567"/>
                        </a:spcAft>
                        <a:buNone/>
                      </a:pPr>
                      <a:r>
                        <a:rPr b="0" lang="en-PH" sz="1800" spc="-1" strike="noStrike">
                          <a:latin typeface="Arial"/>
                        </a:rPr>
                        <a:t>cob </a:t>
                      </a:r>
                      <a:endParaRPr b="0" lang="en-PH" sz="1800" spc="-1" strike="noStrike">
                        <a:latin typeface="Arial"/>
                      </a:endParaRPr>
                    </a:p>
                    <a:p>
                      <a:pPr algn="ctr">
                        <a:lnSpc>
                          <a:spcPct val="100000"/>
                        </a:lnSpc>
                        <a:spcBef>
                          <a:spcPts val="567"/>
                        </a:spcBef>
                        <a:spcAft>
                          <a:spcPts val="567"/>
                        </a:spcAft>
                        <a:buNone/>
                      </a:pPr>
                      <a:r>
                        <a:rPr b="0" lang="en-PH" sz="1800" spc="-1" strike="noStrike">
                          <a:latin typeface="Arial"/>
                        </a:rPr>
                        <a:t>fob </a:t>
                      </a:r>
                      <a:endParaRPr b="0" lang="en-PH" sz="1800" spc="-1" strike="noStrike">
                        <a:latin typeface="Arial"/>
                      </a:endParaRPr>
                    </a:p>
                    <a:p>
                      <a:pPr algn="ctr">
                        <a:lnSpc>
                          <a:spcPct val="100000"/>
                        </a:lnSpc>
                        <a:spcBef>
                          <a:spcPts val="567"/>
                        </a:spcBef>
                        <a:spcAft>
                          <a:spcPts val="567"/>
                        </a:spcAft>
                        <a:buNone/>
                      </a:pPr>
                      <a:r>
                        <a:rPr b="0" lang="en-PH" sz="1800" spc="-1" strike="noStrike">
                          <a:latin typeface="Arial"/>
                        </a:rPr>
                        <a:t>job </a:t>
                      </a:r>
                      <a:endParaRPr b="0" lang="en-PH" sz="1800" spc="-1" strike="noStrike">
                        <a:latin typeface="Arial"/>
                      </a:endParaRPr>
                    </a:p>
                  </a:txBody>
                  <a:tcPr anchor="ctr" marL="90000" marR="90000">
                    <a:lnL w="720">
                      <a:solidFill>
                        <a:srgbClr val="800080"/>
                      </a:solidFill>
                    </a:lnL>
                    <a:lnR w="720">
                      <a:solidFill>
                        <a:srgbClr val="800080"/>
                      </a:solidFill>
                    </a:lnR>
                    <a:lnT w="720">
                      <a:solidFill>
                        <a:srgbClr val="800080"/>
                      </a:solidFill>
                    </a:lnT>
                    <a:lnB w="720">
                      <a:solidFill>
                        <a:srgbClr val="800080"/>
                      </a:solidFill>
                    </a:lnB>
                    <a:noFill/>
                  </a:tcPr>
                </a:tc>
                <a:tc>
                  <a:txBody>
                    <a:bodyPr lIns="90000" rIns="90000" anchor="ctr">
                      <a:noAutofit/>
                    </a:bodyPr>
                    <a:p>
                      <a:pPr algn="ctr">
                        <a:lnSpc>
                          <a:spcPct val="100000"/>
                        </a:lnSpc>
                        <a:spcBef>
                          <a:spcPts val="567"/>
                        </a:spcBef>
                        <a:spcAft>
                          <a:spcPts val="567"/>
                        </a:spcAft>
                        <a:buNone/>
                      </a:pPr>
                      <a:r>
                        <a:rPr b="0" lang="en-PH" sz="1800" spc="-1" strike="noStrike">
                          <a:latin typeface="Arial"/>
                        </a:rPr>
                        <a:t>cod </a:t>
                      </a:r>
                      <a:endParaRPr b="0" lang="en-PH" sz="1800" spc="-1" strike="noStrike">
                        <a:latin typeface="Arial"/>
                      </a:endParaRPr>
                    </a:p>
                    <a:p>
                      <a:pPr algn="ctr">
                        <a:lnSpc>
                          <a:spcPct val="100000"/>
                        </a:lnSpc>
                        <a:spcBef>
                          <a:spcPts val="567"/>
                        </a:spcBef>
                        <a:spcAft>
                          <a:spcPts val="567"/>
                        </a:spcAft>
                        <a:buNone/>
                      </a:pPr>
                      <a:r>
                        <a:rPr b="0" lang="en-PH" sz="1800" spc="-1" strike="noStrike">
                          <a:latin typeface="Arial"/>
                        </a:rPr>
                        <a:t>mod </a:t>
                      </a:r>
                      <a:endParaRPr b="0" lang="en-PH" sz="1800" spc="-1" strike="noStrike">
                        <a:latin typeface="Arial"/>
                      </a:endParaRPr>
                    </a:p>
                    <a:p>
                      <a:pPr algn="ctr">
                        <a:lnSpc>
                          <a:spcPct val="100000"/>
                        </a:lnSpc>
                        <a:spcBef>
                          <a:spcPts val="567"/>
                        </a:spcBef>
                        <a:spcAft>
                          <a:spcPts val="567"/>
                        </a:spcAft>
                        <a:buNone/>
                      </a:pPr>
                      <a:r>
                        <a:rPr b="0" lang="en-PH" sz="1800" spc="-1" strike="noStrike">
                          <a:latin typeface="Arial"/>
                        </a:rPr>
                        <a:t>nod </a:t>
                      </a:r>
                      <a:endParaRPr b="0" lang="en-PH" sz="1800" spc="-1" strike="noStrike">
                        <a:latin typeface="Arial"/>
                      </a:endParaRPr>
                    </a:p>
                  </a:txBody>
                  <a:tcPr anchor="ctr" marL="90000" marR="90000">
                    <a:lnL w="720">
                      <a:solidFill>
                        <a:srgbClr val="800080"/>
                      </a:solidFill>
                    </a:lnL>
                    <a:lnR w="720">
                      <a:solidFill>
                        <a:srgbClr val="800080"/>
                      </a:solidFill>
                    </a:lnR>
                    <a:lnT w="720">
                      <a:solidFill>
                        <a:srgbClr val="800080"/>
                      </a:solidFill>
                    </a:lnT>
                    <a:lnB w="720">
                      <a:solidFill>
                        <a:srgbClr val="800080"/>
                      </a:solidFill>
                    </a:lnB>
                    <a:noFill/>
                  </a:tcPr>
                </a:tc>
                <a:tc>
                  <a:txBody>
                    <a:bodyPr lIns="90000" rIns="90000" anchor="ctr">
                      <a:noAutofit/>
                    </a:bodyPr>
                    <a:p>
                      <a:pPr algn="ctr">
                        <a:lnSpc>
                          <a:spcPct val="100000"/>
                        </a:lnSpc>
                        <a:spcBef>
                          <a:spcPts val="567"/>
                        </a:spcBef>
                        <a:spcAft>
                          <a:spcPts val="567"/>
                        </a:spcAft>
                        <a:buNone/>
                      </a:pPr>
                      <a:r>
                        <a:rPr b="0" lang="en-PH" sz="1800" spc="-1" strike="noStrike">
                          <a:latin typeface="Arial"/>
                        </a:rPr>
                        <a:t>bog </a:t>
                      </a:r>
                      <a:endParaRPr b="0" lang="en-PH" sz="1800" spc="-1" strike="noStrike">
                        <a:latin typeface="Arial"/>
                      </a:endParaRPr>
                    </a:p>
                    <a:p>
                      <a:pPr algn="ctr">
                        <a:lnSpc>
                          <a:spcPct val="100000"/>
                        </a:lnSpc>
                        <a:spcBef>
                          <a:spcPts val="567"/>
                        </a:spcBef>
                        <a:spcAft>
                          <a:spcPts val="567"/>
                        </a:spcAft>
                        <a:buNone/>
                      </a:pPr>
                      <a:r>
                        <a:rPr b="0" lang="en-PH" sz="1800" spc="-1" strike="noStrike">
                          <a:latin typeface="Arial"/>
                        </a:rPr>
                        <a:t>cog </a:t>
                      </a:r>
                      <a:endParaRPr b="0" lang="en-PH" sz="1800" spc="-1" strike="noStrike">
                        <a:latin typeface="Arial"/>
                      </a:endParaRPr>
                    </a:p>
                    <a:p>
                      <a:pPr algn="ctr">
                        <a:lnSpc>
                          <a:spcPct val="100000"/>
                        </a:lnSpc>
                        <a:spcBef>
                          <a:spcPts val="567"/>
                        </a:spcBef>
                        <a:spcAft>
                          <a:spcPts val="567"/>
                        </a:spcAft>
                        <a:buNone/>
                      </a:pPr>
                      <a:r>
                        <a:rPr b="0" lang="en-PH" sz="1800" spc="-1" strike="noStrike">
                          <a:latin typeface="Arial"/>
                        </a:rPr>
                        <a:t>fog </a:t>
                      </a:r>
                      <a:endParaRPr b="0" lang="en-PH" sz="1800" spc="-1" strike="noStrike">
                        <a:latin typeface="Arial"/>
                      </a:endParaRPr>
                    </a:p>
                  </a:txBody>
                  <a:tcPr anchor="ctr" marL="90000" marR="90000">
                    <a:lnL w="720">
                      <a:solidFill>
                        <a:srgbClr val="800080"/>
                      </a:solidFill>
                    </a:lnL>
                    <a:lnR w="720">
                      <a:solidFill>
                        <a:srgbClr val="800080"/>
                      </a:solidFill>
                    </a:lnR>
                    <a:lnT w="720">
                      <a:solidFill>
                        <a:srgbClr val="800080"/>
                      </a:solidFill>
                    </a:lnT>
                    <a:lnB w="720">
                      <a:solidFill>
                        <a:srgbClr val="800080"/>
                      </a:solidFill>
                    </a:lnB>
                    <a:noFill/>
                  </a:tcPr>
                </a:tc>
                <a:tc>
                  <a:txBody>
                    <a:bodyPr lIns="90000" rIns="90000" anchor="ctr">
                      <a:noAutofit/>
                    </a:bodyPr>
                    <a:p>
                      <a:pPr algn="ctr">
                        <a:lnSpc>
                          <a:spcPct val="100000"/>
                        </a:lnSpc>
                        <a:spcBef>
                          <a:spcPts val="567"/>
                        </a:spcBef>
                        <a:spcAft>
                          <a:spcPts val="567"/>
                        </a:spcAft>
                        <a:buNone/>
                      </a:pPr>
                      <a:r>
                        <a:rPr b="0" lang="en-PH" sz="1800" spc="-1" strike="noStrike">
                          <a:latin typeface="Arial"/>
                        </a:rPr>
                        <a:t>bop </a:t>
                      </a:r>
                      <a:endParaRPr b="0" lang="en-PH" sz="1800" spc="-1" strike="noStrike">
                        <a:latin typeface="Arial"/>
                      </a:endParaRPr>
                    </a:p>
                    <a:p>
                      <a:pPr algn="ctr">
                        <a:lnSpc>
                          <a:spcPct val="100000"/>
                        </a:lnSpc>
                        <a:spcBef>
                          <a:spcPts val="567"/>
                        </a:spcBef>
                        <a:spcAft>
                          <a:spcPts val="567"/>
                        </a:spcAft>
                        <a:buNone/>
                      </a:pPr>
                      <a:r>
                        <a:rPr b="0" lang="en-PH" sz="1800" spc="-1" strike="noStrike">
                          <a:latin typeface="Arial"/>
                        </a:rPr>
                        <a:t>cop </a:t>
                      </a:r>
                      <a:endParaRPr b="0" lang="en-PH" sz="1800" spc="-1" strike="noStrike">
                        <a:latin typeface="Arial"/>
                      </a:endParaRPr>
                    </a:p>
                    <a:p>
                      <a:pPr algn="ctr">
                        <a:lnSpc>
                          <a:spcPct val="100000"/>
                        </a:lnSpc>
                        <a:spcBef>
                          <a:spcPts val="567"/>
                        </a:spcBef>
                        <a:spcAft>
                          <a:spcPts val="567"/>
                        </a:spcAft>
                        <a:buNone/>
                      </a:pPr>
                      <a:r>
                        <a:rPr b="0" lang="en-PH" sz="1800" spc="-1" strike="noStrike">
                          <a:latin typeface="Arial"/>
                        </a:rPr>
                        <a:t>hop </a:t>
                      </a:r>
                      <a:endParaRPr b="0" lang="en-PH" sz="1800" spc="-1" strike="noStrike">
                        <a:latin typeface="Arial"/>
                      </a:endParaRPr>
                    </a:p>
                  </a:txBody>
                  <a:tcPr anchor="ctr" marL="90000" marR="90000">
                    <a:lnL w="720">
                      <a:solidFill>
                        <a:srgbClr val="800080"/>
                      </a:solidFill>
                    </a:lnL>
                    <a:lnR w="720">
                      <a:solidFill>
                        <a:srgbClr val="800080"/>
                      </a:solidFill>
                    </a:lnR>
                    <a:lnT w="720">
                      <a:solidFill>
                        <a:srgbClr val="800080"/>
                      </a:solidFill>
                    </a:lnT>
                    <a:lnB w="720">
                      <a:solidFill>
                        <a:srgbClr val="800080"/>
                      </a:solidFill>
                    </a:lnB>
                    <a:noFill/>
                  </a:tcPr>
                </a:tc>
                <a:tc>
                  <a:txBody>
                    <a:bodyPr lIns="90000" rIns="90000" anchor="ctr">
                      <a:noAutofit/>
                    </a:bodyPr>
                    <a:p>
                      <a:pPr algn="ctr">
                        <a:lnSpc>
                          <a:spcPct val="100000"/>
                        </a:lnSpc>
                        <a:spcBef>
                          <a:spcPts val="567"/>
                        </a:spcBef>
                        <a:spcAft>
                          <a:spcPts val="567"/>
                        </a:spcAft>
                        <a:buNone/>
                      </a:pPr>
                      <a:r>
                        <a:rPr b="0" lang="en-PH" sz="1800" spc="-1" strike="noStrike">
                          <a:latin typeface="Arial"/>
                        </a:rPr>
                        <a:t>dot </a:t>
                      </a:r>
                      <a:endParaRPr b="0" lang="en-PH" sz="1800" spc="-1" strike="noStrike">
                        <a:latin typeface="Arial"/>
                      </a:endParaRPr>
                    </a:p>
                    <a:p>
                      <a:pPr algn="ctr">
                        <a:lnSpc>
                          <a:spcPct val="100000"/>
                        </a:lnSpc>
                        <a:spcBef>
                          <a:spcPts val="567"/>
                        </a:spcBef>
                        <a:spcAft>
                          <a:spcPts val="567"/>
                        </a:spcAft>
                        <a:buNone/>
                      </a:pPr>
                      <a:r>
                        <a:rPr b="0" lang="en-PH" sz="1800" spc="-1" strike="noStrike">
                          <a:latin typeface="Arial"/>
                        </a:rPr>
                        <a:t>got </a:t>
                      </a:r>
                      <a:endParaRPr b="0" lang="en-PH" sz="1800" spc="-1" strike="noStrike">
                        <a:latin typeface="Arial"/>
                      </a:endParaRPr>
                    </a:p>
                    <a:p>
                      <a:pPr algn="ctr">
                        <a:lnSpc>
                          <a:spcPct val="100000"/>
                        </a:lnSpc>
                        <a:spcBef>
                          <a:spcPts val="567"/>
                        </a:spcBef>
                        <a:spcAft>
                          <a:spcPts val="567"/>
                        </a:spcAft>
                        <a:buNone/>
                      </a:pPr>
                      <a:r>
                        <a:rPr b="0" lang="en-PH" sz="1800" spc="-1" strike="noStrike">
                          <a:latin typeface="Arial"/>
                        </a:rPr>
                        <a:t>hot </a:t>
                      </a:r>
                      <a:endParaRPr b="0" lang="en-PH" sz="1800" spc="-1" strike="noStrike">
                        <a:latin typeface="Arial"/>
                      </a:endParaRPr>
                    </a:p>
                  </a:txBody>
                  <a:tcPr anchor="ctr" marL="90000" marR="90000">
                    <a:lnL w="720">
                      <a:solidFill>
                        <a:srgbClr val="800080"/>
                      </a:solidFill>
                    </a:lnL>
                    <a:lnR w="720">
                      <a:solidFill>
                        <a:srgbClr val="800080"/>
                      </a:solidFill>
                    </a:lnR>
                    <a:lnT w="720">
                      <a:solidFill>
                        <a:srgbClr val="800080"/>
                      </a:solidFill>
                    </a:lnT>
                    <a:lnB w="720">
                      <a:solidFill>
                        <a:srgbClr val="800080"/>
                      </a:solidFill>
                    </a:lnB>
                    <a:noFill/>
                  </a:tcPr>
                </a:tc>
              </a:tr>
            </a:tbl>
          </a:graphicData>
        </a:graphic>
      </p:graphicFrame>
      <p:pic>
        <p:nvPicPr>
          <p:cNvPr id="129" name="" descr=""/>
          <p:cNvPicPr/>
          <p:nvPr/>
        </p:nvPicPr>
        <p:blipFill>
          <a:blip r:embed="rId1"/>
          <a:stretch/>
        </p:blipFill>
        <p:spPr>
          <a:xfrm>
            <a:off x="8477280" y="2920680"/>
            <a:ext cx="3582000" cy="3198600"/>
          </a:xfrm>
          <a:prstGeom prst="rect">
            <a:avLst/>
          </a:prstGeom>
          <a:ln w="0">
            <a:noFill/>
          </a:ln>
        </p:spPr>
      </p:pic>
      <p:sp>
        <p:nvSpPr>
          <p:cNvPr id="130" name=""/>
          <p:cNvSpPr/>
          <p:nvPr/>
        </p:nvSpPr>
        <p:spPr>
          <a:xfrm>
            <a:off x="900000" y="2467800"/>
            <a:ext cx="9827280" cy="3442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Aft>
                <a:spcPts val="601"/>
              </a:spcAft>
              <a:buNone/>
            </a:pPr>
            <a:r>
              <a:rPr b="1" lang="en-PH" sz="2200" spc="-1" strike="noStrike">
                <a:solidFill>
                  <a:srgbClr val="000000"/>
                </a:solidFill>
                <a:highlight>
                  <a:srgbClr val="ffd8ce"/>
                </a:highlight>
                <a:latin typeface="Lato"/>
                <a:ea typeface="Calibri;Calibri"/>
              </a:rPr>
              <a:t>CVC Word Games </a:t>
            </a:r>
            <a:endParaRPr b="0" lang="en-PH" sz="2200" spc="-1" strike="noStrike">
              <a:latin typeface="Arial"/>
            </a:endParaRPr>
          </a:p>
          <a:p>
            <a:pPr algn="just">
              <a:lnSpc>
                <a:spcPct val="15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Play the game “A Race in the Garden.” Guide the butterflies as </a:t>
            </a:r>
            <a:endParaRPr b="0" lang="en-PH" sz="1800" spc="-1" strike="noStrike">
              <a:latin typeface="Arial"/>
            </a:endParaRPr>
          </a:p>
          <a:p>
            <a:pPr algn="just">
              <a:lnSpc>
                <a:spcPct val="150000"/>
              </a:lnSpc>
              <a:spcAft>
                <a:spcPts val="601"/>
              </a:spcAft>
              <a:buNone/>
            </a:pPr>
            <a:r>
              <a:rPr b="0" lang="en-PH" sz="1800" spc="-1" strike="noStrike">
                <a:solidFill>
                  <a:srgbClr val="000000"/>
                </a:solidFill>
                <a:latin typeface="Lato"/>
                <a:ea typeface="Calibri;Calibri"/>
              </a:rPr>
              <a:t>they fly from one flower to another to collect nectar. Each word that has </a:t>
            </a:r>
            <a:endParaRPr b="0" lang="en-PH" sz="1800" spc="-1" strike="noStrike">
              <a:latin typeface="Arial"/>
            </a:endParaRPr>
          </a:p>
          <a:p>
            <a:pPr algn="just">
              <a:lnSpc>
                <a:spcPct val="150000"/>
              </a:lnSpc>
              <a:spcAft>
                <a:spcPts val="601"/>
              </a:spcAft>
              <a:buNone/>
            </a:pPr>
            <a:r>
              <a:rPr b="0" lang="en-PH" sz="1800" spc="-1" strike="noStrike">
                <a:solidFill>
                  <a:srgbClr val="000000"/>
                </a:solidFill>
                <a:latin typeface="Lato"/>
                <a:ea typeface="Calibri;Calibri"/>
              </a:rPr>
              <a:t>a short </a:t>
            </a:r>
            <a:r>
              <a:rPr b="1" lang="en-PH" sz="2400" spc="-1" strike="noStrike">
                <a:solidFill>
                  <a:srgbClr val="ff5429"/>
                </a:solidFill>
                <a:latin typeface="Lato"/>
                <a:ea typeface="Calibri;Calibri"/>
              </a:rPr>
              <a:t>o</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sound serves as the guide of the butterflies for them to reach the </a:t>
            </a:r>
            <a:endParaRPr b="0" lang="en-PH" sz="1800" spc="-1" strike="noStrike">
              <a:latin typeface="Arial"/>
            </a:endParaRPr>
          </a:p>
          <a:p>
            <a:pPr algn="just">
              <a:lnSpc>
                <a:spcPct val="150000"/>
              </a:lnSpc>
              <a:spcAft>
                <a:spcPts val="601"/>
              </a:spcAft>
              <a:buNone/>
            </a:pPr>
            <a:r>
              <a:rPr b="0" lang="en-PH" sz="1800" spc="-1" strike="noStrike">
                <a:solidFill>
                  <a:srgbClr val="000000"/>
                </a:solidFill>
                <a:latin typeface="Lato"/>
                <a:ea typeface="Calibri;Calibri"/>
              </a:rPr>
              <a:t>flower garden. Draw a line to connect the words that have a short </a:t>
            </a:r>
            <a:r>
              <a:rPr b="1" lang="en-PH" sz="2400" spc="-1" strike="noStrike">
                <a:solidFill>
                  <a:srgbClr val="ff5429"/>
                </a:solidFill>
                <a:latin typeface="Lato"/>
                <a:ea typeface="Calibri;Calibri"/>
              </a:rPr>
              <a:t>o</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sound. </a:t>
            </a:r>
            <a:endParaRPr b="0" lang="en-PH" sz="1800" spc="-1" strike="noStrike">
              <a:latin typeface="Arial"/>
            </a:endParaRPr>
          </a:p>
          <a:p>
            <a:pPr algn="just">
              <a:lnSpc>
                <a:spcPct val="150000"/>
              </a:lnSpc>
              <a:spcAft>
                <a:spcPts val="601"/>
              </a:spcAft>
              <a:buNone/>
            </a:pPr>
            <a:r>
              <a:rPr b="0" lang="en-PH" sz="1800" spc="-1" strike="noStrike">
                <a:solidFill>
                  <a:srgbClr val="000000"/>
                </a:solidFill>
                <a:latin typeface="Lato"/>
                <a:ea typeface="Calibri;Calibri"/>
              </a:rPr>
              <a:t>Avoid the words that do not have the short </a:t>
            </a:r>
            <a:r>
              <a:rPr b="1" lang="en-PH" sz="2400" spc="-1" strike="noStrike">
                <a:solidFill>
                  <a:srgbClr val="ff5429"/>
                </a:solidFill>
                <a:latin typeface="Lato"/>
                <a:ea typeface="Calibri;Calibri"/>
              </a:rPr>
              <a:t>o</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sound.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 descr=""/>
          <p:cNvPicPr/>
          <p:nvPr/>
        </p:nvPicPr>
        <p:blipFill>
          <a:blip r:embed="rId1"/>
          <a:stretch/>
        </p:blipFill>
        <p:spPr>
          <a:xfrm>
            <a:off x="1620000" y="180000"/>
            <a:ext cx="2339280" cy="1485720"/>
          </a:xfrm>
          <a:prstGeom prst="rect">
            <a:avLst/>
          </a:prstGeom>
          <a:ln w="0">
            <a:noFill/>
          </a:ln>
        </p:spPr>
      </p:pic>
      <p:pic>
        <p:nvPicPr>
          <p:cNvPr id="132" name="" descr=""/>
          <p:cNvPicPr/>
          <p:nvPr/>
        </p:nvPicPr>
        <p:blipFill>
          <a:blip r:embed="rId2"/>
          <a:stretch/>
        </p:blipFill>
        <p:spPr>
          <a:xfrm>
            <a:off x="36000" y="3060000"/>
            <a:ext cx="12059280" cy="3167280"/>
          </a:xfrm>
          <a:prstGeom prst="rect">
            <a:avLst/>
          </a:prstGeom>
          <a:ln w="0">
            <a:noFill/>
          </a:ln>
        </p:spPr>
      </p:pic>
      <p:sp>
        <p:nvSpPr>
          <p:cNvPr id="133" name=""/>
          <p:cNvSpPr/>
          <p:nvPr/>
        </p:nvSpPr>
        <p:spPr>
          <a:xfrm>
            <a:off x="1080000" y="576000"/>
            <a:ext cx="10079280" cy="2924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A Race in the Garden</a:t>
            </a:r>
            <a:endParaRPr b="0" lang="en-PH" sz="2000" spc="-1" strike="noStrike">
              <a:latin typeface="Arial"/>
            </a:endParaRPr>
          </a:p>
          <a:p>
            <a:pPr algn="ctr">
              <a:lnSpc>
                <a:spcPct val="100000"/>
              </a:lnSpc>
              <a:buNone/>
            </a:pPr>
            <a:endParaRPr b="0" lang="en-PH" sz="2000" spc="-1" strike="noStrike">
              <a:latin typeface="Arial"/>
            </a:endParaRPr>
          </a:p>
          <a:p>
            <a:pPr algn="ctr">
              <a:lnSpc>
                <a:spcPct val="100000"/>
              </a:lnSpc>
              <a:buNone/>
            </a:pPr>
            <a:endParaRPr b="0" lang="en-PH" sz="2000" spc="-1" strike="noStrike">
              <a:latin typeface="Arial"/>
            </a:endParaRPr>
          </a:p>
          <a:p>
            <a:pPr>
              <a:lnSpc>
                <a:spcPct val="100000"/>
              </a:lnSpc>
              <a:buNone/>
            </a:pPr>
            <a:r>
              <a:rPr b="1" lang="en-PH" sz="2000" spc="-1" strike="noStrike">
                <a:solidFill>
                  <a:srgbClr val="000000"/>
                </a:solidFill>
                <a:latin typeface="Lato"/>
                <a:ea typeface="DejaVu Sans"/>
              </a:rPr>
              <a:t>mob</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how</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top</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low</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jot</a:t>
            </a:r>
            <a:endParaRPr b="0" lang="en-PH" sz="2000" spc="-1" strike="noStrike">
              <a:latin typeface="Arial"/>
            </a:endParaRPr>
          </a:p>
          <a:p>
            <a:pPr>
              <a:lnSpc>
                <a:spcPct val="100000"/>
              </a:lnSpc>
              <a:buNone/>
            </a:pPr>
            <a:r>
              <a:rPr b="1" lang="en-PH" sz="2000" spc="-1" strike="noStrike">
                <a:solidFill>
                  <a:srgbClr val="000000"/>
                </a:solidFill>
                <a:latin typeface="Lato"/>
                <a:ea typeface="DejaVu Sans"/>
              </a:rPr>
              <a:t>cone</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toe</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cow</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sob</a:t>
            </a:r>
            <a:endParaRPr b="0" lang="en-PH" sz="2000" spc="-1" strike="noStrike">
              <a:latin typeface="Arial"/>
            </a:endParaRPr>
          </a:p>
          <a:p>
            <a:pPr>
              <a:lnSpc>
                <a:spcPct val="100000"/>
              </a:lnSpc>
              <a:buNone/>
            </a:pPr>
            <a:r>
              <a:rPr b="1" lang="en-PH" sz="2000" spc="-1" strike="noStrike">
                <a:solidFill>
                  <a:srgbClr val="000000"/>
                </a:solidFill>
                <a:latin typeface="Lato"/>
                <a:ea typeface="DejaVu Sans"/>
              </a:rPr>
              <a:t>vow</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rob</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bow</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lot</a:t>
            </a:r>
            <a:endParaRPr b="0" lang="en-PH" sz="2000" spc="-1" strike="noStrike">
              <a:latin typeface="Arial"/>
            </a:endParaRPr>
          </a:p>
          <a:p>
            <a:pPr>
              <a:lnSpc>
                <a:spcPct val="100000"/>
              </a:lnSpc>
              <a:buNone/>
            </a:pP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now</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mop</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row</a:t>
            </a:r>
            <a:endParaRPr b="0" lang="en-PH" sz="2000" spc="-1" strike="noStrike">
              <a:latin typeface="Arial"/>
            </a:endParaRPr>
          </a:p>
          <a:p>
            <a:pPr>
              <a:lnSpc>
                <a:spcPct val="100000"/>
              </a:lnSpc>
              <a:buNone/>
            </a:pPr>
            <a:r>
              <a:rPr b="1" lang="en-PH" sz="2000" spc="-1" strike="noStrike">
                <a:solidFill>
                  <a:srgbClr val="000000"/>
                </a:solidFill>
                <a:latin typeface="Lato"/>
                <a:ea typeface="DejaVu Sans"/>
              </a:rPr>
              <a:t>tow</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son</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woe</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not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 descr=""/>
          <p:cNvPicPr/>
          <p:nvPr/>
        </p:nvPicPr>
        <p:blipFill>
          <a:blip r:embed="rId1"/>
          <a:stretch/>
        </p:blipFill>
        <p:spPr>
          <a:xfrm>
            <a:off x="8064000" y="3600000"/>
            <a:ext cx="4048560" cy="2159280"/>
          </a:xfrm>
          <a:prstGeom prst="rect">
            <a:avLst/>
          </a:prstGeom>
          <a:ln w="0">
            <a:noFill/>
          </a:ln>
        </p:spPr>
      </p:pic>
      <p:sp>
        <p:nvSpPr>
          <p:cNvPr id="135" name=""/>
          <p:cNvSpPr/>
          <p:nvPr/>
        </p:nvSpPr>
        <p:spPr>
          <a:xfrm>
            <a:off x="900000" y="540000"/>
            <a:ext cx="10259280" cy="5180040"/>
          </a:xfrm>
          <a:prstGeom prst="rect">
            <a:avLst/>
          </a:prstGeom>
          <a:noFill/>
          <a:ln w="0">
            <a:noFill/>
          </a:ln>
        </p:spPr>
        <p:style>
          <a:lnRef idx="0"/>
          <a:fillRef idx="0"/>
          <a:effectRef idx="0"/>
          <a:fontRef idx="minor"/>
        </p:style>
        <p:txBody>
          <a:bodyPr lIns="90000" rIns="90000" tIns="45000" bIns="45000" anchor="t">
            <a:noAutofit/>
          </a:bodyPr>
          <a:p>
            <a:pPr>
              <a:lnSpc>
                <a:spcPct val="200000"/>
              </a:lnSpc>
              <a:spcAft>
                <a:spcPts val="601"/>
              </a:spcAft>
              <a:buNone/>
            </a:pPr>
            <a:r>
              <a:rPr b="1" lang="en-PH" sz="1800" spc="-1" strike="noStrike">
                <a:solidFill>
                  <a:srgbClr val="000000"/>
                </a:solidFill>
                <a:latin typeface="Lato"/>
                <a:ea typeface="DejaVu Sans"/>
              </a:rPr>
              <a:t>Vocabulary Development</a:t>
            </a:r>
            <a:endParaRPr b="0" lang="en-PH" sz="1800" spc="-1" strike="noStrike">
              <a:latin typeface="Arial"/>
            </a:endParaRPr>
          </a:p>
          <a:p>
            <a:pPr>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Read the following words: </a:t>
            </a:r>
            <a:r>
              <a:rPr b="1" lang="en-PH" sz="1800" spc="-1" strike="noStrike">
                <a:solidFill>
                  <a:srgbClr val="000000"/>
                </a:solidFill>
                <a:latin typeface="Lato"/>
                <a:ea typeface="Calibri;Calibri"/>
              </a:rPr>
              <a:t>nod</a:t>
            </a:r>
            <a:r>
              <a:rPr b="0"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jot</a:t>
            </a:r>
            <a:r>
              <a:rPr b="0"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jog</a:t>
            </a:r>
            <a:r>
              <a:rPr b="0"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hop</a:t>
            </a:r>
            <a:r>
              <a:rPr b="0" lang="en-PH" sz="1800" spc="-1" strike="noStrike">
                <a:solidFill>
                  <a:srgbClr val="000000"/>
                </a:solidFill>
                <a:latin typeface="Lato"/>
                <a:ea typeface="Calibri;Calibri"/>
              </a:rPr>
              <a:t>, and </a:t>
            </a:r>
            <a:r>
              <a:rPr b="1" lang="en-PH" sz="1800" spc="-1" strike="noStrike">
                <a:solidFill>
                  <a:srgbClr val="000000"/>
                </a:solidFill>
                <a:latin typeface="Lato"/>
                <a:ea typeface="Calibri;Calibri"/>
              </a:rPr>
              <a:t>mop</a:t>
            </a:r>
            <a:r>
              <a:rPr b="0" lang="en-PH" sz="1800" spc="-1" strike="noStrike">
                <a:solidFill>
                  <a:srgbClr val="000000"/>
                </a:solidFill>
                <a:latin typeface="Lato"/>
                <a:ea typeface="Calibri;Calibri"/>
              </a:rPr>
              <a:t>. Do you know the meaning of these words that have short </a:t>
            </a:r>
            <a:r>
              <a:rPr b="1" lang="en-PH" sz="1800" spc="-1" strike="noStrike">
                <a:solidFill>
                  <a:srgbClr val="ff5429"/>
                </a:solidFill>
                <a:latin typeface="Lato"/>
                <a:ea typeface="Calibri;Calibri"/>
              </a:rPr>
              <a:t>o</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sound?</a:t>
            </a:r>
            <a:endParaRPr b="0" lang="en-PH" sz="1800" spc="-1" strike="noStrike">
              <a:latin typeface="Arial"/>
            </a:endParaRPr>
          </a:p>
          <a:p>
            <a:pPr>
              <a:lnSpc>
                <a:spcPct val="200000"/>
              </a:lnSpc>
              <a:buNone/>
            </a:pPr>
            <a:r>
              <a:rPr b="1" lang="en-PH" sz="1800" spc="-1" strike="noStrike">
                <a:solidFill>
                  <a:srgbClr val="000000"/>
                </a:solidFill>
                <a:latin typeface="Lato"/>
                <a:ea typeface="Calibri;Calibri"/>
              </a:rPr>
              <a:t>Choose a word from the list (nod, jot, jog, hop, and mop) to complete each of the sentences.</a:t>
            </a:r>
            <a:endParaRPr b="0" lang="en-PH" sz="1800" spc="-1" strike="noStrike">
              <a:latin typeface="Arial"/>
            </a:endParaRPr>
          </a:p>
          <a:p>
            <a:pPr>
              <a:lnSpc>
                <a:spcPct val="200000"/>
              </a:lnSpc>
              <a:buNone/>
            </a:pPr>
            <a:r>
              <a:rPr b="0" lang="en-PH" sz="1800" spc="-1" strike="noStrike">
                <a:solidFill>
                  <a:srgbClr val="000000"/>
                </a:solidFill>
                <a:latin typeface="Lato"/>
                <a:ea typeface="Calibri;Calibri"/>
              </a:rPr>
              <a:t>1. I ______ my head to mean that I agree with an idea.</a:t>
            </a:r>
            <a:endParaRPr b="0" lang="en-PH" sz="1800" spc="-1" strike="noStrike">
              <a:latin typeface="Arial"/>
            </a:endParaRPr>
          </a:p>
          <a:p>
            <a:pPr>
              <a:lnSpc>
                <a:spcPct val="200000"/>
              </a:lnSpc>
              <a:buNone/>
            </a:pPr>
            <a:r>
              <a:rPr b="0" lang="en-PH" sz="1800" spc="-1" strike="noStrike">
                <a:solidFill>
                  <a:srgbClr val="000000"/>
                </a:solidFill>
                <a:latin typeface="Lato"/>
                <a:ea typeface="Calibri;Calibri"/>
              </a:rPr>
              <a:t>2. Let us ______ when there are no classes, so we will be physically fit.</a:t>
            </a:r>
            <a:endParaRPr b="0" lang="en-PH" sz="1800" spc="-1" strike="noStrike">
              <a:latin typeface="Arial"/>
            </a:endParaRPr>
          </a:p>
          <a:p>
            <a:pPr>
              <a:lnSpc>
                <a:spcPct val="200000"/>
              </a:lnSpc>
              <a:buNone/>
            </a:pPr>
            <a:r>
              <a:rPr b="0" lang="en-PH" sz="1800" spc="-1" strike="noStrike">
                <a:solidFill>
                  <a:srgbClr val="000000"/>
                </a:solidFill>
                <a:latin typeface="Lato"/>
                <a:ea typeface="Calibri;Calibri"/>
              </a:rPr>
              <a:t>3. Birds fly, fishes swim, and rabbits ______.</a:t>
            </a:r>
            <a:endParaRPr b="0" lang="en-PH" sz="1800" spc="-1" strike="noStrike">
              <a:latin typeface="Arial"/>
            </a:endParaRPr>
          </a:p>
          <a:p>
            <a:pPr>
              <a:lnSpc>
                <a:spcPct val="200000"/>
              </a:lnSpc>
              <a:buNone/>
            </a:pPr>
            <a:r>
              <a:rPr b="0" lang="en-PH" sz="1800" spc="-1" strike="noStrike">
                <a:solidFill>
                  <a:srgbClr val="000000"/>
                </a:solidFill>
                <a:latin typeface="Lato"/>
                <a:ea typeface="Calibri;Calibri"/>
              </a:rPr>
              <a:t>4. I was told to ______ the floor yesterday.</a:t>
            </a:r>
            <a:endParaRPr b="0" lang="en-PH" sz="1800" spc="-1" strike="noStrike">
              <a:latin typeface="Arial"/>
            </a:endParaRPr>
          </a:p>
          <a:p>
            <a:pPr>
              <a:lnSpc>
                <a:spcPct val="200000"/>
              </a:lnSpc>
              <a:buNone/>
            </a:pPr>
            <a:r>
              <a:rPr b="0" lang="en-PH" sz="1800" spc="-1" strike="noStrike">
                <a:solidFill>
                  <a:srgbClr val="000000"/>
                </a:solidFill>
                <a:latin typeface="Lato"/>
                <a:ea typeface="Calibri;Calibri"/>
              </a:rPr>
              <a:t>5. We are told to ________ down our answers.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 descr=""/>
          <p:cNvPicPr/>
          <p:nvPr/>
        </p:nvPicPr>
        <p:blipFill>
          <a:blip r:embed="rId1"/>
          <a:stretch/>
        </p:blipFill>
        <p:spPr>
          <a:xfrm>
            <a:off x="7020000" y="2160000"/>
            <a:ext cx="4319280" cy="3959280"/>
          </a:xfrm>
          <a:prstGeom prst="rect">
            <a:avLst/>
          </a:prstGeom>
          <a:ln w="0">
            <a:noFill/>
          </a:ln>
        </p:spPr>
      </p:pic>
      <p:sp>
        <p:nvSpPr>
          <p:cNvPr id="137" name=""/>
          <p:cNvSpPr/>
          <p:nvPr/>
        </p:nvSpPr>
        <p:spPr>
          <a:xfrm>
            <a:off x="720000" y="828000"/>
            <a:ext cx="9179280" cy="38970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567"/>
              </a:spcBef>
              <a:spcAft>
                <a:spcPts val="1168"/>
              </a:spcAft>
              <a:buNone/>
            </a:pPr>
            <a:r>
              <a:rPr b="1" lang="en-PH" sz="2400" spc="-1" strike="noStrike">
                <a:solidFill>
                  <a:srgbClr val="000000"/>
                </a:solidFill>
                <a:highlight>
                  <a:srgbClr val="ffd8ce"/>
                </a:highlight>
                <a:latin typeface="Lato"/>
                <a:ea typeface="DejaVu Sans"/>
              </a:rPr>
              <a:t>Reading Comprehension </a:t>
            </a:r>
            <a:endParaRPr b="0" lang="en-PH" sz="2400" spc="-1" strike="noStrike">
              <a:latin typeface="Arial"/>
            </a:endParaRPr>
          </a:p>
          <a:p>
            <a:pPr algn="just">
              <a:lnSpc>
                <a:spcPct val="200000"/>
              </a:lnSpc>
              <a:spcBef>
                <a:spcPts val="567"/>
              </a:spcBef>
              <a:spcAft>
                <a:spcPts val="1168"/>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To understand a story better, a good reader needs to know </a:t>
            </a:r>
            <a:endParaRPr b="0" lang="en-PH" sz="1800" spc="-1" strike="noStrike">
              <a:latin typeface="Arial"/>
            </a:endParaRPr>
          </a:p>
          <a:p>
            <a:pPr algn="just">
              <a:lnSpc>
                <a:spcPct val="200000"/>
              </a:lnSpc>
              <a:spcBef>
                <a:spcPts val="567"/>
              </a:spcBef>
              <a:spcAft>
                <a:spcPts val="1168"/>
              </a:spcAft>
              <a:buNone/>
            </a:pPr>
            <a:r>
              <a:rPr b="0" lang="en-PH" sz="1800" spc="-1" strike="noStrike">
                <a:solidFill>
                  <a:srgbClr val="000000"/>
                </a:solidFill>
                <a:latin typeface="Lato"/>
                <a:ea typeface="Calibri;Calibri"/>
              </a:rPr>
              <a:t>the setting and plot of a story. The </a:t>
            </a:r>
            <a:r>
              <a:rPr b="1" lang="en-PH" sz="1800" spc="-1" strike="noStrike">
                <a:solidFill>
                  <a:srgbClr val="ff0000"/>
                </a:solidFill>
                <a:latin typeface="Lato"/>
                <a:ea typeface="Calibri;Calibri"/>
              </a:rPr>
              <a:t>setting</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tells where and when </a:t>
            </a:r>
            <a:endParaRPr b="0" lang="en-PH" sz="1800" spc="-1" strike="noStrike">
              <a:latin typeface="Arial"/>
            </a:endParaRPr>
          </a:p>
          <a:p>
            <a:pPr algn="just">
              <a:lnSpc>
                <a:spcPct val="200000"/>
              </a:lnSpc>
              <a:spcBef>
                <a:spcPts val="567"/>
              </a:spcBef>
              <a:spcAft>
                <a:spcPts val="1168"/>
              </a:spcAft>
              <a:buNone/>
            </a:pPr>
            <a:r>
              <a:rPr b="0" lang="en-PH" sz="1800" spc="-1" strike="noStrike">
                <a:solidFill>
                  <a:srgbClr val="000000"/>
                </a:solidFill>
                <a:latin typeface="Lato"/>
                <a:ea typeface="Calibri;Calibri"/>
              </a:rPr>
              <a:t>the story happened.  </a:t>
            </a:r>
            <a:r>
              <a:rPr b="1" lang="en-PH" sz="1800" spc="-1" strike="noStrike">
                <a:solidFill>
                  <a:srgbClr val="ff0000"/>
                </a:solidFill>
                <a:latin typeface="Lato"/>
                <a:ea typeface="Calibri;Calibri"/>
              </a:rPr>
              <a:t>Plot</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includes the events or things that</a:t>
            </a:r>
            <a:endParaRPr b="0" lang="en-PH" sz="1800" spc="-1" strike="noStrike">
              <a:latin typeface="Arial"/>
            </a:endParaRPr>
          </a:p>
          <a:p>
            <a:pPr algn="just">
              <a:lnSpc>
                <a:spcPct val="200000"/>
              </a:lnSpc>
              <a:spcBef>
                <a:spcPts val="567"/>
              </a:spcBef>
              <a:spcAft>
                <a:spcPts val="1168"/>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happened in the story.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224000" y="792000"/>
            <a:ext cx="9719280" cy="5039280"/>
          </a:xfrm>
          <a:custGeom>
            <a:avLst/>
            <a:gdLst/>
            <a:ahLst/>
            <a:rect l="l" t="t" r="r" b="b"/>
            <a:pathLst>
              <a:path w="27002" h="14002">
                <a:moveTo>
                  <a:pt x="2333" y="0"/>
                </a:moveTo>
                <a:lnTo>
                  <a:pt x="2334" y="0"/>
                </a:lnTo>
                <a:cubicBezTo>
                  <a:pt x="1924" y="0"/>
                  <a:pt x="1521" y="108"/>
                  <a:pt x="1167" y="313"/>
                </a:cubicBezTo>
                <a:cubicBezTo>
                  <a:pt x="812" y="517"/>
                  <a:pt x="517" y="812"/>
                  <a:pt x="313" y="1167"/>
                </a:cubicBezTo>
                <a:cubicBezTo>
                  <a:pt x="108" y="1521"/>
                  <a:pt x="0" y="1924"/>
                  <a:pt x="0" y="2334"/>
                </a:cubicBezTo>
                <a:lnTo>
                  <a:pt x="0" y="11667"/>
                </a:lnTo>
                <a:lnTo>
                  <a:pt x="0" y="11668"/>
                </a:lnTo>
                <a:cubicBezTo>
                  <a:pt x="0" y="12077"/>
                  <a:pt x="108" y="12480"/>
                  <a:pt x="313" y="12834"/>
                </a:cubicBezTo>
                <a:cubicBezTo>
                  <a:pt x="517" y="13189"/>
                  <a:pt x="812" y="13484"/>
                  <a:pt x="1167" y="13688"/>
                </a:cubicBezTo>
                <a:cubicBezTo>
                  <a:pt x="1521" y="13893"/>
                  <a:pt x="1924" y="14001"/>
                  <a:pt x="2334" y="14001"/>
                </a:cubicBezTo>
                <a:lnTo>
                  <a:pt x="24667" y="14001"/>
                </a:lnTo>
                <a:lnTo>
                  <a:pt x="24668" y="14001"/>
                </a:lnTo>
                <a:cubicBezTo>
                  <a:pt x="25077" y="14001"/>
                  <a:pt x="25480" y="13893"/>
                  <a:pt x="25834" y="13688"/>
                </a:cubicBezTo>
                <a:cubicBezTo>
                  <a:pt x="26189" y="13484"/>
                  <a:pt x="26484" y="13189"/>
                  <a:pt x="26688" y="12834"/>
                </a:cubicBezTo>
                <a:cubicBezTo>
                  <a:pt x="26893" y="12480"/>
                  <a:pt x="27001" y="12077"/>
                  <a:pt x="27001" y="11668"/>
                </a:cubicBezTo>
                <a:lnTo>
                  <a:pt x="27001" y="2333"/>
                </a:lnTo>
                <a:lnTo>
                  <a:pt x="27001" y="2334"/>
                </a:lnTo>
                <a:lnTo>
                  <a:pt x="27001" y="2334"/>
                </a:lnTo>
                <a:cubicBezTo>
                  <a:pt x="27001" y="1924"/>
                  <a:pt x="26893" y="1521"/>
                  <a:pt x="26688" y="1167"/>
                </a:cubicBezTo>
                <a:cubicBezTo>
                  <a:pt x="26484" y="812"/>
                  <a:pt x="26189" y="517"/>
                  <a:pt x="25834" y="313"/>
                </a:cubicBezTo>
                <a:cubicBezTo>
                  <a:pt x="25480" y="108"/>
                  <a:pt x="25077" y="0"/>
                  <a:pt x="24668" y="0"/>
                </a:cubicBezTo>
                <a:lnTo>
                  <a:pt x="2333" y="0"/>
                </a:lnTo>
              </a:path>
            </a:pathLst>
          </a:custGeom>
          <a:noFill/>
          <a:ln w="29160">
            <a:solidFill>
              <a:srgbClr val="3465a4"/>
            </a:solidFill>
            <a:round/>
          </a:ln>
        </p:spPr>
        <p:style>
          <a:lnRef idx="0"/>
          <a:fillRef idx="0"/>
          <a:effectRef idx="0"/>
          <a:fontRef idx="minor"/>
        </p:style>
      </p:sp>
      <p:pic>
        <p:nvPicPr>
          <p:cNvPr id="139" name="" descr=""/>
          <p:cNvPicPr/>
          <p:nvPr/>
        </p:nvPicPr>
        <p:blipFill>
          <a:blip r:embed="rId1"/>
          <a:stretch/>
        </p:blipFill>
        <p:spPr>
          <a:xfrm>
            <a:off x="360000" y="180000"/>
            <a:ext cx="3296160" cy="2879280"/>
          </a:xfrm>
          <a:prstGeom prst="rect">
            <a:avLst/>
          </a:prstGeom>
          <a:ln w="0">
            <a:noFill/>
          </a:ln>
        </p:spPr>
      </p:pic>
      <p:sp>
        <p:nvSpPr>
          <p:cNvPr id="140" name=""/>
          <p:cNvSpPr/>
          <p:nvPr/>
        </p:nvSpPr>
        <p:spPr>
          <a:xfrm>
            <a:off x="1800000" y="720000"/>
            <a:ext cx="8999280" cy="46954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spcAft>
                <a:spcPts val="601"/>
              </a:spcAft>
              <a:buNone/>
            </a:pPr>
            <a:r>
              <a:rPr b="1" lang="en-PH" sz="2000" spc="-1" strike="noStrike">
                <a:solidFill>
                  <a:srgbClr val="000000"/>
                </a:solidFill>
                <a:latin typeface="Lato"/>
                <a:ea typeface="DejaVu Sans"/>
              </a:rPr>
              <a:t>You Are Who You Are! </a:t>
            </a:r>
            <a:endParaRPr b="0" lang="en-PH" sz="2000" spc="-1" strike="noStrike">
              <a:latin typeface="Arial"/>
            </a:endParaRPr>
          </a:p>
          <a:p>
            <a:pPr algn="just">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Boddy was a grasshopper that loved to hop and hop onto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grasses and plants in the garden. He had a friend named Dollie, a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black butterfly. Dollie was not happy because she did not like her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color. She thought she was as black as night. She liked the red and green butterflies. She also liked the yellow and white butterflies. She wanted to be like other colorful butterflies. </a:t>
            </a:r>
            <a:endParaRPr b="0" lang="en-PH" sz="1800" spc="-1" strike="noStrike">
              <a:latin typeface="Arial"/>
            </a:endParaRPr>
          </a:p>
          <a:p>
            <a:pPr>
              <a:lnSpc>
                <a:spcPct val="200000"/>
              </a:lnSpc>
              <a:buNone/>
            </a:pPr>
            <a:r>
              <a:rPr b="0" lang="en-PH" sz="1800" spc="-1" strike="noStrike">
                <a:solidFill>
                  <a:srgbClr val="000000"/>
                </a:solidFill>
                <a:latin typeface="Lato"/>
                <a:ea typeface="Calibri;Calibri"/>
              </a:rPr>
              <a:t>Boddy reminded her to just be happy with her color.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224000" y="792000"/>
            <a:ext cx="9719280" cy="5039280"/>
          </a:xfrm>
          <a:custGeom>
            <a:avLst/>
            <a:gdLst/>
            <a:ahLst/>
            <a:rect l="l" t="t" r="r" b="b"/>
            <a:pathLst>
              <a:path w="27002" h="14002">
                <a:moveTo>
                  <a:pt x="2333" y="0"/>
                </a:moveTo>
                <a:lnTo>
                  <a:pt x="2334" y="0"/>
                </a:lnTo>
                <a:cubicBezTo>
                  <a:pt x="1924" y="0"/>
                  <a:pt x="1521" y="108"/>
                  <a:pt x="1167" y="313"/>
                </a:cubicBezTo>
                <a:cubicBezTo>
                  <a:pt x="812" y="517"/>
                  <a:pt x="517" y="812"/>
                  <a:pt x="313" y="1167"/>
                </a:cubicBezTo>
                <a:cubicBezTo>
                  <a:pt x="108" y="1521"/>
                  <a:pt x="0" y="1924"/>
                  <a:pt x="0" y="2334"/>
                </a:cubicBezTo>
                <a:lnTo>
                  <a:pt x="0" y="11667"/>
                </a:lnTo>
                <a:lnTo>
                  <a:pt x="0" y="11668"/>
                </a:lnTo>
                <a:cubicBezTo>
                  <a:pt x="0" y="12077"/>
                  <a:pt x="108" y="12480"/>
                  <a:pt x="313" y="12834"/>
                </a:cubicBezTo>
                <a:cubicBezTo>
                  <a:pt x="517" y="13189"/>
                  <a:pt x="812" y="13484"/>
                  <a:pt x="1167" y="13688"/>
                </a:cubicBezTo>
                <a:cubicBezTo>
                  <a:pt x="1521" y="13893"/>
                  <a:pt x="1924" y="14001"/>
                  <a:pt x="2334" y="14001"/>
                </a:cubicBezTo>
                <a:lnTo>
                  <a:pt x="24667" y="14001"/>
                </a:lnTo>
                <a:lnTo>
                  <a:pt x="24668" y="14001"/>
                </a:lnTo>
                <a:cubicBezTo>
                  <a:pt x="25077" y="14001"/>
                  <a:pt x="25480" y="13893"/>
                  <a:pt x="25834" y="13688"/>
                </a:cubicBezTo>
                <a:cubicBezTo>
                  <a:pt x="26189" y="13484"/>
                  <a:pt x="26484" y="13189"/>
                  <a:pt x="26688" y="12834"/>
                </a:cubicBezTo>
                <a:cubicBezTo>
                  <a:pt x="26893" y="12480"/>
                  <a:pt x="27001" y="12077"/>
                  <a:pt x="27001" y="11668"/>
                </a:cubicBezTo>
                <a:lnTo>
                  <a:pt x="27001" y="2333"/>
                </a:lnTo>
                <a:lnTo>
                  <a:pt x="27001" y="2334"/>
                </a:lnTo>
                <a:lnTo>
                  <a:pt x="27001" y="2334"/>
                </a:lnTo>
                <a:cubicBezTo>
                  <a:pt x="27001" y="1924"/>
                  <a:pt x="26893" y="1521"/>
                  <a:pt x="26688" y="1167"/>
                </a:cubicBezTo>
                <a:cubicBezTo>
                  <a:pt x="26484" y="812"/>
                  <a:pt x="26189" y="517"/>
                  <a:pt x="25834" y="313"/>
                </a:cubicBezTo>
                <a:cubicBezTo>
                  <a:pt x="25480" y="108"/>
                  <a:pt x="25077" y="0"/>
                  <a:pt x="24668" y="0"/>
                </a:cubicBezTo>
                <a:lnTo>
                  <a:pt x="2333" y="0"/>
                </a:lnTo>
              </a:path>
            </a:pathLst>
          </a:custGeom>
          <a:noFill/>
          <a:ln w="29160">
            <a:solidFill>
              <a:srgbClr val="3465a4"/>
            </a:solidFill>
            <a:round/>
          </a:ln>
        </p:spPr>
        <p:style>
          <a:lnRef idx="0"/>
          <a:fillRef idx="0"/>
          <a:effectRef idx="0"/>
          <a:fontRef idx="minor"/>
        </p:style>
      </p:sp>
      <p:sp>
        <p:nvSpPr>
          <p:cNvPr id="142" name=""/>
          <p:cNvSpPr/>
          <p:nvPr/>
        </p:nvSpPr>
        <p:spPr>
          <a:xfrm>
            <a:off x="1440000" y="864000"/>
            <a:ext cx="8999280" cy="44787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One day, Dollie saw a man who was painting his house yellow. She liked the yellow color. It looked bright and beautiful. She wanted to become yellow just like the color of the house, so she went near the house and rolled on the wet yellow paint. She wanted to make her wings yellow. </a:t>
            </a:r>
            <a:endParaRPr b="0" lang="en-PH" sz="1800" spc="-1" strike="noStrike">
              <a:latin typeface="Arial"/>
            </a:endParaRPr>
          </a:p>
          <a:p>
            <a:pPr>
              <a:lnSpc>
                <a:spcPct val="200000"/>
              </a:lnSpc>
              <a:buNone/>
            </a:pPr>
            <a:r>
              <a:rPr b="0" lang="en-PH" sz="1800" spc="-1" strike="noStrike">
                <a:solidFill>
                  <a:srgbClr val="000000"/>
                </a:solidFill>
                <a:latin typeface="Lato"/>
                <a:ea typeface="Poetsen One;Poetsen One"/>
              </a:rPr>
              <a:t>	</a:t>
            </a:r>
            <a:r>
              <a:rPr b="0" lang="en-PH" sz="1800" spc="-1" strike="noStrike">
                <a:solidFill>
                  <a:srgbClr val="000000"/>
                </a:solidFill>
                <a:latin typeface="Lato"/>
                <a:ea typeface="Poetsen One;Poetsen One"/>
              </a:rPr>
              <a:t>	</a:t>
            </a:r>
            <a:r>
              <a:rPr b="0" lang="en-PH" sz="1800" spc="-1" strike="noStrike">
                <a:solidFill>
                  <a:srgbClr val="000000"/>
                </a:solidFill>
                <a:latin typeface="Lato"/>
                <a:ea typeface="Poetsen One;Poetsen One"/>
              </a:rPr>
              <a:t>“</a:t>
            </a:r>
            <a:r>
              <a:rPr b="0" lang="en-PH" sz="1800" spc="-1" strike="noStrike">
                <a:solidFill>
                  <a:srgbClr val="000000"/>
                </a:solidFill>
                <a:latin typeface="Lato"/>
                <a:ea typeface="Poetsen One;Poetsen One"/>
              </a:rPr>
              <a:t>At last, I am now yellow,” said Dollie. </a:t>
            </a:r>
            <a:endParaRPr b="0" lang="en-PH" sz="1800" spc="-1" strike="noStrike">
              <a:latin typeface="Arial"/>
            </a:endParaRPr>
          </a:p>
          <a:p>
            <a:pPr>
              <a:lnSpc>
                <a:spcPct val="200000"/>
              </a:lnSpc>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She was so happy that she wanted to jump and fly. But she could </a:t>
            </a:r>
            <a:endParaRPr b="0" lang="en-PH" sz="1800" spc="-1" strike="noStrike">
              <a:latin typeface="Arial"/>
            </a:endParaRPr>
          </a:p>
          <a:p>
            <a:pPr>
              <a:lnSpc>
                <a:spcPct val="200000"/>
              </a:lnSpc>
              <a:buNone/>
            </a:pPr>
            <a:r>
              <a:rPr b="0" lang="en-PH" sz="1800" spc="-1" strike="noStrike">
                <a:solidFill>
                  <a:srgbClr val="000000"/>
                </a:solidFill>
                <a:latin typeface="Lato"/>
                <a:ea typeface="Calibri;Calibri"/>
              </a:rPr>
              <a:t>not move her wings. Her wings became heavy. She could not flap them. </a:t>
            </a:r>
            <a:endParaRPr b="0" lang="en-PH" sz="1800" spc="-1" strike="noStrike">
              <a:latin typeface="Arial"/>
            </a:endParaRPr>
          </a:p>
          <a:p>
            <a:pPr>
              <a:lnSpc>
                <a:spcPct val="200000"/>
              </a:lnSpc>
              <a:buNone/>
            </a:pPr>
            <a:r>
              <a:rPr b="0" lang="en-PH" sz="1800" spc="-1" strike="noStrike">
                <a:solidFill>
                  <a:srgbClr val="000000"/>
                </a:solidFill>
                <a:latin typeface="Lato"/>
                <a:ea typeface="Calibri;Calibri"/>
              </a:rPr>
              <a:t>She was stuck on the wall!</a:t>
            </a:r>
            <a:endParaRPr b="0" lang="en-PH" sz="1800" spc="-1" strike="noStrike">
              <a:latin typeface="Arial"/>
            </a:endParaRPr>
          </a:p>
        </p:txBody>
      </p:sp>
      <p:pic>
        <p:nvPicPr>
          <p:cNvPr id="143" name="" descr=""/>
          <p:cNvPicPr/>
          <p:nvPr/>
        </p:nvPicPr>
        <p:blipFill>
          <a:blip r:embed="rId1"/>
          <a:stretch/>
        </p:blipFill>
        <p:spPr>
          <a:xfrm>
            <a:off x="8820000" y="3240000"/>
            <a:ext cx="2879280" cy="28792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540000" y="1260000"/>
            <a:ext cx="9697680" cy="3870000"/>
          </a:xfrm>
          <a:prstGeom prst="rect">
            <a:avLst/>
          </a:prstGeom>
          <a:noFill/>
          <a:ln w="0">
            <a:noFill/>
          </a:ln>
        </p:spPr>
        <p:style>
          <a:lnRef idx="0"/>
          <a:fillRef idx="0"/>
          <a:effectRef idx="0"/>
          <a:fontRef idx="minor"/>
        </p:style>
        <p:txBody>
          <a:bodyPr lIns="0" rIns="0" tIns="0" bIns="0" anchor="t">
            <a:noAutofit/>
          </a:bodyPr>
          <a:p>
            <a:pPr>
              <a:lnSpc>
                <a:spcPct val="150000"/>
              </a:lnSpc>
              <a:spcAft>
                <a:spcPts val="601"/>
              </a:spcAft>
              <a:buNone/>
            </a:pPr>
            <a:r>
              <a:rPr b="1" lang="en-PH" sz="1800" spc="-1" strike="noStrike">
                <a:solidFill>
                  <a:srgbClr val="000000"/>
                </a:solidFill>
                <a:latin typeface="Lato"/>
                <a:ea typeface="Calibri;Calibri"/>
              </a:rPr>
              <a:t>Look at the following pictures. Number the pictures from 1 to 3 according to how they appeared in the story. </a:t>
            </a:r>
            <a:endParaRPr b="0" lang="en-PH" sz="1800" spc="-1" strike="noStrike">
              <a:latin typeface="Arial"/>
            </a:endParaRPr>
          </a:p>
          <a:p>
            <a:pPr>
              <a:lnSpc>
                <a:spcPct val="150000"/>
              </a:lnSpc>
              <a:spcAft>
                <a:spcPts val="601"/>
              </a:spcAft>
              <a:buNone/>
            </a:pPr>
            <a:endParaRPr b="0" lang="en-PH" sz="1800" spc="-1" strike="noStrike">
              <a:latin typeface="Arial"/>
            </a:endParaRPr>
          </a:p>
          <a:p>
            <a:pPr>
              <a:lnSpc>
                <a:spcPct val="150000"/>
              </a:lnSpc>
              <a:spcAft>
                <a:spcPts val="601"/>
              </a:spcAft>
              <a:buNone/>
            </a:pPr>
            <a:endParaRPr b="0" lang="en-PH" sz="1800" spc="-1" strike="noStrike">
              <a:latin typeface="Arial"/>
            </a:endParaRPr>
          </a:p>
          <a:p>
            <a:pPr>
              <a:lnSpc>
                <a:spcPct val="150000"/>
              </a:lnSpc>
              <a:spcAft>
                <a:spcPts val="601"/>
              </a:spcAft>
              <a:buNone/>
            </a:pPr>
            <a:r>
              <a:rPr b="1" lang="en-PH" sz="1800" spc="-1" strike="noStrike">
                <a:solidFill>
                  <a:srgbClr val="000000"/>
                </a:solidFill>
                <a:latin typeface="Lato"/>
                <a:ea typeface="Calibri;Calibri"/>
              </a:rPr>
              <a:t>________</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________</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a:t>
            </a:r>
            <a:r>
              <a:rPr b="1" lang="en-PH" sz="1800" spc="-1" strike="noStrike">
                <a:solidFill>
                  <a:srgbClr val="000000"/>
                </a:solidFill>
                <a:latin typeface="Lato"/>
                <a:ea typeface="Calibri;Calibri"/>
              </a:rPr>
              <a:t>      ________</a:t>
            </a:r>
            <a:endParaRPr b="0" lang="en-PH" sz="1800" spc="-1" strike="noStrike">
              <a:latin typeface="Arial"/>
            </a:endParaRPr>
          </a:p>
        </p:txBody>
      </p:sp>
      <p:pic>
        <p:nvPicPr>
          <p:cNvPr id="145" name="" descr=""/>
          <p:cNvPicPr/>
          <p:nvPr/>
        </p:nvPicPr>
        <p:blipFill>
          <a:blip r:embed="rId1"/>
          <a:stretch/>
        </p:blipFill>
        <p:spPr>
          <a:xfrm>
            <a:off x="1404000" y="2679480"/>
            <a:ext cx="2774520" cy="2179800"/>
          </a:xfrm>
          <a:prstGeom prst="rect">
            <a:avLst/>
          </a:prstGeom>
          <a:ln w="0">
            <a:noFill/>
          </a:ln>
        </p:spPr>
      </p:pic>
      <p:pic>
        <p:nvPicPr>
          <p:cNvPr id="146" name="" descr=""/>
          <p:cNvPicPr/>
          <p:nvPr/>
        </p:nvPicPr>
        <p:blipFill>
          <a:blip r:embed="rId2"/>
          <a:stretch/>
        </p:blipFill>
        <p:spPr>
          <a:xfrm>
            <a:off x="5184000" y="2376000"/>
            <a:ext cx="2699280" cy="2519280"/>
          </a:xfrm>
          <a:prstGeom prst="rect">
            <a:avLst/>
          </a:prstGeom>
          <a:ln w="0">
            <a:noFill/>
          </a:ln>
        </p:spPr>
      </p:pic>
      <p:pic>
        <p:nvPicPr>
          <p:cNvPr id="147" name="" descr=""/>
          <p:cNvPicPr/>
          <p:nvPr/>
        </p:nvPicPr>
        <p:blipFill>
          <a:blip r:embed="rId3"/>
          <a:stretch/>
        </p:blipFill>
        <p:spPr>
          <a:xfrm>
            <a:off x="8820000" y="1948320"/>
            <a:ext cx="2877840" cy="29829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2852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2023-08-05T09:11:44Z</dcterms:modified>
  <cp:revision>182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