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4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60.xml.rels" ContentType="application/vnd.openxmlformats-package.relationships+xml"/>
  <Override PartName="/ppt/slideLayouts/_rels/slideLayout51.xml.rels" ContentType="application/vnd.openxmlformats-package.relationships+xml"/>
  <Override PartName="/ppt/slideLayouts/_rels/slideLayout43.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16.xml.rels" ContentType="application/vnd.openxmlformats-package.relationships+xml"/>
  <Override PartName="/ppt/slideLayouts/_rels/slideLayout57.xml.rels" ContentType="application/vnd.openxmlformats-package.relationships+xml"/>
  <Override PartName="/ppt/slideLayouts/_rels/slideLayout4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42.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0.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5.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58.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7.xml.rels" ContentType="application/vnd.openxmlformats-package.relationships+xml"/>
  <Override PartName="/ppt/slideLayouts/_rels/slideLayout28.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54.xml" ContentType="application/vnd.openxmlformats-officedocument.presentationml.slideLayout+xml"/>
  <Override PartName="/ppt/slideLayouts/slideLayout27.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0440" cy="6826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7320" cy="2767320"/>
          </a:xfrm>
          <a:prstGeom prst="rect">
            <a:avLst/>
          </a:prstGeom>
          <a:ln w="0">
            <a:noFill/>
          </a:ln>
        </p:spPr>
      </p:pic>
      <p:sp>
        <p:nvSpPr>
          <p:cNvPr id="2" name="Rectangle 5"/>
          <p:cNvSpPr/>
          <p:nvPr/>
        </p:nvSpPr>
        <p:spPr>
          <a:xfrm>
            <a:off x="3487320" y="1475280"/>
            <a:ext cx="8672760" cy="3830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2760" cy="3524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0440" cy="603360"/>
          </a:xfrm>
          <a:prstGeom prst="rect">
            <a:avLst/>
          </a:prstGeom>
          <a:ln w="0">
            <a:noFill/>
          </a:ln>
        </p:spPr>
      </p:pic>
      <p:sp>
        <p:nvSpPr>
          <p:cNvPr id="43" name="Rectangle 7"/>
          <p:cNvSpPr/>
          <p:nvPr/>
        </p:nvSpPr>
        <p:spPr>
          <a:xfrm>
            <a:off x="10868760" y="0"/>
            <a:ext cx="938880" cy="938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2960" cy="1002960"/>
          </a:xfrm>
          <a:prstGeom prst="rect">
            <a:avLst/>
          </a:prstGeom>
          <a:ln w="0">
            <a:noFill/>
          </a:ln>
        </p:spPr>
      </p:pic>
      <p:sp>
        <p:nvSpPr>
          <p:cNvPr id="45" name="TextBox 9"/>
          <p:cNvSpPr/>
          <p:nvPr/>
        </p:nvSpPr>
        <p:spPr>
          <a:xfrm>
            <a:off x="185400" y="6362280"/>
            <a:ext cx="466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0440" cy="603360"/>
          </a:xfrm>
          <a:prstGeom prst="rect">
            <a:avLst/>
          </a:prstGeom>
          <a:ln w="0">
            <a:noFill/>
          </a:ln>
        </p:spPr>
      </p:pic>
      <p:sp>
        <p:nvSpPr>
          <p:cNvPr id="86" name="Rectangle 7"/>
          <p:cNvSpPr/>
          <p:nvPr/>
        </p:nvSpPr>
        <p:spPr>
          <a:xfrm>
            <a:off x="10868760" y="0"/>
            <a:ext cx="938880" cy="938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2960" cy="1002960"/>
          </a:xfrm>
          <a:prstGeom prst="rect">
            <a:avLst/>
          </a:prstGeom>
          <a:ln w="0">
            <a:noFill/>
          </a:ln>
        </p:spPr>
      </p:pic>
      <p:sp>
        <p:nvSpPr>
          <p:cNvPr id="88" name="TextBox 9"/>
          <p:cNvSpPr/>
          <p:nvPr/>
        </p:nvSpPr>
        <p:spPr>
          <a:xfrm>
            <a:off x="185400" y="6362280"/>
            <a:ext cx="466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60440" cy="603360"/>
          </a:xfrm>
          <a:prstGeom prst="rect">
            <a:avLst/>
          </a:prstGeom>
          <a:ln w="0">
            <a:noFill/>
          </a:ln>
        </p:spPr>
      </p:pic>
      <p:sp>
        <p:nvSpPr>
          <p:cNvPr id="129" name="Rectangle 7"/>
          <p:cNvSpPr/>
          <p:nvPr/>
        </p:nvSpPr>
        <p:spPr>
          <a:xfrm>
            <a:off x="10868760" y="0"/>
            <a:ext cx="938880" cy="938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02960" cy="1002960"/>
          </a:xfrm>
          <a:prstGeom prst="rect">
            <a:avLst/>
          </a:prstGeom>
          <a:ln w="0">
            <a:noFill/>
          </a:ln>
        </p:spPr>
      </p:pic>
      <p:sp>
        <p:nvSpPr>
          <p:cNvPr id="131" name="TextBox 9"/>
          <p:cNvSpPr/>
          <p:nvPr/>
        </p:nvSpPr>
        <p:spPr>
          <a:xfrm>
            <a:off x="185400" y="6362280"/>
            <a:ext cx="4660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591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New REX Education Mission Logo V.png" descr="New REX Education Mission Logo V.png"/>
          <p:cNvPicPr/>
          <p:nvPr/>
        </p:nvPicPr>
        <p:blipFill>
          <a:blip r:embed="rId2"/>
          <a:stretch/>
        </p:blipFill>
        <p:spPr>
          <a:xfrm>
            <a:off x="2755800" y="1508760"/>
            <a:ext cx="6584760" cy="3353040"/>
          </a:xfrm>
          <a:prstGeom prst="rect">
            <a:avLst/>
          </a:prstGeom>
          <a:ln w="12700">
            <a:noFill/>
          </a:ln>
        </p:spPr>
      </p:pic>
      <p:sp>
        <p:nvSpPr>
          <p:cNvPr id="1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3"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TextBox 7"/>
          <p:cNvSpPr/>
          <p:nvPr/>
        </p:nvSpPr>
        <p:spPr>
          <a:xfrm>
            <a:off x="4203360" y="2868840"/>
            <a:ext cx="7463520" cy="699840"/>
          </a:xfrm>
          <a:prstGeom prst="rect">
            <a:avLst/>
          </a:prstGeom>
          <a:noFill/>
          <a:ln w="0">
            <a:noFill/>
          </a:ln>
        </p:spPr>
        <p:style>
          <a:lnRef idx="0"/>
          <a:fillRef idx="0"/>
          <a:effectRef idx="0"/>
          <a:fontRef idx="minor"/>
        </p:style>
        <p:txBody>
          <a:bodyPr lIns="90000" rIns="90000" tIns="45000" bIns="45000" anchor="t">
            <a:spAutoFit/>
          </a:bodyPr>
          <a:p>
            <a:pPr algn="ctr">
              <a:buNone/>
            </a:pPr>
            <a:r>
              <a:rPr b="1" lang="en-US" sz="4000" spc="-1" strike="noStrike">
                <a:solidFill>
                  <a:srgbClr val="ffffff"/>
                </a:solidFill>
                <a:latin typeface="Lato"/>
                <a:ea typeface="Arial Black;Arial Black"/>
              </a:rPr>
              <a:t>Mga Epekto ng Climate Change</a:t>
            </a:r>
            <a:endParaRPr b="0" lang="en-PH" sz="4000" spc="-1" strike="noStrike">
              <a:latin typeface="AppleSystemUIFont"/>
              <a:ea typeface="AppleSystemUIFon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p:nvPr>
        </p:nvSpPr>
        <p:spPr>
          <a:xfrm>
            <a:off x="609480" y="1440000"/>
            <a:ext cx="10958040" cy="4678920"/>
          </a:xfrm>
          <a:prstGeom prst="rect">
            <a:avLst/>
          </a:prstGeom>
          <a:noFill/>
          <a:ln w="76320">
            <a:noFill/>
          </a:ln>
        </p:spPr>
        <p:txBody>
          <a:bodyPr lIns="38160" rIns="38160" tIns="38160" bIns="38160" anchor="t">
            <a:normAutofit/>
          </a:bodyPr>
          <a:p>
            <a:pPr algn="just">
              <a:buNone/>
            </a:pPr>
            <a:endParaRPr b="0" lang="en-PH" sz="1200" spc="-1" strike="noStrike">
              <a:latin typeface="AppleSystemUIFont"/>
              <a:ea typeface="AppleSystemUIFont"/>
            </a:endParaRPr>
          </a:p>
          <a:p>
            <a:pPr algn="just">
              <a:buNone/>
            </a:pPr>
            <a:r>
              <a:rPr b="0" lang="en-PH" sz="2000" spc="-1" strike="noStrike">
                <a:solidFill>
                  <a:srgbClr val="000000"/>
                </a:solidFill>
                <a:latin typeface="Lato"/>
                <a:ea typeface="AppleSystemUIFont"/>
              </a:rPr>
              <a:t>Ang climate change ay nagdudulot ng pagkakasakit ng mga tao. Ilan sa mga masamang epekto ng matinding init ng panahon sa ating kalusugan ay ang sunburn, blister, skin cancer, at heat stroke na maaaring ikamatay ng mga tao.</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solidFill>
                  <a:srgbClr val="000000"/>
                </a:solidFill>
                <a:latin typeface="Lato"/>
                <a:ea typeface="AppleSystemUIFont"/>
              </a:rPr>
              <a:t>Tumataas din ang bilang ng kaso ng mga sakit tulad ng:</a:t>
            </a:r>
            <a:endParaRPr b="0" lang="en-PH" sz="2000" spc="-1" strike="noStrike">
              <a:latin typeface="AppleSystemUIFont"/>
              <a:ea typeface="AppleSystemUIFont"/>
            </a:endParaRPr>
          </a:p>
          <a:p>
            <a:pPr algn="jus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pangangati ng balat o allergy dulot ng polusyon;</a:t>
            </a:r>
            <a:endParaRPr b="0" lang="en-PH" sz="2000" spc="-1" strike="noStrike">
              <a:latin typeface="AppleSystemUIFont"/>
              <a:ea typeface="AppleSystemUIFont"/>
            </a:endParaRPr>
          </a:p>
          <a:p>
            <a:pPr algn="jus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malaria at dengue dahil sa pagdami ng mga lamok;</a:t>
            </a:r>
            <a:endParaRPr b="0" lang="en-PH" sz="2000" spc="-1" strike="noStrike">
              <a:latin typeface="AppleSystemUIFont"/>
              <a:ea typeface="AppleSystemUIFont"/>
            </a:endParaRPr>
          </a:p>
          <a:p>
            <a:pPr algn="jus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leptospirosis mula sa maruming tubig-baha na may ihi ng daga;</a:t>
            </a:r>
            <a:endParaRPr b="0" lang="en-PH" sz="2000" spc="-1" strike="noStrike">
              <a:latin typeface="AppleSystemUIFont"/>
              <a:ea typeface="AppleSystemUIFont"/>
            </a:endParaRPr>
          </a:p>
          <a:p>
            <a:pPr algn="jus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mga sakit sa respiratory system dulot ng polusyon at pabago-bagong panahon; at</a:t>
            </a:r>
            <a:endParaRPr b="0" lang="en-PH" sz="2000" spc="-1" strike="noStrike">
              <a:latin typeface="AppleSystemUIFont"/>
              <a:ea typeface="AppleSystemUIFont"/>
            </a:endParaRPr>
          </a:p>
          <a:p>
            <a:pPr algn="just">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pananakit ng tiyan, pagtatae o diarrhea, at cholera dahil sa pag-inom ng maruming tubig at pagkain.</a:t>
            </a:r>
            <a:endParaRPr b="0" lang="en-PH" sz="2000" spc="-1" strike="noStrike">
              <a:latin typeface="AppleSystemUIFont"/>
              <a:ea typeface="AppleSystemUIFont"/>
            </a:endParaRPr>
          </a:p>
        </p:txBody>
      </p:sp>
      <p:sp>
        <p:nvSpPr>
          <p:cNvPr id="212" name="PlaceHolder 7"/>
          <p:cNvSpPr/>
          <p:nvPr/>
        </p:nvSpPr>
        <p:spPr>
          <a:xfrm>
            <a:off x="609480" y="254880"/>
            <a:ext cx="10003320" cy="9972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fff"/>
                </a:solidFill>
                <a:latin typeface="Lato"/>
                <a:ea typeface="DejaVu Sans"/>
              </a:rPr>
              <a:t>Epekto ng Climate Change sa Lipunan</a:t>
            </a:r>
            <a:endParaRPr b="0" lang="en-PH" sz="4000" spc="-1" strike="noStrike">
              <a:latin typeface=""/>
              <a:ea typeface=""/>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p:nvPr>
        </p:nvSpPr>
        <p:spPr>
          <a:xfrm>
            <a:off x="609480" y="1440000"/>
            <a:ext cx="10958040" cy="4678920"/>
          </a:xfrm>
          <a:prstGeom prst="rect">
            <a:avLst/>
          </a:prstGeom>
          <a:noFill/>
          <a:ln w="76320">
            <a:noFill/>
          </a:ln>
        </p:spPr>
        <p:txBody>
          <a:bodyPr lIns="38160" rIns="38160" tIns="38160" bIns="38160" anchor="t">
            <a:normAutofit/>
          </a:bodyPr>
          <a:p>
            <a:pPr algn="just">
              <a:spcBef>
                <a:spcPts val="1417"/>
              </a:spcBef>
              <a:buNone/>
            </a:pPr>
            <a:endParaRPr b="0" lang="en-PH" sz="2000" spc="-1" strike="noStrike">
              <a:latin typeface="Lato"/>
              <a:ea typeface="AppleSystemUIFont"/>
            </a:endParaRPr>
          </a:p>
          <a:p>
            <a:pPr algn="just">
              <a:spcBef>
                <a:spcPts val="1417"/>
              </a:spcBef>
              <a:buNone/>
            </a:pPr>
            <a:r>
              <a:rPr b="0" lang="en-PH" sz="2000" spc="-1" strike="noStrike">
                <a:latin typeface="Lato"/>
                <a:ea typeface="AppleSystemUIFont"/>
              </a:rPr>
              <a:t>Ang dahilan ng pag-init ng mundo ay nakaaapekto sa pagbabago ng panahon na nagiging sanhi ng pagkatuyo, pagbabaha, pagkasira ng mga coral reef, pagkakasakit, at kamatayan ng mga hayop at halaman. Kung magpapatuloy ang pagkakaroon ng global warming o pag-init ng buong mundo, maraming halaman at hayop sa buong daigdig ang maaaring maging extinct o maglaho sa loob lamang ng 100 taon.</a:t>
            </a:r>
            <a:endParaRPr b="0" lang="en-PH" sz="2000" spc="-1" strike="noStrike">
              <a:latin typeface="Lato"/>
              <a:ea typeface="AppleSystemUIFont"/>
            </a:endParaRPr>
          </a:p>
        </p:txBody>
      </p:sp>
      <p:sp>
        <p:nvSpPr>
          <p:cNvPr id="214" name="PlaceHolder 4"/>
          <p:cNvSpPr/>
          <p:nvPr/>
        </p:nvSpPr>
        <p:spPr>
          <a:xfrm>
            <a:off x="609480" y="254880"/>
            <a:ext cx="10003320" cy="9972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4000" spc="-1" strike="noStrike">
                <a:solidFill>
                  <a:srgbClr val="ffffff"/>
                </a:solidFill>
                <a:latin typeface="Lato"/>
                <a:ea typeface=""/>
              </a:rPr>
              <a:t>Epekto ng Climate Change sa Kapaligiran</a:t>
            </a:r>
            <a:endParaRPr b="0" lang="en-PH" sz="40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609480" y="1440000"/>
            <a:ext cx="10958040" cy="4678920"/>
          </a:xfrm>
          <a:prstGeom prst="rect">
            <a:avLst/>
          </a:prstGeom>
          <a:noFill/>
          <a:ln w="76320">
            <a:noFill/>
          </a:ln>
        </p:spPr>
        <p:txBody>
          <a:bodyPr lIns="38160" rIns="38160" tIns="38160" bIns="38160" anchor="t">
            <a:normAutofit/>
          </a:bodyPr>
          <a:p>
            <a:pPr algn="just">
              <a:spcBef>
                <a:spcPts val="1417"/>
              </a:spcBef>
              <a:buNone/>
            </a:pPr>
            <a:endParaRPr b="0" lang="en-PH" sz="1200" spc="-1" strike="noStrike">
              <a:latin typeface="AppleSystemUIFont"/>
              <a:ea typeface="AppleSystemUIFont"/>
            </a:endParaRPr>
          </a:p>
          <a:p>
            <a:pPr algn="just">
              <a:spcBef>
                <a:spcPts val="1417"/>
              </a:spcBef>
              <a:buNone/>
            </a:pPr>
            <a:r>
              <a:rPr b="0" lang="en-PH" sz="2000" spc="-1" strike="noStrike">
                <a:latin typeface="Lato"/>
                <a:ea typeface="AppleSystemUIFont"/>
              </a:rPr>
              <a:t>Dahil sa pagbabago ng klima, dumadalas ang panahon ng tagtuyot kaya’t ang agrikultura ng mga bansa ay nakararanas ng paghina ng produksiyon dulot ng kakulangan ng tubig. Sa patuloy na pag-init ng panahon dahil sa pagbabago ng klima, mas lalaki ang pangangailangan sa produksiyon ng koryente dahil sa pagtaas ng konsumo nito para sa mas madalas na paggamit ng mga bentilador at air conditioner. Maaaring magkaroon ng kakulangan sa suplay ng kuryente. Sa ganitong kalagayan, bumababa ang bilang ng mga namimili ng mga produkto at naaapektuhan ang negosyo at ekonomiya ng bansa at mundo.</a:t>
            </a:r>
            <a:endParaRPr b="0" lang="en-PH" sz="2000" spc="-1" strike="noStrike">
              <a:latin typeface="AppleSystemUIFont"/>
              <a:ea typeface="AppleSystemUIFont"/>
            </a:endParaRPr>
          </a:p>
        </p:txBody>
      </p:sp>
      <p:sp>
        <p:nvSpPr>
          <p:cNvPr id="216" name="PlaceHolder 6"/>
          <p:cNvSpPr/>
          <p:nvPr/>
        </p:nvSpPr>
        <p:spPr>
          <a:xfrm>
            <a:off x="609480" y="254880"/>
            <a:ext cx="10003320" cy="9972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600" spc="-1" strike="noStrike">
                <a:solidFill>
                  <a:srgbClr val="ffffff"/>
                </a:solidFill>
                <a:latin typeface="Lato"/>
                <a:ea typeface="AppleSystemUIFont"/>
              </a:rPr>
              <a:t>Epekto ng Climate Change sa Kabuhayan ng Tao</a:t>
            </a:r>
            <a:endParaRPr b="0" lang="en-PH" sz="36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p:nvPr>
        </p:nvSpPr>
        <p:spPr>
          <a:xfrm>
            <a:off x="609480" y="1440000"/>
            <a:ext cx="10958040" cy="4678920"/>
          </a:xfrm>
          <a:prstGeom prst="rect">
            <a:avLst/>
          </a:prstGeom>
          <a:noFill/>
          <a:ln w="76320">
            <a:noFill/>
          </a:ln>
        </p:spPr>
        <p:txBody>
          <a:bodyPr lIns="38160" rIns="38160" tIns="38160" bIns="38160" anchor="t">
            <a:normAutofit fontScale="88000"/>
          </a:bodyPr>
          <a:p>
            <a:pPr algn="just">
              <a:buNone/>
            </a:pPr>
            <a:r>
              <a:rPr b="0" lang="en-PH" sz="2000" spc="-1" strike="noStrike">
                <a:latin typeface="Lato"/>
                <a:ea typeface="AppleSystemUIFont"/>
              </a:rPr>
              <a:t>1. </a:t>
            </a:r>
            <a:r>
              <a:rPr b="1" lang="en-PH" sz="2000" spc="-1" strike="noStrike">
                <a:latin typeface="Lato"/>
                <a:ea typeface="AppleSystemUIFont"/>
              </a:rPr>
              <a:t>Polusyon ng Hangin</a:t>
            </a:r>
            <a:endParaRPr b="0" lang="en-PH" sz="2000" spc="-1" strike="noStrike">
              <a:latin typeface="Lato"/>
              <a:ea typeface="AppleSystemUIFont"/>
            </a:endParaRPr>
          </a:p>
          <a:p>
            <a:pPr algn="just">
              <a:buNone/>
            </a:pPr>
            <a:r>
              <a:rPr b="0" lang="en-PH" sz="2000" spc="-1" strike="noStrike">
                <a:latin typeface="Lato"/>
                <a:ea typeface="AppleSystemUIFont"/>
              </a:rPr>
              <a:t>Malala na ang polusyon sa hangin sa ating kapaligiran dulot ng sobrang carbon dioxide, methane, nitrous oxide, sulfur dioxide, at iba pa. Ang paggamit ng mga fossil fuel ay nagresulta ng sobrang pagdumi ng ating mga hangin.</a:t>
            </a:r>
            <a:endParaRPr b="0" lang="en-PH" sz="2000" spc="-1" strike="noStrike">
              <a:latin typeface="Lato"/>
              <a:ea typeface="AppleSystemUIFont"/>
            </a:endParaRPr>
          </a:p>
          <a:p>
            <a:pPr algn="just">
              <a:buNone/>
            </a:pPr>
            <a:r>
              <a:rPr b="0" lang="en-PH" sz="2000" spc="-1" strike="noStrike">
                <a:latin typeface="Lato"/>
                <a:ea typeface="AppleSystemUIFont"/>
              </a:rPr>
              <a:t>2. </a:t>
            </a:r>
            <a:r>
              <a:rPr b="1" lang="en-PH" sz="2000" spc="-1" strike="noStrike">
                <a:latin typeface="Lato"/>
                <a:ea typeface="AppleSystemUIFont"/>
              </a:rPr>
              <a:t>Polusyon ng Tubig</a:t>
            </a:r>
            <a:endParaRPr b="0" lang="en-PH" sz="2000" spc="-1" strike="noStrike">
              <a:latin typeface="Lato"/>
              <a:ea typeface="AppleSystemUIFont"/>
            </a:endParaRPr>
          </a:p>
          <a:p>
            <a:pPr algn="just">
              <a:buNone/>
            </a:pPr>
            <a:r>
              <a:rPr b="0" lang="en-PH" sz="2000" spc="-1" strike="noStrike">
                <a:latin typeface="Lato"/>
                <a:ea typeface="AppleSystemUIFont"/>
              </a:rPr>
              <a:t>Ang mga basura, maruming tubig, at nakalalasong kemikal na galing sa mga tahanan, pabrika, planta, ospital, at minahan ay napupunta sa mga daluyan ng mga tubig tulad ng sapa, kanal, ilog, at naiipon sa mga lawa, dagat, at karagatan.</a:t>
            </a:r>
            <a:endParaRPr b="0" lang="en-PH" sz="2000" spc="-1" strike="noStrike">
              <a:latin typeface="Lato"/>
              <a:ea typeface="AppleSystemUIFont"/>
            </a:endParaRPr>
          </a:p>
          <a:p>
            <a:pPr algn="just">
              <a:buNone/>
            </a:pPr>
            <a:r>
              <a:rPr b="0" lang="en-PH" sz="2000" spc="-1" strike="noStrike">
                <a:latin typeface="Lato"/>
                <a:ea typeface="AppleSystemUIFont"/>
              </a:rPr>
              <a:t>3. </a:t>
            </a:r>
            <a:r>
              <a:rPr b="1" lang="en-PH" sz="2000" spc="-1" strike="noStrike">
                <a:latin typeface="Lato"/>
                <a:ea typeface="AppleSystemUIFont"/>
              </a:rPr>
              <a:t>Polusyon ng Lupa</a:t>
            </a:r>
            <a:endParaRPr b="0" lang="en-PH" sz="2000" spc="-1" strike="noStrike">
              <a:latin typeface="Lato"/>
              <a:ea typeface="AppleSystemUIFont"/>
            </a:endParaRPr>
          </a:p>
          <a:p>
            <a:pPr algn="just">
              <a:buNone/>
            </a:pPr>
            <a:r>
              <a:rPr b="0" lang="en-PH" sz="2000" spc="-1" strike="noStrike">
                <a:latin typeface="Lato"/>
                <a:ea typeface="AppleSystemUIFont"/>
              </a:rPr>
              <a:t>Nagkakaroon din ng polusyon sa kalupaan. Ito ay dulot ng nakalalasong kemikal ng mga basura, mine tailings, at ang katas at amoy ng mga karaniwang landfill. Ang mga polusyon sa lupa ay karaniwang nagmumula sa sumusunod:</a:t>
            </a:r>
            <a:endParaRPr b="0" lang="en-PH" sz="2000" spc="-1" strike="noStrike">
              <a:latin typeface="Lato"/>
              <a:ea typeface="AppleSystemUIFont"/>
            </a:endParaRPr>
          </a:p>
          <a:p>
            <a:pPr marL="360000" algn="just">
              <a:buNone/>
            </a:pPr>
            <a:r>
              <a:rPr b="0" lang="en-PH" sz="2000" spc="-1" strike="noStrike">
                <a:latin typeface="Lato"/>
                <a:ea typeface="AppleSystemUIFont"/>
              </a:rPr>
              <a:t>a. </a:t>
            </a:r>
            <a:r>
              <a:rPr b="1" lang="en-PH" sz="2000" spc="-1" strike="noStrike">
                <a:latin typeface="Lato"/>
                <a:ea typeface="AppleSystemUIFont"/>
              </a:rPr>
              <a:t>Waste Management</a:t>
            </a:r>
            <a:r>
              <a:rPr b="0" lang="en-PH" sz="2000" spc="-1" strike="noStrike">
                <a:latin typeface="Lato"/>
                <a:ea typeface="AppleSystemUIFont"/>
              </a:rPr>
              <a:t> – Ang pagtatapon ng mga basura ay malaking suliranin sa ating sariling pamayanan at ibang lugar sa buong daigdig. Dalawa ang uri ng basura: nabubulok at di-nabubulok.</a:t>
            </a:r>
            <a:endParaRPr b="0" lang="en-PH" sz="2000" spc="-1" strike="noStrike">
              <a:latin typeface="Lato"/>
              <a:ea typeface="AppleSystemUIFont"/>
            </a:endParaRPr>
          </a:p>
          <a:p>
            <a:pPr marL="360000" algn="just">
              <a:buNone/>
            </a:pPr>
            <a:r>
              <a:rPr b="0" lang="en-PH" sz="2000" spc="-1" strike="noStrike">
                <a:latin typeface="Lato"/>
                <a:ea typeface="AppleSystemUIFont"/>
              </a:rPr>
              <a:t>b. </a:t>
            </a:r>
            <a:r>
              <a:rPr b="1" lang="en-PH" sz="2000" spc="-1" strike="noStrike">
                <a:latin typeface="Lato"/>
                <a:ea typeface="AppleSystemUIFont"/>
              </a:rPr>
              <a:t>Pagmimina at Quarrying</a:t>
            </a:r>
            <a:r>
              <a:rPr b="0" lang="en-PH" sz="2000" spc="-1" strike="noStrike">
                <a:latin typeface="Lato"/>
                <a:ea typeface="AppleSystemUIFont"/>
              </a:rPr>
              <a:t> – Dahil sa pagmimina, nagkakaroon ng mga delikadong heavy metal sa kapaligiran tulad ng lead, cadmium, at mercury. Ang mga metal na </a:t>
            </a:r>
            <a:r>
              <a:rPr b="0" lang="en-PH" sz="2000" spc="-1" strike="noStrike">
                <a:latin typeface="Lato"/>
                <a:ea typeface="AppleSystemUIFont"/>
              </a:rPr>
              <a:t>	</a:t>
            </a:r>
            <a:r>
              <a:rPr b="0" lang="en-PH" sz="2000" spc="-1" strike="noStrike">
                <a:latin typeface="Lato"/>
                <a:ea typeface="AppleSystemUIFont"/>
              </a:rPr>
              <a:t>ito ay sanhi ng sakit na neurological sa mga bata at matatanda.</a:t>
            </a:r>
            <a:endParaRPr b="0" lang="en-PH" sz="2000" spc="-1" strike="noStrike">
              <a:latin typeface="Lato"/>
              <a:ea typeface="AppleSystemUIFont"/>
            </a:endParaRPr>
          </a:p>
        </p:txBody>
      </p:sp>
      <p:sp>
        <p:nvSpPr>
          <p:cNvPr id="218" name="PlaceHolder 10"/>
          <p:cNvSpPr/>
          <p:nvPr/>
        </p:nvSpPr>
        <p:spPr>
          <a:xfrm>
            <a:off x="609480" y="254880"/>
            <a:ext cx="10003320" cy="9972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solidFill>
                  <a:srgbClr val="ffffff"/>
                </a:solidFill>
                <a:latin typeface="Lato"/>
                <a:ea typeface="AppleSystemUIFont"/>
              </a:rPr>
              <a:t>Mga Suliraning Pangkapaligiran sa Sariling Pamayanan</a:t>
            </a:r>
            <a:endParaRPr b="0" lang="en-PH" sz="3200" spc="-1" strike="noStrike">
              <a:latin typeface=""/>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p:nvPr>
        </p:nvSpPr>
        <p:spPr>
          <a:xfrm>
            <a:off x="609480" y="1440000"/>
            <a:ext cx="10958040" cy="4678920"/>
          </a:xfrm>
          <a:prstGeom prst="rect">
            <a:avLst/>
          </a:prstGeom>
          <a:noFill/>
          <a:ln w="76320">
            <a:noFill/>
          </a:ln>
        </p:spPr>
        <p:txBody>
          <a:bodyPr lIns="38160" rIns="38160" tIns="38160" bIns="38160" anchor="t">
            <a:normAutofit/>
          </a:bodyPr>
          <a:p>
            <a:pPr algn="just">
              <a:buNone/>
            </a:pPr>
            <a:r>
              <a:rPr b="0" lang="en-PH" sz="2000" spc="-1" strike="noStrike">
                <a:latin typeface="Lato"/>
                <a:ea typeface="AppleSystemUIFont"/>
              </a:rPr>
              <a:t>4. </a:t>
            </a:r>
            <a:r>
              <a:rPr b="1" lang="en-PH" sz="2000" spc="-1" strike="noStrike">
                <a:latin typeface="Lato"/>
                <a:ea typeface="AppleSystemUIFont"/>
              </a:rPr>
              <a:t>Panganib na Mawala ang Iba’t Ibang Uri ng Hayop at Halaman</a:t>
            </a:r>
            <a:endParaRPr b="0" lang="en-PH" sz="2000" spc="-1" strike="noStrike">
              <a:latin typeface="AppleSystemUIFont"/>
              <a:ea typeface="AppleSystemUIFont"/>
            </a:endParaRPr>
          </a:p>
          <a:p>
            <a:pPr algn="just">
              <a:buNone/>
            </a:pPr>
            <a:r>
              <a:rPr b="0" lang="en-PH" sz="2000" spc="-1" strike="noStrike">
                <a:latin typeface="Lato"/>
                <a:ea typeface="AppleSystemUIFont"/>
              </a:rPr>
              <a:t>Maraming uri ng hayop at halaman ang nanganganib na dahil sa pagkakaroon ng climate change. Hindi sila makaangkop sa pagbabago ng klima.</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5. </a:t>
            </a:r>
            <a:r>
              <a:rPr b="1" lang="en-PH" sz="2000" spc="-1" strike="noStrike">
                <a:latin typeface="Lato"/>
                <a:ea typeface="AppleSystemUIFont"/>
              </a:rPr>
              <a:t>Pagkakalbo ng Kagubatan o Deforestation</a:t>
            </a:r>
            <a:endParaRPr b="0" lang="en-PH" sz="2000" spc="-1" strike="noStrike">
              <a:latin typeface="AppleSystemUIFont"/>
              <a:ea typeface="AppleSystemUIFont"/>
            </a:endParaRPr>
          </a:p>
          <a:p>
            <a:pPr algn="just">
              <a:buNone/>
            </a:pPr>
            <a:r>
              <a:rPr b="0" lang="en-PH" sz="2000" spc="-1" strike="noStrike">
                <a:latin typeface="Lato"/>
                <a:ea typeface="AppleSystemUIFont"/>
              </a:rPr>
              <a:t>Nakakalbo ang kagubatan dahil sa pagtotroso at pagkakaingin. Matagal nang ipinatitigil ng pamahalaan ang ilegal na mga gawaing ito, ngunit patuloy pa rin ang mga tao sa paggawa ng mga ito.</a:t>
            </a:r>
            <a:endParaRPr b="0" lang="en-PH" sz="2000" spc="-1" strike="noStrike">
              <a:latin typeface="AppleSystemUIFont"/>
              <a:ea typeface="AppleSystemUIFont"/>
            </a:endParaRPr>
          </a:p>
          <a:p>
            <a:pPr algn="just">
              <a:buNone/>
            </a:pPr>
            <a:endParaRPr b="0" lang="en-PH" sz="2000" spc="-1" strike="noStrike">
              <a:latin typeface="AppleSystemUIFont"/>
              <a:ea typeface="AppleSystemUIFont"/>
            </a:endParaRPr>
          </a:p>
          <a:p>
            <a:pPr algn="just">
              <a:buNone/>
            </a:pPr>
            <a:r>
              <a:rPr b="0" lang="en-PH" sz="2000" spc="-1" strike="noStrike">
                <a:latin typeface="Lato"/>
                <a:ea typeface="AppleSystemUIFont"/>
              </a:rPr>
              <a:t>6. </a:t>
            </a:r>
            <a:r>
              <a:rPr b="1" lang="en-PH" sz="2000" spc="-1" strike="noStrike">
                <a:latin typeface="Lato"/>
                <a:ea typeface="AppleSystemUIFont"/>
              </a:rPr>
              <a:t>Paglaki ng Populasyon</a:t>
            </a:r>
            <a:endParaRPr b="0" lang="en-PH" sz="2000" spc="-1" strike="noStrike">
              <a:latin typeface="AppleSystemUIFont"/>
              <a:ea typeface="AppleSystemUIFont"/>
            </a:endParaRPr>
          </a:p>
          <a:p>
            <a:pPr algn="just">
              <a:buNone/>
            </a:pPr>
            <a:r>
              <a:rPr b="0" lang="en-PH" sz="2000" spc="-1" strike="noStrike">
                <a:latin typeface="Lato"/>
                <a:ea typeface="AppleSystemUIFont"/>
              </a:rPr>
              <a:t>Dahil sa paglaki ng populasyon, tumataas din ang pangangailangan sa mga likas na yaman. Ang sobrang pagkuha ng mga likas na yaman ay nagdudulot ng pagkasira ng ecosystem sa ating kapaligiran.</a:t>
            </a:r>
            <a:endParaRPr b="0" lang="en-PH" sz="2000" spc="-1" strike="noStrike">
              <a:latin typeface="AppleSystemUIFont"/>
              <a:ea typeface="AppleSystemUIFont"/>
            </a:endParaRPr>
          </a:p>
        </p:txBody>
      </p:sp>
      <p:sp>
        <p:nvSpPr>
          <p:cNvPr id="220" name="PlaceHolder 13"/>
          <p:cNvSpPr/>
          <p:nvPr/>
        </p:nvSpPr>
        <p:spPr>
          <a:xfrm>
            <a:off x="609480" y="254880"/>
            <a:ext cx="10003320" cy="997200"/>
          </a:xfrm>
          <a:prstGeom prst="rect">
            <a:avLst/>
          </a:prstGeom>
          <a:solidFill>
            <a:srgbClr val="000000"/>
          </a:solidFill>
          <a:ln w="76320">
            <a:solidFill>
              <a:srgbClr val="ffbf00"/>
            </a:solidFill>
            <a:round/>
          </a:ln>
        </p:spPr>
        <p:style>
          <a:lnRef idx="0"/>
          <a:fillRef idx="0"/>
          <a:effectRef idx="0"/>
          <a:fontRef idx="minor"/>
        </p:style>
        <p:txBody>
          <a:bodyPr lIns="38160" rIns="38160" tIns="38160" bIns="38160" anchor="ctr">
            <a:noAutofit/>
          </a:bodyPr>
          <a:p>
            <a:pPr algn="ctr">
              <a:buNone/>
            </a:pPr>
            <a:r>
              <a:rPr b="1" lang="en-US" sz="3200" spc="-1" strike="noStrike">
                <a:solidFill>
                  <a:srgbClr val="ffffff"/>
                </a:solidFill>
                <a:latin typeface="Lato"/>
                <a:ea typeface="AppleSystemUIFont"/>
              </a:rPr>
              <a:t>Mga Suliraning Pangkapaligiran sa Sariling Pamayanan</a:t>
            </a:r>
            <a:endParaRPr b="0" lang="en-PH" sz="3200" spc="-1" strike="noStrike">
              <a:latin typeface=""/>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0640" cy="114300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22" name="PlaceHolder 9"/>
          <p:cNvSpPr/>
          <p:nvPr/>
        </p:nvSpPr>
        <p:spPr>
          <a:xfrm>
            <a:off x="609480" y="1604880"/>
            <a:ext cx="10957320" cy="3962160"/>
          </a:xfrm>
          <a:prstGeom prst="rect">
            <a:avLst/>
          </a:prstGeom>
          <a:noFill/>
          <a:ln w="0">
            <a:noFill/>
          </a:ln>
        </p:spPr>
        <p:style>
          <a:lnRef idx="0"/>
          <a:fillRef idx="0"/>
          <a:effectRef idx="0"/>
          <a:fontRef idx="minor"/>
        </p:style>
      </p:sp>
      <p:sp>
        <p:nvSpPr>
          <p:cNvPr id="223" name="PlaceHolder 11"/>
          <p:cNvSpPr/>
          <p:nvPr/>
        </p:nvSpPr>
        <p:spPr>
          <a:xfrm>
            <a:off x="609840" y="1604520"/>
            <a:ext cx="10957320" cy="3962160"/>
          </a:xfrm>
          <a:prstGeom prst="rect">
            <a:avLst/>
          </a:prstGeom>
          <a:noFill/>
          <a:ln w="0">
            <a:noFill/>
          </a:ln>
        </p:spPr>
        <p:style>
          <a:lnRef idx="0"/>
          <a:fillRef idx="0"/>
          <a:effectRef idx="0"/>
          <a:fontRef idx="minor"/>
        </p:style>
      </p:sp>
      <p:sp>
        <p:nvSpPr>
          <p:cNvPr id="224" name="PlaceHolder 2"/>
          <p:cNvSpPr>
            <a:spLocks noGrp="1"/>
          </p:cNvSpPr>
          <p:nvPr>
            <p:ph/>
          </p:nvPr>
        </p:nvSpPr>
        <p:spPr>
          <a:xfrm>
            <a:off x="609480" y="1604520"/>
            <a:ext cx="10970640" cy="397548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Punan ang mga patlang upang maipahayag mo ang iyong pang-unawa sa paksa.</a:t>
            </a:r>
            <a:endParaRPr b="0" lang="en-PH" sz="1800" spc="-1" strike="noStrike">
              <a:latin typeface="Lato"/>
              <a:ea typeface="PingFang SC"/>
            </a:endParaRPr>
          </a:p>
          <a:p>
            <a:pPr algn="just">
              <a:lnSpc>
                <a:spcPct val="100000"/>
              </a:lnSpc>
              <a:buNone/>
            </a:pPr>
            <a:endParaRPr b="0" lang="en-PH" sz="1800" spc="-1" strike="noStrike">
              <a:latin typeface="Lato"/>
              <a:ea typeface="PingFang SC"/>
            </a:endParaRPr>
          </a:p>
          <a:p>
            <a:r>
              <a:rPr b="0" lang="en-PH" sz="1800" spc="-1" strike="noStrike">
                <a:solidFill>
                  <a:srgbClr val="000000"/>
                </a:solidFill>
                <a:latin typeface="Lato"/>
                <a:ea typeface="PingFang SC"/>
              </a:rPr>
              <a:t>1. Ang climate change ay may epekto sa ating pamumuhay dahil</a:t>
            </a:r>
            <a:endParaRPr b="0" lang="en-PH" sz="1800" spc="-1" strike="noStrike">
              <a:latin typeface="Lato"/>
              <a:ea typeface="AppleSystemUIFont"/>
            </a:endParaRPr>
          </a:p>
          <a:p>
            <a:r>
              <a:rPr b="0" lang="en-PH" sz="1800" spc="-1" strike="noStrike">
                <a:latin typeface="Lato"/>
                <a:ea typeface="AppleSystemUIFont"/>
              </a:rPr>
              <a:t>2. Bilang isang mag-aaral, nararamdaman ko ang epekto ng climate change gaya</a:t>
            </a:r>
            <a:endParaRPr b="0" lang="en-PH" sz="1800" spc="-1" strike="noStrike">
              <a:latin typeface="Lato"/>
              <a:ea typeface="AppleSystemUIFont"/>
            </a:endParaRPr>
          </a:p>
        </p:txBody>
      </p:sp>
      <p:sp>
        <p:nvSpPr>
          <p:cNvPr id="225" name=""/>
          <p:cNvSpPr/>
          <p:nvPr/>
        </p:nvSpPr>
        <p:spPr>
          <a:xfrm>
            <a:off x="6984000" y="2412000"/>
            <a:ext cx="3960000" cy="0"/>
          </a:xfrm>
          <a:prstGeom prst="line">
            <a:avLst/>
          </a:prstGeom>
          <a:ln w="19080">
            <a:solidFill>
              <a:srgbClr val="000000"/>
            </a:solidFill>
            <a:round/>
          </a:ln>
        </p:spPr>
        <p:style>
          <a:lnRef idx="0"/>
          <a:fillRef idx="0"/>
          <a:effectRef idx="0"/>
          <a:fontRef idx="minor"/>
        </p:style>
      </p:sp>
      <p:sp>
        <p:nvSpPr>
          <p:cNvPr id="226" name=""/>
          <p:cNvSpPr/>
          <p:nvPr/>
        </p:nvSpPr>
        <p:spPr>
          <a:xfrm>
            <a:off x="8568000" y="2700000"/>
            <a:ext cx="2916000" cy="0"/>
          </a:xfrm>
          <a:prstGeom prst="line">
            <a:avLst/>
          </a:prstGeom>
          <a:ln w="1908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57320" cy="112968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28" name="PlaceHolder 2"/>
          <p:cNvSpPr>
            <a:spLocks noGrp="1"/>
          </p:cNvSpPr>
          <p:nvPr>
            <p:ph/>
          </p:nvPr>
        </p:nvSpPr>
        <p:spPr>
          <a:xfrm>
            <a:off x="609480" y="1604520"/>
            <a:ext cx="10957320" cy="3962160"/>
          </a:xfrm>
          <a:prstGeom prst="rect">
            <a:avLst/>
          </a:prstGeom>
          <a:noFill/>
          <a:ln w="0">
            <a:noFill/>
          </a:ln>
        </p:spPr>
        <p:txBody>
          <a:bodyPr lIns="0" rIns="0" tIns="0" bIns="0" anchor="t">
            <a:normAutofit/>
          </a:bodyPr>
          <a:p>
            <a:r>
              <a:rPr b="0" lang="en-PH" sz="1800" spc="-1" strike="noStrike">
                <a:latin typeface="Lato"/>
              </a:rPr>
              <a:t>Maaaring iba-iba ang sagot ng mga mag-aaral.</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5922</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2023-04-24T13:49:47Z</dcterms:modified>
  <cp:revision>2828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