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www.slideshare.net/mobile/RainierAmparado/uri-ng-panitikan" TargetMode="External"/><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6.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140000" y="2584440"/>
            <a:ext cx="76543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Si Lolo Tacio Sapatero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(Ang mga Panghalip Panao  - Ako, Ikaw, Siya)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150200"/>
            <a:ext cx="10799640" cy="471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Naging malakas naman ang puwesto ni Lolo Tacio lalo na kapag malapit na ang pasukan. Malimit na kahit bago pa ang mga sapatos ay pinadodoble na ng kaniyang mga kostumer ang tahi para maging matibay ito. Kung minsan naman ay bumubuo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ng bagong sapatos at ibinebenta ito. Ang trabahong sapatero ang sumuporta sa pangangailangan nila ng kaniyang pamilya.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60000" y="216000"/>
            <a:ext cx="7379640" cy="59396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Dahil matibay at magaganda ang disenyo ng sapatos na gawa ni Lolo Tacio, marami ang nagpapagawa at bumibili ng kaniyang produkto. Nakaipon siya ng mas malaking puhunan at ngayon ay may malaki na </a:t>
            </a:r>
            <a:r>
              <a:rPr b="0" lang="en-PH" sz="2800" spc="-1" strike="noStrike">
                <a:solidFill>
                  <a:srgbClr val="000000"/>
                </a:solidFill>
                <a:highlight>
                  <a:srgbClr val="ffd8ce"/>
                </a:highlight>
                <a:latin typeface="Lato"/>
                <a:ea typeface="DejaVu Sans"/>
              </a:rPr>
              <a:t>siyang</a:t>
            </a:r>
            <a:r>
              <a:rPr b="0" lang="en-PH" sz="2800" spc="-1" strike="noStrike">
                <a:solidFill>
                  <a:srgbClr val="000000"/>
                </a:solidFill>
                <a:latin typeface="Lato"/>
                <a:ea typeface="DejaVu Sans"/>
              </a:rPr>
              <a:t> pagawaan at tindahan ng sapatos na gawang Marikina. Kinuhanan ko ng larawan si Lolo Tacio gamit ang </a:t>
            </a:r>
            <a:r>
              <a:rPr b="0" i="1" lang="en-PH" sz="2800" spc="-1" strike="noStrike">
                <a:solidFill>
                  <a:srgbClr val="000000"/>
                </a:solidFill>
                <a:latin typeface="Lato"/>
                <a:ea typeface="DejaVu Sans"/>
              </a:rPr>
              <a:t>camera </a:t>
            </a:r>
            <a:r>
              <a:rPr b="0" lang="en-PH" sz="2800" spc="-1" strike="noStrike">
                <a:solidFill>
                  <a:srgbClr val="000000"/>
                </a:solidFill>
                <a:latin typeface="Lato"/>
                <a:ea typeface="DejaVu Sans"/>
              </a:rPr>
              <a:t>ng </a:t>
            </a:r>
            <a:r>
              <a:rPr b="0" i="1" lang="en-PH" sz="2800" spc="-1" strike="noStrike">
                <a:solidFill>
                  <a:srgbClr val="000000"/>
                </a:solidFill>
                <a:latin typeface="Lato"/>
                <a:ea typeface="DejaVu Sans"/>
              </a:rPr>
              <a:t>cell phone</a:t>
            </a:r>
            <a:r>
              <a:rPr b="0" lang="en-PH" sz="2800" spc="-1" strike="noStrike">
                <a:solidFill>
                  <a:srgbClr val="000000"/>
                </a:solidFill>
                <a:latin typeface="Lato"/>
                <a:ea typeface="DejaVu Sans"/>
              </a:rPr>
              <a:t> ng kapatid ko.</a:t>
            </a:r>
            <a:endParaRPr b="0" lang="en-PH" sz="2800" spc="-1" strike="noStrike">
              <a:latin typeface="Arial"/>
            </a:endParaRPr>
          </a:p>
        </p:txBody>
      </p:sp>
      <p:pic>
        <p:nvPicPr>
          <p:cNvPr id="137" name="" descr=""/>
          <p:cNvPicPr/>
          <p:nvPr/>
        </p:nvPicPr>
        <p:blipFill>
          <a:blip r:embed="rId1"/>
          <a:stretch/>
        </p:blipFill>
        <p:spPr>
          <a:xfrm>
            <a:off x="8120520" y="1080000"/>
            <a:ext cx="3759120" cy="4859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20000" y="682200"/>
            <a:ext cx="5579640" cy="525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Nang tingnan ko ang kaniyang larawan, nakita ko ang kaniyang kasiyahan. Maituturing ko talaga </a:t>
            </a:r>
            <a:r>
              <a:rPr b="0" lang="en-PH" sz="2800" spc="-1" strike="noStrike">
                <a:solidFill>
                  <a:srgbClr val="000000"/>
                </a:solidFill>
                <a:highlight>
                  <a:srgbClr val="ffd8ce"/>
                </a:highlight>
                <a:latin typeface="Lato"/>
                <a:ea typeface="DejaVu Sans"/>
              </a:rPr>
              <a:t>siyang</a:t>
            </a:r>
            <a:r>
              <a:rPr b="0" lang="en-PH" sz="2800" spc="-1" strike="noStrike">
                <a:solidFill>
                  <a:srgbClr val="000000"/>
                </a:solidFill>
                <a:latin typeface="Lato"/>
                <a:ea typeface="DejaVu Sans"/>
              </a:rPr>
              <a:t> isang kaibigan. Ipinangako ko sa aking sarili na susundin ko ang laging payo sa akin ni Lolo Tacio na maging mabait at mabuting anak.</a:t>
            </a:r>
            <a:endParaRPr b="0" lang="en-PH" sz="2800" spc="-1" strike="noStrike">
              <a:latin typeface="Arial"/>
            </a:endParaRPr>
          </a:p>
        </p:txBody>
      </p:sp>
      <p:pic>
        <p:nvPicPr>
          <p:cNvPr id="139" name="" descr=""/>
          <p:cNvPicPr/>
          <p:nvPr/>
        </p:nvPicPr>
        <p:blipFill>
          <a:blip r:embed="rId1"/>
          <a:stretch/>
        </p:blipFill>
        <p:spPr>
          <a:xfrm>
            <a:off x="7200000" y="1226880"/>
            <a:ext cx="4319640" cy="48114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txBox="1"/>
          <p:nvPr/>
        </p:nvSpPr>
        <p:spPr>
          <a:xfrm>
            <a:off x="720000" y="1080000"/>
            <a:ext cx="10980000" cy="4756320"/>
          </a:xfrm>
          <a:prstGeom prst="rect">
            <a:avLst/>
          </a:prstGeom>
          <a:gradFill rotWithShape="0">
            <a:gsLst>
              <a:gs pos="0">
                <a:srgbClr val="ffff00"/>
              </a:gs>
              <a:gs pos="100000">
                <a:srgbClr val="ffff00">
                  <a:alpha val="0"/>
                </a:srgbClr>
              </a:gs>
            </a:gsLst>
            <a:lin ang="3600000"/>
          </a:gradFill>
          <a:ln w="76320">
            <a:solidFill>
              <a:srgbClr val="000000"/>
            </a:solidFill>
            <a:round/>
          </a:ln>
        </p:spPr>
        <p:txBody>
          <a:bodyPr lIns="128160" rIns="128160" tIns="83160" bIns="83160" anchor="t">
            <a:noAutofit/>
          </a:bodyPr>
          <a:p>
            <a:r>
              <a:rPr b="1" lang="en-PH" sz="2800" spc="-1" strike="noStrike">
                <a:latin typeface="Lato"/>
              </a:rPr>
              <a:t>Panuto: </a:t>
            </a:r>
            <a:r>
              <a:rPr b="0" lang="en-PH" sz="2800" spc="-1" strike="noStrike">
                <a:latin typeface="Lato"/>
              </a:rPr>
              <a:t>Sagutin ang sumusunod na mga tanong.</a:t>
            </a:r>
            <a:endParaRPr b="0" lang="en-PH" sz="2800" spc="-1" strike="noStrike">
              <a:latin typeface="Lato"/>
            </a:endParaRPr>
          </a:p>
          <a:p>
            <a:r>
              <a:rPr b="0" lang="en-PH" sz="2800" spc="-1" strike="noStrike">
                <a:latin typeface="Lato"/>
              </a:rPr>
              <a:t>1. Ano ang proyekto ni Dana sa paaralan?</a:t>
            </a:r>
            <a:endParaRPr b="0" lang="en-PH" sz="2800" spc="-1" strike="noStrike">
              <a:latin typeface="Lato"/>
            </a:endParaRPr>
          </a:p>
          <a:p>
            <a:r>
              <a:rPr b="0" lang="en-PH" sz="2800" spc="-1" strike="noStrike">
                <a:latin typeface="Lato"/>
              </a:rPr>
              <a:t>2. Bakit Lolo Tacio Sapatero ang tawag sa kaibigan ni Dana?</a:t>
            </a:r>
            <a:endParaRPr b="0" lang="en-PH" sz="2800" spc="-1" strike="noStrike">
              <a:latin typeface="Lato"/>
            </a:endParaRPr>
          </a:p>
          <a:p>
            <a:r>
              <a:rPr b="0" lang="en-PH" sz="2800" spc="-1" strike="noStrike">
                <a:latin typeface="Lato"/>
              </a:rPr>
              <a:t>3. Paano mo ilalarawan si Lolo Tacio bilang isang asawa at bilang isang ama?</a:t>
            </a:r>
            <a:endParaRPr b="0" lang="en-PH" sz="2800" spc="-1" strike="noStrike">
              <a:latin typeface="Lato"/>
            </a:endParaRPr>
          </a:p>
          <a:p>
            <a:r>
              <a:rPr b="0" lang="en-PH" sz="2800" spc="-1" strike="noStrike">
                <a:latin typeface="Lato"/>
              </a:rPr>
              <a:t>4. Kanino mo maihahalintulad si Lolo Tacio sa sarili mong pamilya Bakit?</a:t>
            </a:r>
            <a:endParaRPr b="0" lang="en-PH" sz="2800" spc="-1" strike="noStrike">
              <a:latin typeface="Lato"/>
            </a:endParaRPr>
          </a:p>
          <a:p>
            <a:r>
              <a:rPr b="0" lang="en-PH" sz="2800" spc="-1" strike="noStrike">
                <a:latin typeface="Lato"/>
              </a:rPr>
              <a:t>5. Sinong tauhan sa mga nabasa mong kuwento ang maaari mong ihalintulad kay Lolo Tacio Sapatero bilang isang masipag, mapagalaga,</a:t>
            </a:r>
            <a:endParaRPr b="0" lang="en-PH" sz="2800" spc="-1" strike="noStrike">
              <a:latin typeface="Lato"/>
            </a:endParaRPr>
          </a:p>
          <a:p>
            <a:r>
              <a:rPr b="0" lang="en-PH" sz="2800" spc="-1" strike="noStrike">
                <a:latin typeface="Lato"/>
              </a:rPr>
              <a:t>at mabait na tao? Ibahagi mo ito sa klase.</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728000" y="2520000"/>
            <a:ext cx="8999640" cy="975960"/>
          </a:xfrm>
          <a:prstGeom prst="rect">
            <a:avLst/>
          </a:prstGeom>
          <a:gradFill rotWithShape="0">
            <a:gsLst>
              <a:gs pos="0">
                <a:srgbClr val="c6ff00"/>
              </a:gs>
              <a:gs pos="100000">
                <a:srgbClr val="c6ff00">
                  <a:alpha val="0"/>
                </a:srgbClr>
              </a:gs>
            </a:gsLst>
            <a:lin ang="3600000"/>
          </a:gradFill>
          <a:ln w="76320">
            <a:solidFill>
              <a:srgbClr val="000000"/>
            </a:solidFill>
            <a:round/>
          </a:ln>
        </p:spPr>
        <p:style>
          <a:lnRef idx="0"/>
          <a:fillRef idx="0"/>
          <a:effectRef idx="0"/>
          <a:fontRef idx="minor"/>
        </p:style>
        <p:txBody>
          <a:bodyPr lIns="128160" rIns="128160" tIns="83160" bIns="83160" anchor="t">
            <a:noAutofit/>
          </a:bodyPr>
          <a:p>
            <a:pPr algn="ctr">
              <a:lnSpc>
                <a:spcPct val="100000"/>
              </a:lnSpc>
              <a:buNone/>
            </a:pPr>
            <a:r>
              <a:rPr b="0" lang="en-PH" sz="4800" spc="-1" strike="noStrike">
                <a:latin typeface="Lato"/>
              </a:rPr>
              <a:t>Ang Talambuhay o Biyograpiya</a:t>
            </a:r>
            <a:endParaRPr b="0" lang="en-PH" sz="4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900000"/>
            <a:ext cx="11339640" cy="5052600"/>
          </a:xfrm>
          <a:prstGeom prst="rect">
            <a:avLst/>
          </a:prstGeom>
          <a:solidFill>
            <a:srgbClr val="ffffd7"/>
          </a:solidFill>
          <a:ln w="76320">
            <a:solidFill>
              <a:srgbClr val="492300"/>
            </a:solidFill>
            <a:round/>
          </a:ln>
        </p:spPr>
        <p:style>
          <a:lnRef idx="0"/>
          <a:fillRef idx="0"/>
          <a:effectRef idx="0"/>
          <a:fontRef idx="minor"/>
        </p:style>
        <p:txBody>
          <a:bodyPr lIns="128520" rIns="128520" tIns="83520" bIns="83520" anchor="t">
            <a:noAutofit/>
          </a:bodyPr>
          <a:p>
            <a:pPr algn="just">
              <a:lnSpc>
                <a:spcPct val="100000"/>
              </a:lnSpc>
              <a:buNone/>
            </a:pPr>
            <a:r>
              <a:rPr b="0" lang="en-PH" sz="3600" spc="-1" strike="noStrike">
                <a:latin typeface="Lato"/>
              </a:rPr>
              <a:t>	</a:t>
            </a:r>
            <a:r>
              <a:rPr b="0" lang="en-PH" sz="3600" spc="-1" strike="noStrike">
                <a:latin typeface="Lato"/>
              </a:rPr>
              <a:t>Ang </a:t>
            </a:r>
            <a:r>
              <a:rPr b="0" lang="en-PH" sz="3600" spc="-1" strike="noStrike">
                <a:highlight>
                  <a:srgbClr val="ffd8ce"/>
                </a:highlight>
                <a:latin typeface="Lato"/>
              </a:rPr>
              <a:t>talambuhay</a:t>
            </a:r>
            <a:r>
              <a:rPr b="0" lang="en-PH" sz="3600" spc="-1" strike="noStrike">
                <a:latin typeface="Lato"/>
              </a:rPr>
              <a:t> o </a:t>
            </a:r>
            <a:r>
              <a:rPr b="0" lang="en-PH" sz="3600" spc="-1" strike="noStrike">
                <a:highlight>
                  <a:srgbClr val="ffd8ce"/>
                </a:highlight>
                <a:latin typeface="Lato"/>
              </a:rPr>
              <a:t>biyograpiya</a:t>
            </a:r>
            <a:r>
              <a:rPr b="0" lang="en-PH" sz="3600" spc="-1" strike="noStrike">
                <a:latin typeface="Lato"/>
              </a:rPr>
              <a:t> ay isang anyo ng panitikan na nagsasaad ng kasaysayan ng buhay ng isang tao hango sa mga tunay na tala, pangyayari, at impormasyon. Mula ito sa dalawang salitang pinagsama: “tala” at “buhay” na may diwang “tala ng buhay.” Naglalahad ito tungkol sa buhay ng isang tao mula pagsilang hanggang sa kaniyang pagkamatay (hinango sa</a:t>
            </a:r>
            <a:r>
              <a:rPr b="0" lang="en-PH" sz="3600" spc="-1" strike="noStrike">
                <a:latin typeface="Lato"/>
              </a:rPr>
              <a:t> </a:t>
            </a:r>
            <a:r>
              <a:rPr b="0" lang="en-PH" sz="3600" spc="-1" strike="noStrike" u="sng">
                <a:solidFill>
                  <a:srgbClr val="0000ff"/>
                </a:solidFill>
                <a:uFillTx/>
                <a:latin typeface="Lato"/>
                <a:hlinkClick r:id="rId1"/>
              </a:rPr>
              <a:t>https://www.slideshare.net/mobile/RainierAmparado/uri-ng-panitikan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980000" y="2340000"/>
            <a:ext cx="8459640" cy="1695960"/>
          </a:xfrm>
          <a:prstGeom prst="rect">
            <a:avLst/>
          </a:prstGeom>
          <a:solidFill>
            <a:srgbClr val="e0c2cd">
              <a:alpha val="72000"/>
            </a:srgbClr>
          </a:solidFill>
          <a:ln w="76320">
            <a:solidFill>
              <a:srgbClr val="492300"/>
            </a:solidFill>
            <a:round/>
          </a:ln>
        </p:spPr>
        <p:style>
          <a:lnRef idx="0"/>
          <a:fillRef idx="0"/>
          <a:effectRef idx="0"/>
          <a:fontRef idx="minor"/>
        </p:style>
        <p:txBody>
          <a:bodyPr lIns="128160" rIns="128160" tIns="83160" bIns="83160" anchor="t">
            <a:noAutofit/>
          </a:bodyPr>
          <a:p>
            <a:pPr algn="ctr">
              <a:lnSpc>
                <a:spcPct val="100000"/>
              </a:lnSpc>
              <a:buNone/>
            </a:pPr>
            <a:r>
              <a:rPr b="0" lang="en-PH" sz="4000" spc="-1" strike="noStrike">
                <a:latin typeface="Arial"/>
              </a:rPr>
              <a:t>Ang mga Panghalip Panao </a:t>
            </a:r>
            <a:endParaRPr b="0" lang="en-PH" sz="4000" spc="-1" strike="noStrike">
              <a:latin typeface="Arial"/>
            </a:endParaRPr>
          </a:p>
          <a:p>
            <a:pPr algn="ctr">
              <a:lnSpc>
                <a:spcPct val="100000"/>
              </a:lnSpc>
              <a:buNone/>
            </a:pPr>
            <a:r>
              <a:rPr b="0" lang="en-PH" sz="4000" spc="-1" strike="noStrike">
                <a:latin typeface="Arial"/>
              </a:rPr>
              <a:t>(Ako, Ikaw, Siya)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1585440"/>
            <a:ext cx="10619640" cy="3274200"/>
          </a:xfrm>
          <a:prstGeom prst="rect">
            <a:avLst/>
          </a:prstGeom>
          <a:solidFill>
            <a:srgbClr val="dde8cb">
              <a:alpha val="89000"/>
            </a:srgbClr>
          </a:solidFill>
          <a:ln w="57240">
            <a:solidFill>
              <a:srgbClr val="492300"/>
            </a:solidFill>
            <a:round/>
          </a:ln>
        </p:spPr>
        <p:style>
          <a:lnRef idx="0"/>
          <a:fillRef idx="0"/>
          <a:effectRef idx="0"/>
          <a:fontRef idx="minor"/>
        </p:style>
        <p:txBody>
          <a:bodyPr lIns="118440" rIns="118440" tIns="73440" bIns="73440" anchor="t">
            <a:noAutofit/>
          </a:bodyPr>
          <a:p>
            <a:pPr algn="ctr">
              <a:lnSpc>
                <a:spcPct val="150000"/>
              </a:lnSpc>
              <a:buNone/>
            </a:pPr>
            <a:r>
              <a:rPr b="0" lang="en-PH" sz="3200" spc="-1" strike="noStrike">
                <a:latin typeface="Lato"/>
              </a:rPr>
              <a:t>	</a:t>
            </a:r>
            <a:r>
              <a:rPr b="0" lang="en-PH" sz="3200" spc="-1" strike="noStrike">
                <a:latin typeface="Lato"/>
              </a:rPr>
              <a:t>Panghalili sa mga pangngalan ang mga </a:t>
            </a:r>
            <a:r>
              <a:rPr b="1" lang="en-PH" sz="3200" spc="-1" strike="noStrike">
                <a:latin typeface="Lato"/>
              </a:rPr>
              <a:t>panghalip</a:t>
            </a:r>
            <a:r>
              <a:rPr b="0" lang="en-PH" sz="3200" spc="-1" strike="noStrike">
                <a:latin typeface="Lato"/>
              </a:rPr>
              <a:t>.</a:t>
            </a:r>
            <a:endParaRPr b="0" lang="en-PH" sz="3200" spc="-1" strike="noStrike">
              <a:latin typeface="Arial"/>
            </a:endParaRPr>
          </a:p>
          <a:p>
            <a:pPr algn="just">
              <a:lnSpc>
                <a:spcPct val="150000"/>
              </a:lnSpc>
              <a:buNone/>
            </a:pPr>
            <a:r>
              <a:rPr b="0" lang="en-PH" sz="3200" spc="-1" strike="noStrike">
                <a:latin typeface="Lato"/>
              </a:rPr>
              <a:t>Ang </a:t>
            </a:r>
            <a:r>
              <a:rPr b="1" i="1" lang="en-PH" sz="3200" spc="-1" strike="noStrike">
                <a:latin typeface="Lato"/>
              </a:rPr>
              <a:t>ako, ikaw</a:t>
            </a:r>
            <a:r>
              <a:rPr b="0" lang="en-PH" sz="3200" spc="-1" strike="noStrike">
                <a:latin typeface="Lato"/>
              </a:rPr>
              <a:t>, at </a:t>
            </a:r>
            <a:r>
              <a:rPr b="1" i="1" lang="en-PH" sz="3200" spc="-1" strike="noStrike">
                <a:latin typeface="Lato"/>
              </a:rPr>
              <a:t>siya</a:t>
            </a:r>
            <a:r>
              <a:rPr b="0" lang="en-PH" sz="3200" spc="-1" strike="noStrike">
                <a:latin typeface="Lato"/>
              </a:rPr>
              <a:t> ay mga halimbawa ng panghalip na ipinapalit sa pangalan ng tao. </a:t>
            </a:r>
            <a:r>
              <a:rPr b="1" lang="en-PH" sz="3200" spc="-1" strike="noStrike">
                <a:latin typeface="Lato"/>
              </a:rPr>
              <a:t>Panghalip panao</a:t>
            </a:r>
            <a:r>
              <a:rPr b="0" lang="en-PH" sz="3200" spc="-1" strike="noStrike">
                <a:latin typeface="Lato"/>
              </a:rPr>
              <a:t> ang tawag sa mga ito.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20000" y="1585440"/>
            <a:ext cx="10619640" cy="3274200"/>
          </a:xfrm>
          <a:prstGeom prst="rect">
            <a:avLst/>
          </a:prstGeom>
          <a:solidFill>
            <a:srgbClr val="dde8cb">
              <a:alpha val="89000"/>
            </a:srgbClr>
          </a:solidFill>
          <a:ln w="57240">
            <a:solidFill>
              <a:srgbClr val="492300"/>
            </a:solidFill>
            <a:round/>
          </a:ln>
        </p:spPr>
        <p:style>
          <a:lnRef idx="0"/>
          <a:fillRef idx="0"/>
          <a:effectRef idx="0"/>
          <a:fontRef idx="minor"/>
        </p:style>
        <p:txBody>
          <a:bodyPr lIns="118440" rIns="118440" tIns="73440" bIns="73440" anchor="t">
            <a:noAutofit/>
          </a:bodyPr>
          <a:p>
            <a:pPr algn="ctr">
              <a:lnSpc>
                <a:spcPct val="150000"/>
              </a:lnSpc>
              <a:buNone/>
            </a:pPr>
            <a:r>
              <a:rPr b="0" lang="en-PH" sz="3200" spc="-1" strike="noStrike">
                <a:latin typeface="Lato"/>
              </a:rPr>
              <a:t>Ang</a:t>
            </a:r>
            <a:r>
              <a:rPr b="0" lang="en-PH" sz="3200" spc="-1" strike="noStrike">
                <a:highlight>
                  <a:srgbClr val="ffd8ce"/>
                </a:highlight>
                <a:latin typeface="Lato"/>
              </a:rPr>
              <a:t> </a:t>
            </a:r>
            <a:r>
              <a:rPr b="1" lang="en-PH" sz="3200" spc="-1" strike="noStrike">
                <a:highlight>
                  <a:srgbClr val="ffd8ce"/>
                </a:highlight>
                <a:latin typeface="Lato"/>
              </a:rPr>
              <a:t>ako</a:t>
            </a:r>
            <a:r>
              <a:rPr b="0" lang="en-PH" sz="3200" spc="-1" strike="noStrike">
                <a:latin typeface="Lato"/>
              </a:rPr>
              <a:t> ay ginagamit na panghalili sa taong nagsasalita.</a:t>
            </a:r>
            <a:endParaRPr b="0" lang="en-PH" sz="3200" spc="-1" strike="noStrike">
              <a:latin typeface="Arial"/>
            </a:endParaRPr>
          </a:p>
          <a:p>
            <a:pPr algn="ctr">
              <a:lnSpc>
                <a:spcPct val="150000"/>
              </a:lnSpc>
              <a:buNone/>
            </a:pPr>
            <a:r>
              <a:rPr b="0" lang="en-PH" sz="3200" spc="-1" strike="noStrike">
                <a:latin typeface="Lato"/>
              </a:rPr>
              <a:t>Halimbawa: Nagpatahi </a:t>
            </a:r>
            <a:r>
              <a:rPr b="1" lang="en-PH" sz="3200" spc="-1" strike="noStrike">
                <a:highlight>
                  <a:srgbClr val="ffd8ce"/>
                </a:highlight>
                <a:latin typeface="Lato"/>
              </a:rPr>
              <a:t>ako</a:t>
            </a:r>
            <a:r>
              <a:rPr b="0" lang="en-PH" sz="3200" spc="-1" strike="noStrike">
                <a:latin typeface="Lato"/>
              </a:rPr>
              <a:t> ng sapatos kay Lolo Tacio.</a:t>
            </a:r>
            <a:endParaRPr b="0" lang="en-PH" sz="3200" spc="-1" strike="noStrike">
              <a:latin typeface="Arial"/>
            </a:endParaRPr>
          </a:p>
          <a:p>
            <a:pPr algn="ctr">
              <a:lnSpc>
                <a:spcPct val="150000"/>
              </a:lnSpc>
              <a:buNone/>
            </a:pPr>
            <a:r>
              <a:rPr b="0" lang="en-PH" sz="3200" spc="-1" strike="noStrike">
                <a:highlight>
                  <a:srgbClr val="ffd8ce"/>
                </a:highlight>
                <a:latin typeface="Lato"/>
              </a:rPr>
              <a:t>Ako</a:t>
            </a:r>
            <a:r>
              <a:rPr b="0" lang="en-PH" sz="3200" spc="-1" strike="noStrike">
                <a:latin typeface="Lato"/>
              </a:rPr>
              <a:t> ay marunong gumalang sa mas nakakatanda.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1585440"/>
            <a:ext cx="10619640" cy="3274200"/>
          </a:xfrm>
          <a:prstGeom prst="rect">
            <a:avLst/>
          </a:prstGeom>
          <a:solidFill>
            <a:srgbClr val="dde8cb">
              <a:alpha val="89000"/>
            </a:srgbClr>
          </a:solidFill>
          <a:ln w="57240">
            <a:solidFill>
              <a:srgbClr val="492300"/>
            </a:solidFill>
            <a:round/>
          </a:ln>
        </p:spPr>
        <p:style>
          <a:lnRef idx="0"/>
          <a:fillRef idx="0"/>
          <a:effectRef idx="0"/>
          <a:fontRef idx="minor"/>
        </p:style>
        <p:txBody>
          <a:bodyPr lIns="118440" rIns="118440" tIns="73440" bIns="73440" anchor="t">
            <a:noAutofit/>
          </a:bodyPr>
          <a:p>
            <a:pPr algn="ctr">
              <a:lnSpc>
                <a:spcPct val="150000"/>
              </a:lnSpc>
              <a:buNone/>
            </a:pPr>
            <a:r>
              <a:rPr b="0" lang="en-PH" sz="3200" spc="-1" strike="noStrike">
                <a:latin typeface="Lato"/>
              </a:rPr>
              <a:t>Ang </a:t>
            </a:r>
            <a:r>
              <a:rPr b="0" lang="en-PH" sz="3200" spc="-1" strike="noStrike">
                <a:highlight>
                  <a:srgbClr val="ffd8ce"/>
                </a:highlight>
                <a:latin typeface="Lato"/>
              </a:rPr>
              <a:t>ikaw</a:t>
            </a:r>
            <a:r>
              <a:rPr b="0" lang="en-PH" sz="3200" spc="-1" strike="noStrike">
                <a:latin typeface="Lato"/>
              </a:rPr>
              <a:t> ay ginagamit na pamalit sa taong kinakausap.</a:t>
            </a:r>
            <a:endParaRPr b="0" lang="en-PH" sz="3200" spc="-1" strike="noStrike">
              <a:latin typeface="Arial"/>
            </a:endParaRPr>
          </a:p>
          <a:p>
            <a:pPr algn="ctr">
              <a:lnSpc>
                <a:spcPct val="150000"/>
              </a:lnSpc>
              <a:buNone/>
            </a:pPr>
            <a:r>
              <a:rPr b="0" lang="en-PH" sz="3200" spc="-1" strike="noStrike">
                <a:latin typeface="Lato"/>
              </a:rPr>
              <a:t>Halimbawa: </a:t>
            </a:r>
            <a:r>
              <a:rPr b="0" lang="en-PH" sz="3200" spc="-1" strike="noStrike">
                <a:highlight>
                  <a:srgbClr val="ffd8ce"/>
                </a:highlight>
                <a:latin typeface="Lato"/>
              </a:rPr>
              <a:t>Ikaw</a:t>
            </a:r>
            <a:r>
              <a:rPr b="0" lang="en-PH" sz="3200" spc="-1" strike="noStrike">
                <a:latin typeface="Lato"/>
              </a:rPr>
              <a:t> ang magdala ng sapatos kay Lolo Tacio.</a:t>
            </a:r>
            <a:endParaRPr b="0" lang="en-PH" sz="3200" spc="-1" strike="noStrike">
              <a:latin typeface="Arial"/>
            </a:endParaRPr>
          </a:p>
          <a:p>
            <a:pPr algn="ctr">
              <a:lnSpc>
                <a:spcPct val="150000"/>
              </a:lnSpc>
              <a:buNone/>
            </a:pPr>
            <a:r>
              <a:rPr b="0" lang="en-PH" sz="3200" spc="-1" strike="noStrike">
                <a:highlight>
                  <a:srgbClr val="ffd8ce"/>
                </a:highlight>
                <a:latin typeface="Lato"/>
              </a:rPr>
              <a:t>Ikaw</a:t>
            </a:r>
            <a:r>
              <a:rPr b="0" lang="en-PH" sz="3200" spc="-1" strike="noStrike">
                <a:latin typeface="Lato"/>
              </a:rPr>
              <a:t> ba ang bago naming kapitbahay?</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2700000"/>
            <a:ext cx="4499640" cy="1065960"/>
          </a:xfrm>
          <a:prstGeom prst="rect">
            <a:avLst/>
          </a:prstGeom>
          <a:solidFill>
            <a:srgbClr val="ffd7d7"/>
          </a:solidFill>
          <a:ln w="57240">
            <a:solidFill>
              <a:srgbClr val="4b2204"/>
            </a:solidFill>
            <a:round/>
          </a:ln>
        </p:spPr>
        <p:style>
          <a:lnRef idx="0"/>
          <a:fillRef idx="0"/>
          <a:effectRef idx="0"/>
          <a:fontRef idx="minor"/>
        </p:style>
        <p:txBody>
          <a:bodyPr lIns="118800" rIns="118800" tIns="73800" bIns="73800" anchor="t">
            <a:noAutofit/>
          </a:bodyPr>
          <a:p>
            <a:pPr algn="ctr">
              <a:lnSpc>
                <a:spcPct val="100000"/>
              </a:lnSpc>
              <a:buNone/>
            </a:pPr>
            <a:r>
              <a:rPr b="0" lang="en-PH" sz="2800" spc="-1" strike="noStrike">
                <a:solidFill>
                  <a:srgbClr val="000000"/>
                </a:solidFill>
                <a:latin typeface="Lato"/>
                <a:ea typeface="DejaVu Sans"/>
              </a:rPr>
              <a:t>Si Lolo Tacio Sapatero</a:t>
            </a:r>
            <a:endParaRPr b="0" lang="en-PH" sz="2800" spc="-1" strike="noStrike">
              <a:latin typeface="Arial"/>
            </a:endParaRPr>
          </a:p>
          <a:p>
            <a:pPr algn="ctr">
              <a:lnSpc>
                <a:spcPct val="100000"/>
              </a:lnSpc>
              <a:buNone/>
            </a:pPr>
            <a:r>
              <a:rPr b="0" lang="en-PH" sz="2800" spc="-1" strike="noStrike">
                <a:solidFill>
                  <a:srgbClr val="000000"/>
                </a:solidFill>
                <a:latin typeface="Lato"/>
                <a:ea typeface="DejaVu Sans"/>
              </a:rPr>
              <a:t>May L. Mojica</a:t>
            </a:r>
            <a:endParaRPr b="0" lang="en-PH" sz="2800" spc="-1" strike="noStrike">
              <a:latin typeface="Arial"/>
            </a:endParaRPr>
          </a:p>
        </p:txBody>
      </p:sp>
      <p:pic>
        <p:nvPicPr>
          <p:cNvPr id="126" name="" descr=""/>
          <p:cNvPicPr/>
          <p:nvPr/>
        </p:nvPicPr>
        <p:blipFill>
          <a:blip r:embed="rId1"/>
          <a:stretch/>
        </p:blipFill>
        <p:spPr>
          <a:xfrm>
            <a:off x="5400000" y="972000"/>
            <a:ext cx="5580000" cy="50583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1585440"/>
            <a:ext cx="10619640" cy="3274200"/>
          </a:xfrm>
          <a:prstGeom prst="rect">
            <a:avLst/>
          </a:prstGeom>
          <a:solidFill>
            <a:srgbClr val="dde8cb">
              <a:alpha val="89000"/>
            </a:srgbClr>
          </a:solidFill>
          <a:ln w="57240">
            <a:solidFill>
              <a:srgbClr val="492300"/>
            </a:solidFill>
            <a:round/>
          </a:ln>
        </p:spPr>
        <p:style>
          <a:lnRef idx="0"/>
          <a:fillRef idx="0"/>
          <a:effectRef idx="0"/>
          <a:fontRef idx="minor"/>
        </p:style>
        <p:txBody>
          <a:bodyPr lIns="118440" rIns="118440" tIns="73440" bIns="73440" anchor="t">
            <a:noAutofit/>
          </a:bodyPr>
          <a:p>
            <a:pPr algn="ctr">
              <a:lnSpc>
                <a:spcPct val="150000"/>
              </a:lnSpc>
              <a:buNone/>
            </a:pPr>
            <a:r>
              <a:rPr b="0" lang="en-PH" sz="3200" spc="-1" strike="noStrike">
                <a:latin typeface="Lato"/>
              </a:rPr>
              <a:t>Ang </a:t>
            </a:r>
            <a:r>
              <a:rPr b="0" lang="en-PH" sz="3200" spc="-1" strike="noStrike">
                <a:highlight>
                  <a:srgbClr val="ffd8ce"/>
                </a:highlight>
                <a:latin typeface="Lato"/>
              </a:rPr>
              <a:t>siya </a:t>
            </a:r>
            <a:r>
              <a:rPr b="0" lang="en-PH" sz="3200" spc="-1" strike="noStrike">
                <a:latin typeface="Lato"/>
              </a:rPr>
              <a:t>ay ginagamit na pamalit sa taong pinaguusapan.</a:t>
            </a:r>
            <a:endParaRPr b="0" lang="en-PH" sz="3200" spc="-1" strike="noStrike">
              <a:latin typeface="Arial"/>
            </a:endParaRPr>
          </a:p>
          <a:p>
            <a:pPr algn="ctr">
              <a:lnSpc>
                <a:spcPct val="150000"/>
              </a:lnSpc>
              <a:buNone/>
            </a:pPr>
            <a:r>
              <a:rPr b="0" lang="en-PH" sz="3200" spc="-1" strike="noStrike">
                <a:latin typeface="Lato"/>
              </a:rPr>
              <a:t>Halimbawa: Kilala mo ba </a:t>
            </a:r>
            <a:r>
              <a:rPr b="0" lang="en-PH" sz="3200" spc="-1" strike="noStrike">
                <a:highlight>
                  <a:srgbClr val="ffd8ce"/>
                </a:highlight>
                <a:latin typeface="Lato"/>
              </a:rPr>
              <a:t>siya</a:t>
            </a:r>
            <a:r>
              <a:rPr b="0" lang="en-PH" sz="3200" spc="-1" strike="noStrike">
                <a:latin typeface="Lato"/>
              </a:rPr>
              <a:t>?</a:t>
            </a:r>
            <a:endParaRPr b="0" lang="en-PH" sz="3200" spc="-1" strike="noStrike">
              <a:latin typeface="Arial"/>
            </a:endParaRPr>
          </a:p>
          <a:p>
            <a:pPr algn="ctr">
              <a:lnSpc>
                <a:spcPct val="150000"/>
              </a:lnSpc>
              <a:buNone/>
            </a:pPr>
            <a:r>
              <a:rPr b="0" lang="en-PH" sz="3200" spc="-1" strike="noStrike">
                <a:highlight>
                  <a:srgbClr val="ffd8ce"/>
                </a:highlight>
                <a:latin typeface="Lato"/>
              </a:rPr>
              <a:t>Siya</a:t>
            </a:r>
            <a:r>
              <a:rPr b="0" lang="en-PH" sz="3200" spc="-1" strike="noStrike">
                <a:latin typeface="Lato"/>
              </a:rPr>
              <a:t> si Lolo Tacio Sapatero.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txBox="1"/>
          <p:nvPr/>
        </p:nvSpPr>
        <p:spPr>
          <a:xfrm>
            <a:off x="360000" y="360000"/>
            <a:ext cx="10080000" cy="1371240"/>
          </a:xfrm>
          <a:prstGeom prst="rect">
            <a:avLst/>
          </a:prstGeom>
          <a:noFill/>
          <a:ln w="0">
            <a:noFill/>
          </a:ln>
        </p:spPr>
        <p:txBody>
          <a:bodyPr lIns="90000" rIns="90000" tIns="45000" bIns="45000" anchor="t">
            <a:noAutofit/>
          </a:bodyPr>
          <a:p>
            <a:pPr algn="just">
              <a:buNone/>
            </a:pPr>
            <a:r>
              <a:rPr b="1" lang="en-PH" sz="2800" spc="-1" strike="noStrike">
                <a:latin typeface="Lato"/>
              </a:rPr>
              <a:t>Panuto: </a:t>
            </a:r>
            <a:r>
              <a:rPr b="0" lang="en-PH" sz="2800" spc="-1" strike="noStrike">
                <a:latin typeface="Lato"/>
              </a:rPr>
              <a:t>Buoin ang usapan sa iba’t ibang sitwasyon. Isulat ang mga panghalip na panao na ako, ikaw, o siya sa patlang.</a:t>
            </a:r>
            <a:endParaRPr b="0" lang="en-PH" sz="2800" spc="-1" strike="noStrike">
              <a:latin typeface="Lato"/>
            </a:endParaRPr>
          </a:p>
        </p:txBody>
      </p:sp>
      <p:pic>
        <p:nvPicPr>
          <p:cNvPr id="149" name="" descr=""/>
          <p:cNvPicPr/>
          <p:nvPr/>
        </p:nvPicPr>
        <p:blipFill>
          <a:blip r:embed="rId1"/>
          <a:stretch/>
        </p:blipFill>
        <p:spPr>
          <a:xfrm>
            <a:off x="4140000" y="3578760"/>
            <a:ext cx="3605040" cy="2541240"/>
          </a:xfrm>
          <a:prstGeom prst="rect">
            <a:avLst/>
          </a:prstGeom>
          <a:ln w="0">
            <a:noFill/>
          </a:ln>
        </p:spPr>
      </p:pic>
      <p:sp>
        <p:nvSpPr>
          <p:cNvPr id="150" name=""/>
          <p:cNvSpPr/>
          <p:nvPr/>
        </p:nvSpPr>
        <p:spPr>
          <a:xfrm>
            <a:off x="540000" y="1731240"/>
            <a:ext cx="4140000" cy="1868760"/>
          </a:xfrm>
          <a:prstGeom prst="wedgeRectCallout">
            <a:avLst>
              <a:gd name="adj1" fmla="val 48773"/>
              <a:gd name="adj2" fmla="val 81564"/>
            </a:avLst>
          </a:prstGeom>
          <a:noFill/>
          <a:ln w="29160">
            <a:solidFill>
              <a:srgbClr val="000000"/>
            </a:solidFill>
            <a:round/>
          </a:ln>
        </p:spPr>
        <p:style>
          <a:lnRef idx="0"/>
          <a:fillRef idx="0"/>
          <a:effectRef idx="0"/>
          <a:fontRef idx="minor"/>
        </p:style>
        <p:txBody>
          <a:bodyPr lIns="104400" rIns="104400" tIns="59400" bIns="59400" anchor="ctr">
            <a:noAutofit/>
          </a:bodyPr>
          <a:p>
            <a:pPr algn="ctr">
              <a:buNone/>
            </a:pPr>
            <a:r>
              <a:rPr b="0" lang="en-PH" sz="2600" spc="-1" strike="noStrike">
                <a:latin typeface="Lato"/>
              </a:rPr>
              <a:t>Magandang umaga.</a:t>
            </a:r>
            <a:endParaRPr b="0" lang="en-PH" sz="2600" spc="-1" strike="noStrike">
              <a:latin typeface="Arial"/>
            </a:endParaRPr>
          </a:p>
          <a:p>
            <a:pPr algn="ctr">
              <a:buNone/>
            </a:pPr>
            <a:r>
              <a:rPr b="0" lang="en-PH" sz="2600" spc="-1" strike="noStrike">
                <a:latin typeface="Lato"/>
              </a:rPr>
              <a:t>______ si Charles.</a:t>
            </a:r>
            <a:endParaRPr b="0" lang="en-PH" sz="2600" spc="-1" strike="noStrike">
              <a:latin typeface="Arial"/>
            </a:endParaRPr>
          </a:p>
          <a:p>
            <a:pPr algn="ctr">
              <a:buNone/>
            </a:pPr>
            <a:r>
              <a:rPr b="0" lang="en-PH" sz="2600" spc="-1" strike="noStrike">
                <a:latin typeface="Lato"/>
              </a:rPr>
              <a:t>Maaari ba kitang maging</a:t>
            </a:r>
            <a:endParaRPr b="0" lang="en-PH" sz="2600" spc="-1" strike="noStrike">
              <a:latin typeface="Arial"/>
            </a:endParaRPr>
          </a:p>
          <a:p>
            <a:pPr algn="ctr">
              <a:buNone/>
            </a:pPr>
            <a:r>
              <a:rPr b="0" lang="en-PH" sz="2600" spc="-1" strike="noStrike">
                <a:latin typeface="Lato"/>
              </a:rPr>
              <a:t>kaibigan?</a:t>
            </a:r>
            <a:endParaRPr b="0" lang="en-PH" sz="2600" spc="-1" strike="noStrike">
              <a:latin typeface="Arial"/>
            </a:endParaRPr>
          </a:p>
        </p:txBody>
      </p:sp>
      <p:sp>
        <p:nvSpPr>
          <p:cNvPr id="151" name=""/>
          <p:cNvSpPr/>
          <p:nvPr/>
        </p:nvSpPr>
        <p:spPr>
          <a:xfrm>
            <a:off x="7020000" y="1440000"/>
            <a:ext cx="4860000" cy="2700000"/>
          </a:xfrm>
          <a:prstGeom prst="wedgeRectCallout">
            <a:avLst>
              <a:gd name="adj1" fmla="val -42171"/>
              <a:gd name="adj2" fmla="val 62476"/>
            </a:avLst>
          </a:prstGeom>
          <a:noFill/>
          <a:ln w="29160">
            <a:solidFill>
              <a:srgbClr val="000000"/>
            </a:solidFill>
            <a:round/>
          </a:ln>
        </p:spPr>
        <p:style>
          <a:lnRef idx="0"/>
          <a:fillRef idx="0"/>
          <a:effectRef idx="0"/>
          <a:fontRef idx="minor"/>
        </p:style>
        <p:txBody>
          <a:bodyPr lIns="104400" rIns="104400" tIns="59400" bIns="59400" anchor="ctr">
            <a:noAutofit/>
          </a:bodyPr>
          <a:p>
            <a:pPr algn="ctr">
              <a:buNone/>
            </a:pPr>
            <a:r>
              <a:rPr b="0" lang="en-PH" sz="2600" spc="-1" strike="noStrike">
                <a:latin typeface="Lato"/>
              </a:rPr>
              <a:t>Aba, siyempre. Masaya ang</a:t>
            </a:r>
            <a:endParaRPr b="0" lang="en-PH" sz="2600" spc="-1" strike="noStrike">
              <a:latin typeface="Arial"/>
            </a:endParaRPr>
          </a:p>
          <a:p>
            <a:pPr algn="ctr">
              <a:buNone/>
            </a:pPr>
            <a:r>
              <a:rPr b="0" lang="en-PH" sz="2600" spc="-1" strike="noStrike">
                <a:latin typeface="Lato"/>
              </a:rPr>
              <a:t>maraming kaibigan. ______</a:t>
            </a:r>
            <a:endParaRPr b="0" lang="en-PH" sz="2600" spc="-1" strike="noStrike">
              <a:latin typeface="Arial"/>
            </a:endParaRPr>
          </a:p>
          <a:p>
            <a:pPr algn="ctr">
              <a:buNone/>
            </a:pPr>
            <a:r>
              <a:rPr b="0" lang="en-PH" sz="2600" spc="-1" strike="noStrike">
                <a:latin typeface="Lato"/>
              </a:rPr>
              <a:t>naman si Lilay. Ikinagagalak</a:t>
            </a:r>
            <a:endParaRPr b="0" lang="en-PH" sz="2600" spc="-1" strike="noStrike">
              <a:latin typeface="Arial"/>
            </a:endParaRPr>
          </a:p>
          <a:p>
            <a:pPr algn="ctr">
              <a:buNone/>
            </a:pPr>
            <a:r>
              <a:rPr b="0" lang="en-PH" sz="2600" spc="-1" strike="noStrike">
                <a:latin typeface="Lato"/>
              </a:rPr>
              <a:t>kitang makilala Charles.</a:t>
            </a:r>
            <a:endParaRPr b="0" lang="en-PH" sz="2600" spc="-1" strike="noStrike">
              <a:latin typeface="Arial"/>
            </a:endParaRPr>
          </a:p>
          <a:p>
            <a:pPr algn="ctr">
              <a:buNone/>
            </a:pPr>
            <a:r>
              <a:rPr b="0" lang="en-PH" sz="2600" spc="-1" strike="noStrike">
                <a:latin typeface="Lato"/>
              </a:rPr>
              <a:t>_______ ba ang bagong</a:t>
            </a:r>
            <a:endParaRPr b="0" lang="en-PH" sz="2600" spc="-1" strike="noStrike">
              <a:latin typeface="Arial"/>
            </a:endParaRPr>
          </a:p>
          <a:p>
            <a:pPr algn="ctr">
              <a:buNone/>
            </a:pPr>
            <a:r>
              <a:rPr b="0" lang="en-PH" sz="2600" spc="-1" strike="noStrike">
                <a:latin typeface="Lato"/>
              </a:rPr>
              <a:t>lipat naming kapitbahay?</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3774960" y="1483560"/>
            <a:ext cx="5765040" cy="4276440"/>
          </a:xfrm>
          <a:prstGeom prst="rect">
            <a:avLst/>
          </a:prstGeom>
          <a:ln w="0">
            <a:noFill/>
          </a:ln>
        </p:spPr>
      </p:pic>
      <p:sp>
        <p:nvSpPr>
          <p:cNvPr id="153" name=""/>
          <p:cNvSpPr/>
          <p:nvPr/>
        </p:nvSpPr>
        <p:spPr>
          <a:xfrm>
            <a:off x="1260000" y="831240"/>
            <a:ext cx="4140000" cy="1868760"/>
          </a:xfrm>
          <a:prstGeom prst="wedgeRectCallout">
            <a:avLst>
              <a:gd name="adj1" fmla="val 48773"/>
              <a:gd name="adj2" fmla="val 81564"/>
            </a:avLst>
          </a:prstGeom>
          <a:noFill/>
          <a:ln w="29160">
            <a:solidFill>
              <a:srgbClr val="000000"/>
            </a:solidFill>
            <a:round/>
          </a:ln>
        </p:spPr>
        <p:style>
          <a:lnRef idx="0"/>
          <a:fillRef idx="0"/>
          <a:effectRef idx="0"/>
          <a:fontRef idx="minor"/>
        </p:style>
        <p:txBody>
          <a:bodyPr lIns="104400" rIns="104400" tIns="59400" bIns="59400" anchor="ctr">
            <a:noAutofit/>
          </a:bodyPr>
          <a:p>
            <a:pPr algn="ctr">
              <a:buNone/>
            </a:pPr>
            <a:r>
              <a:rPr b="0" lang="en-PH" sz="2600" spc="-1" strike="noStrike">
                <a:latin typeface="Lato"/>
              </a:rPr>
              <a:t>_____ na po ang</a:t>
            </a:r>
            <a:endParaRPr b="0" lang="en-PH" sz="2600" spc="-1" strike="noStrike">
              <a:latin typeface="Arial"/>
            </a:endParaRPr>
          </a:p>
          <a:p>
            <a:pPr algn="ctr">
              <a:buNone/>
            </a:pPr>
            <a:r>
              <a:rPr b="0" lang="en-PH" sz="2600" spc="-1" strike="noStrike">
                <a:latin typeface="Lato"/>
              </a:rPr>
              <a:t>aalalay sa inyong</a:t>
            </a:r>
            <a:endParaRPr b="0" lang="en-PH" sz="2600" spc="-1" strike="noStrike">
              <a:latin typeface="Arial"/>
            </a:endParaRPr>
          </a:p>
          <a:p>
            <a:pPr algn="ctr">
              <a:buNone/>
            </a:pPr>
            <a:r>
              <a:rPr b="0" lang="en-PH" sz="2600" spc="-1" strike="noStrike">
                <a:latin typeface="Lato"/>
              </a:rPr>
              <a:t>pagtawid, Lolo.</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3780000" y="3451680"/>
            <a:ext cx="3785040" cy="2668320"/>
          </a:xfrm>
          <a:prstGeom prst="rect">
            <a:avLst/>
          </a:prstGeom>
          <a:ln w="0">
            <a:noFill/>
          </a:ln>
        </p:spPr>
      </p:pic>
      <p:sp>
        <p:nvSpPr>
          <p:cNvPr id="155" name=""/>
          <p:cNvSpPr/>
          <p:nvPr/>
        </p:nvSpPr>
        <p:spPr>
          <a:xfrm>
            <a:off x="432000" y="1731240"/>
            <a:ext cx="4140000" cy="1868760"/>
          </a:xfrm>
          <a:prstGeom prst="wedgeRectCallout">
            <a:avLst>
              <a:gd name="adj1" fmla="val 48773"/>
              <a:gd name="adj2" fmla="val 81564"/>
            </a:avLst>
          </a:prstGeom>
          <a:noFill/>
          <a:ln w="29160">
            <a:solidFill>
              <a:srgbClr val="000000"/>
            </a:solidFill>
            <a:round/>
          </a:ln>
        </p:spPr>
        <p:style>
          <a:lnRef idx="0"/>
          <a:fillRef idx="0"/>
          <a:effectRef idx="0"/>
          <a:fontRef idx="minor"/>
        </p:style>
        <p:txBody>
          <a:bodyPr lIns="104400" rIns="104400" tIns="59400" bIns="59400" anchor="ctr">
            <a:noAutofit/>
          </a:bodyPr>
          <a:p>
            <a:pPr algn="ctr">
              <a:buNone/>
            </a:pPr>
            <a:r>
              <a:rPr b="0" lang="en-PH" sz="2600" spc="-1" strike="noStrike">
                <a:latin typeface="Lato"/>
              </a:rPr>
              <a:t>Nanay, ______ po ang</a:t>
            </a:r>
            <a:endParaRPr b="0" lang="en-PH" sz="2600" spc="-1" strike="noStrike">
              <a:latin typeface="Arial"/>
            </a:endParaRPr>
          </a:p>
          <a:p>
            <a:pPr algn="ctr">
              <a:buNone/>
            </a:pPr>
            <a:r>
              <a:rPr b="0" lang="en-PH" sz="2600" spc="-1" strike="noStrike">
                <a:latin typeface="Lato"/>
              </a:rPr>
              <a:t>aking kaklase, si Nicole.</a:t>
            </a:r>
            <a:endParaRPr b="0" lang="en-PH" sz="2600" spc="-1" strike="noStrike">
              <a:latin typeface="Arial"/>
            </a:endParaRPr>
          </a:p>
          <a:p>
            <a:pPr algn="ctr">
              <a:buNone/>
            </a:pPr>
            <a:r>
              <a:rPr b="0" lang="en-PH" sz="2600" spc="-1" strike="noStrike">
                <a:latin typeface="Lato"/>
              </a:rPr>
              <a:t>May hihiramin lamang</a:t>
            </a:r>
            <a:endParaRPr b="0" lang="en-PH" sz="2600" spc="-1" strike="noStrike">
              <a:latin typeface="Arial"/>
            </a:endParaRPr>
          </a:p>
          <a:p>
            <a:pPr algn="ctr">
              <a:buNone/>
            </a:pPr>
            <a:r>
              <a:rPr b="0" lang="en-PH" sz="2600" spc="-1" strike="noStrike">
                <a:latin typeface="Lato"/>
              </a:rPr>
              <a:t>po _____ libro sa akin.</a:t>
            </a:r>
            <a:endParaRPr b="0" lang="en-PH" sz="2600" spc="-1" strike="noStrike">
              <a:latin typeface="Arial"/>
            </a:endParaRPr>
          </a:p>
        </p:txBody>
      </p:sp>
      <p:sp>
        <p:nvSpPr>
          <p:cNvPr id="156" name=""/>
          <p:cNvSpPr/>
          <p:nvPr/>
        </p:nvSpPr>
        <p:spPr>
          <a:xfrm>
            <a:off x="6876000" y="1044000"/>
            <a:ext cx="4860000" cy="2700000"/>
          </a:xfrm>
          <a:prstGeom prst="wedgeRectCallout">
            <a:avLst>
              <a:gd name="adj1" fmla="val -47907"/>
              <a:gd name="adj2" fmla="val 65263"/>
            </a:avLst>
          </a:prstGeom>
          <a:noFill/>
          <a:ln w="29160">
            <a:solidFill>
              <a:srgbClr val="000000"/>
            </a:solidFill>
            <a:round/>
          </a:ln>
        </p:spPr>
        <p:style>
          <a:lnRef idx="0"/>
          <a:fillRef idx="0"/>
          <a:effectRef idx="0"/>
          <a:fontRef idx="minor"/>
        </p:style>
        <p:txBody>
          <a:bodyPr lIns="104400" rIns="104400" tIns="59400" bIns="59400" anchor="ctr">
            <a:noAutofit/>
          </a:bodyPr>
          <a:p>
            <a:pPr algn="ctr">
              <a:buNone/>
            </a:pPr>
            <a:r>
              <a:rPr b="0" lang="en-PH" sz="2600" spc="-1" strike="noStrike">
                <a:latin typeface="Lato"/>
              </a:rPr>
              <a:t>Sige, _____ na ang bahala sa</a:t>
            </a:r>
            <a:endParaRPr b="0" lang="en-PH" sz="2600" spc="-1" strike="noStrike">
              <a:latin typeface="Arial"/>
            </a:endParaRPr>
          </a:p>
          <a:p>
            <a:pPr algn="ctr">
              <a:buNone/>
            </a:pPr>
            <a:r>
              <a:rPr b="0" lang="en-PH" sz="2600" spc="-1" strike="noStrike">
                <a:latin typeface="Lato"/>
              </a:rPr>
              <a:t>kaniya. May ginagawa pa ______</a:t>
            </a:r>
            <a:endParaRPr b="0" lang="en-PH" sz="2600" spc="-1" strike="noStrike">
              <a:latin typeface="Arial"/>
            </a:endParaRPr>
          </a:p>
          <a:p>
            <a:pPr algn="ctr">
              <a:buNone/>
            </a:pPr>
            <a:r>
              <a:rPr b="0" lang="en-PH" sz="2600" spc="-1" strike="noStrike">
                <a:latin typeface="Lato"/>
              </a:rPr>
              <a:t>sa kusina kaya babalik na _____</a:t>
            </a:r>
            <a:endParaRPr b="0" lang="en-PH" sz="2600" spc="-1" strike="noStrike">
              <a:latin typeface="Arial"/>
            </a:endParaRPr>
          </a:p>
          <a:p>
            <a:pPr algn="ctr">
              <a:buNone/>
            </a:pPr>
            <a:r>
              <a:rPr b="0" lang="en-PH" sz="2600" spc="-1" strike="noStrike">
                <a:latin typeface="Lato"/>
              </a:rPr>
              <a:t>roon. Ipaghanda mo na rin _____</a:t>
            </a:r>
            <a:endParaRPr b="0" lang="en-PH" sz="2600" spc="-1" strike="noStrike">
              <a:latin typeface="Arial"/>
            </a:endParaRPr>
          </a:p>
          <a:p>
            <a:pPr algn="ctr">
              <a:buNone/>
            </a:pPr>
            <a:r>
              <a:rPr b="0" lang="en-PH" sz="2600" spc="-1" strike="noStrike">
                <a:latin typeface="Lato"/>
              </a:rPr>
              <a:t>ng meryenda pagkatapos mong</a:t>
            </a:r>
            <a:endParaRPr b="0" lang="en-PH" sz="2600" spc="-1" strike="noStrike">
              <a:latin typeface="Arial"/>
            </a:endParaRPr>
          </a:p>
          <a:p>
            <a:pPr algn="ctr">
              <a:buNone/>
            </a:pPr>
            <a:r>
              <a:rPr b="0" lang="en-PH" sz="2600" spc="-1" strike="noStrike">
                <a:latin typeface="Lato"/>
              </a:rPr>
              <a:t>kunin ang kaniyang hinihiram.</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1404000"/>
            <a:ext cx="11159640" cy="47156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Nagkaroon kami ng proyekto sa aming paaralan. Kailangan daw naming ipakilala ang isang kahanga-hangang kaibigan mula sa komunidad. Naisip ko agad na ipakilala sa kanila si Lolo Tacio Sapatero Anastacio “Tacio” L. De La Cruz ang tunay niyang pangalan. Siya ay ipinanganak noong ika-12 ng Mayo, 1951 sa Calumpang, Lungsod 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Marikina. Nanirahan siya sa Cavite nang siya’y mag-asawa. Kilala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sa aming lugar sa tawag na “Lolo Tacio Sapatero.”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40000" y="1260000"/>
            <a:ext cx="11159640" cy="417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Lahat halos sa barangay ay kangitian ni Lolo Tacio. Maaga pa lamang ay nasa puwesto na siya ng patahian ng sapatos. Lagi </a:t>
            </a:r>
            <a:r>
              <a:rPr b="0" lang="en-PH" sz="2800" spc="-1" strike="noStrike">
                <a:solidFill>
                  <a:srgbClr val="000000"/>
                </a:solidFill>
                <a:highlight>
                  <a:srgbClr val="ffd8ce"/>
                </a:highlight>
                <a:latin typeface="Lato"/>
                <a:ea typeface="DejaVu Sans"/>
              </a:rPr>
              <a:t>ako</a:t>
            </a:r>
            <a:r>
              <a:rPr b="0" lang="en-PH" sz="2800" spc="-1" strike="noStrike">
                <a:solidFill>
                  <a:srgbClr val="000000"/>
                </a:solidFill>
                <a:latin typeface="Lato"/>
                <a:ea typeface="DejaVu Sans"/>
              </a:rPr>
              <a:t>ng dumadaan sa kaniyang puwesto para saglit na makipagkuwentuhan. Madalas din niya </a:t>
            </a:r>
            <a:r>
              <a:rPr b="0" lang="en-PH" sz="2800" spc="-1" strike="noStrike">
                <a:solidFill>
                  <a:srgbClr val="000000"/>
                </a:solidFill>
                <a:highlight>
                  <a:srgbClr val="ffd8ce"/>
                </a:highlight>
                <a:latin typeface="Lato"/>
                <a:ea typeface="DejaVu Sans"/>
              </a:rPr>
              <a:t>ako</a:t>
            </a:r>
            <a:r>
              <a:rPr b="0" lang="en-PH" sz="2800" spc="-1" strike="noStrike">
                <a:solidFill>
                  <a:srgbClr val="000000"/>
                </a:solidFill>
                <a:latin typeface="Lato"/>
                <a:ea typeface="DejaVu Sans"/>
              </a:rPr>
              <a:t>ng pinaaalalahanan na maging isang mabait na bata at maging mabuting anak. May pagkakataon din na kinukuwentuhan niya </a:t>
            </a:r>
            <a:r>
              <a:rPr b="0" lang="en-PH" sz="2800" spc="-1" strike="noStrike">
                <a:solidFill>
                  <a:srgbClr val="000000"/>
                </a:solidFill>
                <a:highlight>
                  <a:srgbClr val="ffd8ce"/>
                </a:highlight>
                <a:latin typeface="Lato"/>
                <a:ea typeface="DejaVu Sans"/>
              </a:rPr>
              <a:t>ako</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6840000" y="1402200"/>
            <a:ext cx="4679640" cy="417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Isang araw, inutusan </a:t>
            </a:r>
            <a:r>
              <a:rPr b="0" lang="en-PH" sz="2800" spc="-1" strike="noStrike">
                <a:solidFill>
                  <a:srgbClr val="000000"/>
                </a:solidFill>
                <a:highlight>
                  <a:srgbClr val="ffd8ce"/>
                </a:highlight>
                <a:latin typeface="Lato"/>
                <a:ea typeface="DejaVu Sans"/>
              </a:rPr>
              <a:t>ako</a:t>
            </a:r>
            <a:r>
              <a:rPr b="0" lang="en-PH" sz="2800" spc="-1" strike="noStrike">
                <a:solidFill>
                  <a:srgbClr val="000000"/>
                </a:solidFill>
                <a:latin typeface="Lato"/>
                <a:ea typeface="DejaVu Sans"/>
              </a:rPr>
              <a:t> ni Nanay na ipatahi ang sapatos ng ate ko. Habang tinatahi niya ang sapatos ni Ate ay panay naman ang usisa ko.</a:t>
            </a:r>
            <a:endParaRPr b="0" lang="en-PH" sz="2800" spc="-1" strike="noStrike">
              <a:latin typeface="Arial"/>
            </a:endParaRPr>
          </a:p>
        </p:txBody>
      </p:sp>
      <p:pic>
        <p:nvPicPr>
          <p:cNvPr id="130" name="" descr=""/>
          <p:cNvPicPr/>
          <p:nvPr/>
        </p:nvPicPr>
        <p:blipFill>
          <a:blip r:embed="rId1"/>
          <a:stretch/>
        </p:blipFill>
        <p:spPr>
          <a:xfrm>
            <a:off x="360000" y="392040"/>
            <a:ext cx="6119640" cy="5547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150200"/>
            <a:ext cx="10799640" cy="471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aming kuwentuhan, nalaman kong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ay animnapu’t limang taong gulang na. Dayo lamang sila sa lugar namin dahil tubong Marikina ang kaniyang angkan. Nalaman ko rin sa kaniyang kuwento na sumali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sa paligsahan sa paggawa ng sapatos sa Marikina noong ipinagdiwang nila ang “Sapatos Festival.” Nanalo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sa timpalak na iyon. Noong minsang nagpunta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sa palengke ng Calumpang, nakilala niya si Aling Edna Salvacion.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1150200"/>
            <a:ext cx="10799640" cy="471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Isang Caviteña si Aling Edna na namamasukang tindera ng mga damit doon. Mula noon, madalas na niyang pinupuntahan si Aling Edna. Dinadalaw niya upang ligawan. Naging mag-asawa ang dalawa at tatlo ang kanilang naging anak. Pinili nilang manirahan sa Cavite at doon nila pinalaki ang kanilang mga anak. Nagtulong ang mag-asawa para maitaguyod ang kanilang pamilya.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150200"/>
            <a:ext cx="10799640" cy="471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Bagama't mahirap lamang daw ang kanilang buhay, masaya pa rin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si Lolo Tacio dahil lagi niyang karamay si Aling Edna. Tinutulungan 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sinusuportahan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ng mabait na asawa sa lahat ng pagkakataon. Hindi rin </a:t>
            </a:r>
            <a:r>
              <a:rPr b="0" lang="en-PH" sz="2800" spc="-1" strike="noStrike">
                <a:solidFill>
                  <a:srgbClr val="000000"/>
                </a:solidFill>
                <a:highlight>
                  <a:srgbClr val="ffd8ce"/>
                </a:highlight>
                <a:latin typeface="Lato"/>
                <a:ea typeface="DejaVu Sans"/>
              </a:rPr>
              <a:t>siya</a:t>
            </a:r>
            <a:r>
              <a:rPr b="0" lang="en-PH" sz="2800" spc="-1" strike="noStrike">
                <a:solidFill>
                  <a:srgbClr val="000000"/>
                </a:solidFill>
                <a:latin typeface="Lato"/>
                <a:ea typeface="DejaVu Sans"/>
              </a:rPr>
              <a:t> nakatapos ng kolehiyo, kaya naging mahirap para sa kaniya ang paghahanap ng trabaho. Pinagsikapan lamang niya na makaipon mula sa paekstra-ekstrang trabaho. Tuwing suweldo, nag-iimpok si Lolo Tacio ng kahit singkuwenta pesos.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20000" y="1150200"/>
            <a:ext cx="10799640" cy="471744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Nakaipon naman siya ng puhunan kaya nakabili ng gamit para sa pananahi ng sapatos. Palibhasa ay isang mahusay na sapatero mula sa Marikina, naging madali para sa kaniya ang pananahi ng sapatos. Nakipuwesto</a:t>
            </a:r>
            <a:r>
              <a:rPr b="0" lang="en-PH" sz="2800" spc="-1" strike="noStrike">
                <a:solidFill>
                  <a:srgbClr val="000000"/>
                </a:solidFill>
                <a:highlight>
                  <a:srgbClr val="ffd8ce"/>
                </a:highlight>
                <a:latin typeface="Lato"/>
                <a:ea typeface="DejaVu Sans"/>
              </a:rPr>
              <a:t> siya</a:t>
            </a:r>
            <a:r>
              <a:rPr b="0" lang="en-PH" sz="2800" spc="-1" strike="noStrike">
                <a:solidFill>
                  <a:srgbClr val="000000"/>
                </a:solidFill>
                <a:latin typeface="Lato"/>
                <a:ea typeface="DejaVu Sans"/>
              </a:rPr>
              <a:t> sa isang sulok ng tindahan ng damit sa bayan ng Silang.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2670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2023-08-05T14:14:22Z</dcterms:modified>
  <cp:revision>252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