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24.png" ContentType="image/png"/>
  <Override PartName="/ppt/media/image9.png" ContentType="image/png"/>
  <Override PartName="/ppt/media/image10.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5.png" ContentType="image/png"/>
  <Override PartName="/ppt/media/image20.png" ContentType="image/png"/>
  <Override PartName="/ppt/media/image27.png" ContentType="image/png"/>
  <Override PartName="/ppt/media/image25.png" ContentType="image/png"/>
  <Override PartName="/ppt/media/image19.png" ContentType="image/png"/>
  <Override PartName="/ppt/media/image26.png" ContentType="image/png"/>
  <Override PartName="/ppt/media/image28.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4D4BC17A-C23D-4728-AB53-57C2E541FBA7}"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2106421-B474-4865-886F-D9ED7B4BFCA6}"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E15A2D85-D0E0-4EFD-999E-D423D8B918B5}"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FC59A2B-169A-407F-9229-4376DDBD471D}"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1630C46E-FA52-4D30-9479-BE4BAF287432}"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A7959C01-0A32-4B04-9920-523AD3A96378}"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8498E2CE-53A6-4F61-831F-0E7D9E4011D1}"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DC474F82-A334-4683-90DA-DF97EE126907}"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556A7276-4FE3-49B9-B7A8-DFA2D4167880}"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48BA51F5-90F9-4987-B842-A291537C0A77}"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6171D5E-2FE2-49F3-B05C-2B9FD7C394C5}"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E079FC9C-4A05-421E-859B-45E38C14C136}"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C2844848-9833-45A5-894E-5B1672FD59B0}"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80CEA233-06B0-4983-8849-A51237B26DF0}"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81B3ACFA-E285-4BCF-A906-F561F0BE01D9}"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54070485-789C-43AA-AD4C-6A28D6D6F7B4}"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CDF91A1B-5C25-4306-A077-0A9DF5621F8A}"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3B59A37E-CD03-43C7-9020-3FB26AA39BAF}"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A098EBA2-8856-43D0-9674-DC8463797150}"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937EB851-DE3E-4B6B-8C61-85B624D07E35}"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EB57350E-E298-4C05-8941-04068C994B2D}"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50B436AF-41B2-41E4-90BB-CD45BC1B1D87}"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97DE0B99-C53D-49D0-BEF6-78D00724AC25}"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30429EA0-9383-47B0-B911-1FC8B4656F2D}"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52E91E0-9C48-4799-94B9-33071E2424D5}"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6F79C9A2-9DD2-415E-85AD-337FE3159177}"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3F3494CC-B396-419E-AC25-F5B99D4AD49A}"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39FA4B64-07A3-4B49-BBC4-AB4ED9D4AF40}"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6692562B-34D5-4601-92A9-2E5FD720A484}"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D35EFEF4-6CDC-457E-93A3-DCFCA17EF252}"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BD7770D6-E5D7-46C3-AC3F-8F8E438EF52D}"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E5BD527C-4E4C-4411-AC39-793F5B18AF58}"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76BC7968-3005-44B6-9F29-5BC2CF2DB1D1}"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03FB325-1BAD-4A3A-A19C-1546B4F010C0}"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FDB0C36-8E6C-4748-B860-9ADFFA2592EC}"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19D59DB8-14FA-470A-9E5D-AAE62D148C4D}"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920" cy="68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800" cy="2782800"/>
          </a:xfrm>
          <a:prstGeom prst="rect">
            <a:avLst/>
          </a:prstGeom>
          <a:ln w="0">
            <a:noFill/>
          </a:ln>
        </p:spPr>
      </p:pic>
      <p:sp>
        <p:nvSpPr>
          <p:cNvPr id="2" name="Rectangle 5"/>
          <p:cNvSpPr/>
          <p:nvPr/>
        </p:nvSpPr>
        <p:spPr>
          <a:xfrm>
            <a:off x="3487320" y="1475280"/>
            <a:ext cx="8688240" cy="3846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240" cy="367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C3DE6221-DE8C-4057-A481-F5DBAAB79CE8}"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920" cy="618840"/>
          </a:xfrm>
          <a:prstGeom prst="rect">
            <a:avLst/>
          </a:prstGeom>
          <a:ln w="0">
            <a:noFill/>
          </a:ln>
        </p:spPr>
      </p:pic>
      <p:sp>
        <p:nvSpPr>
          <p:cNvPr id="46" name="Rectangle 7"/>
          <p:cNvSpPr/>
          <p:nvPr/>
        </p:nvSpPr>
        <p:spPr>
          <a:xfrm>
            <a:off x="10868760" y="0"/>
            <a:ext cx="954360" cy="954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440" cy="1018440"/>
          </a:xfrm>
          <a:prstGeom prst="rect">
            <a:avLst/>
          </a:prstGeom>
          <a:ln w="0">
            <a:noFill/>
          </a:ln>
        </p:spPr>
      </p:pic>
      <p:sp>
        <p:nvSpPr>
          <p:cNvPr id="48" name="TextBox 9"/>
          <p:cNvSpPr/>
          <p:nvPr/>
        </p:nvSpPr>
        <p:spPr>
          <a:xfrm>
            <a:off x="185400" y="6362280"/>
            <a:ext cx="467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600" cy="3488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000" cy="3488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DF44CE93-83A0-4CF6-A2C8-B0BB9E32F66D}"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000" cy="34884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240" cy="3368520"/>
          </a:xfrm>
          <a:prstGeom prst="rect">
            <a:avLst/>
          </a:prstGeom>
          <a:ln w="12700">
            <a:noFill/>
          </a:ln>
        </p:spPr>
      </p:pic>
      <p:sp>
        <p:nvSpPr>
          <p:cNvPr id="92" name="PlaceHolder 1"/>
          <p:cNvSpPr>
            <a:spLocks noGrp="1"/>
          </p:cNvSpPr>
          <p:nvPr>
            <p:ph type="ftr" idx="7"/>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DF654F1B-47F1-4B70-B191-90348A3A080D}"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27.pn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28.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736000"/>
            <a:ext cx="6824160" cy="663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Rectangle 22"/>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7" name="Rectangle 23"/>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Pagdating ng mga Espanyol</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78" name="" descr=""/>
          <p:cNvPicPr/>
          <p:nvPr/>
        </p:nvPicPr>
        <p:blipFill>
          <a:blip r:embed="rId1"/>
          <a:stretch/>
        </p:blipFill>
        <p:spPr>
          <a:xfrm>
            <a:off x="6194160" y="2016360"/>
            <a:ext cx="5325840" cy="3762360"/>
          </a:xfrm>
          <a:prstGeom prst="rect">
            <a:avLst/>
          </a:prstGeom>
          <a:ln w="0">
            <a:solidFill>
              <a:srgbClr val="3465a4"/>
            </a:solidFill>
          </a:ln>
        </p:spPr>
      </p:pic>
      <p:sp>
        <p:nvSpPr>
          <p:cNvPr id="179" name=""/>
          <p:cNvSpPr txBox="1"/>
          <p:nvPr/>
        </p:nvSpPr>
        <p:spPr>
          <a:xfrm>
            <a:off x="1010880" y="2185560"/>
            <a:ext cx="4893480" cy="368244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Makalipas ang maraming taon, dumating ang mga Espanyol sa Pilipinas. </a:t>
            </a:r>
            <a:endParaRPr b="0" lang="en-PH" sz="2200" spc="-1" strike="noStrike">
              <a:solidFill>
                <a:srgbClr val="000000"/>
              </a:solidFill>
              <a:latin typeface="Lato"/>
              <a:ea typeface="PingFang SC"/>
            </a:endParaRPr>
          </a:p>
          <a:p>
            <a:pPr algn="just">
              <a:lnSpc>
                <a:spcPct val="100000"/>
              </a:lnSpc>
              <a:spcBef>
                <a:spcPts val="567"/>
              </a:spcBef>
              <a:spcAft>
                <a:spcPts val="567"/>
              </a:spcAft>
            </a:pPr>
            <a:r>
              <a:rPr b="0" lang="en-PH" sz="2200" spc="-1" strike="noStrike">
                <a:solidFill>
                  <a:srgbClr val="000000"/>
                </a:solidFill>
                <a:latin typeface="Lato"/>
              </a:rPr>
              <a:t>Ang mga Espanyol ay mga dayuhan mula sa bansang Espanya. Nagpagawa sila ng mga daan. Nagpatayo ng mga bahay na yari sa yero at bato. Nagpatayo rin sila ng mga munisipyo at simbahan.</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Rectangle 26"/>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1" name="Rectangle 27"/>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Pagdating ng mga Espanyol</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82" name="" descr=""/>
          <p:cNvPicPr/>
          <p:nvPr/>
        </p:nvPicPr>
        <p:blipFill>
          <a:blip r:embed="rId1"/>
          <a:stretch/>
        </p:blipFill>
        <p:spPr>
          <a:xfrm>
            <a:off x="6194160" y="2017080"/>
            <a:ext cx="5325840" cy="3762360"/>
          </a:xfrm>
          <a:prstGeom prst="rect">
            <a:avLst/>
          </a:prstGeom>
          <a:ln w="0">
            <a:solidFill>
              <a:srgbClr val="3465a4"/>
            </a:solidFill>
          </a:ln>
        </p:spPr>
      </p:pic>
      <p:sp>
        <p:nvSpPr>
          <p:cNvPr id="183" name=""/>
          <p:cNvSpPr txBox="1"/>
          <p:nvPr/>
        </p:nvSpPr>
        <p:spPr>
          <a:xfrm>
            <a:off x="1011240" y="2185920"/>
            <a:ext cx="4893480" cy="368244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Pinalipat daw ang mga tao sa iisang lugar kung saan naroon ang mga munisipyo at simbahan. Nasa harap ng mga gusaling ito ang plasa. Dito nagtitipon ang mga tao kapag may pista at palaro o paligsahan.</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Rectangle 20"/>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5" name="Rectangle 21"/>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Pagdating ng mga Espanyol</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6" name=""/>
          <p:cNvSpPr txBox="1"/>
          <p:nvPr/>
        </p:nvSpPr>
        <p:spPr>
          <a:xfrm>
            <a:off x="1010880" y="2005920"/>
            <a:ext cx="5649120" cy="425628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Binago ang pangalan ng mga lugar. Ipinangalan ang mga ito sa mga santo at santa tulad ng lugar ng San Luis, San Agustin, Santa Maria, at Santa Monica. Ang iba ay ipinangalan sa mga bayani o tanyag na Espanyol.</a:t>
            </a:r>
            <a:endParaRPr b="0" lang="en-PH" sz="2200" spc="-1" strike="noStrike">
              <a:solidFill>
                <a:srgbClr val="000000"/>
              </a:solidFill>
              <a:latin typeface="Lato"/>
              <a:ea typeface="PingFang SC"/>
            </a:endParaRPr>
          </a:p>
          <a:p>
            <a:pPr algn="just">
              <a:lnSpc>
                <a:spcPct val="100000"/>
              </a:lnSpc>
              <a:spcBef>
                <a:spcPts val="567"/>
              </a:spcBef>
              <a:spcAft>
                <a:spcPts val="567"/>
              </a:spcAft>
            </a:pPr>
            <a:r>
              <a:rPr b="0" lang="en-PH" sz="2200" spc="-1" strike="noStrike">
                <a:solidFill>
                  <a:srgbClr val="000000"/>
                </a:solidFill>
                <a:latin typeface="Lato"/>
              </a:rPr>
              <a:t>Pati ang kanilang pananamit ay nabago. Ang kababaihan ay nagsuot ng mahahabang palda at blusang may mahahabang manggas. Ang kalalakihan naman ay nagsuot ng mga kamisa de tsino.</a:t>
            </a:r>
            <a:endParaRPr b="0" lang="en-PH" sz="2200" spc="-1" strike="noStrike">
              <a:solidFill>
                <a:srgbClr val="000000"/>
              </a:solidFill>
              <a:latin typeface="Lato"/>
              <a:ea typeface="PingFang SC"/>
            </a:endParaRPr>
          </a:p>
        </p:txBody>
      </p:sp>
      <p:pic>
        <p:nvPicPr>
          <p:cNvPr id="187" name="" descr=""/>
          <p:cNvPicPr/>
          <p:nvPr/>
        </p:nvPicPr>
        <p:blipFill>
          <a:blip r:embed="rId1"/>
          <a:stretch/>
        </p:blipFill>
        <p:spPr>
          <a:xfrm>
            <a:off x="7058160" y="2089080"/>
            <a:ext cx="3669840" cy="392292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Rectangle 24"/>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9" name="Rectangle 25"/>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Patuloy ang Pagbabago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90" name="" descr=""/>
          <p:cNvPicPr/>
          <p:nvPr/>
        </p:nvPicPr>
        <p:blipFill>
          <a:blip r:embed="rId1"/>
          <a:stretch/>
        </p:blipFill>
        <p:spPr>
          <a:xfrm>
            <a:off x="8280000" y="2216520"/>
            <a:ext cx="4239720" cy="3543480"/>
          </a:xfrm>
          <a:prstGeom prst="rect">
            <a:avLst/>
          </a:prstGeom>
          <a:ln w="0">
            <a:noFill/>
          </a:ln>
        </p:spPr>
      </p:pic>
      <p:sp>
        <p:nvSpPr>
          <p:cNvPr id="191" name=""/>
          <p:cNvSpPr/>
          <p:nvPr/>
        </p:nvSpPr>
        <p:spPr>
          <a:xfrm>
            <a:off x="900000" y="2340000"/>
            <a:ext cx="7020000" cy="3600000"/>
          </a:xfrm>
          <a:prstGeom prst="wedgeRoundRectCallout">
            <a:avLst>
              <a:gd name="adj1" fmla="val 63537"/>
              <a:gd name="adj2" fmla="val 17671"/>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Nagpatuloy ang pagbabago sa ating bansa sa pagdating ng iba pang mga dayuhan tulad ng mga Amerikano.</a:t>
            </a:r>
            <a:endParaRPr b="0" lang="en-PH" sz="2200" spc="-1" strike="noStrike">
              <a:solidFill>
                <a:srgbClr val="000000"/>
              </a:solidFill>
              <a:latin typeface="Arial"/>
              <a:ea typeface="PingFang SC"/>
            </a:endParaRPr>
          </a:p>
          <a:p>
            <a:pPr>
              <a:lnSpc>
                <a:spcPct val="100000"/>
              </a:lnSpc>
              <a:spcBef>
                <a:spcPts val="850"/>
              </a:spcBef>
              <a:spcAft>
                <a:spcPts val="850"/>
              </a:spcAft>
            </a:pPr>
            <a:r>
              <a:rPr b="0" lang="en-PH" sz="2200" spc="-1" strike="noStrike">
                <a:solidFill>
                  <a:srgbClr val="000000"/>
                </a:solidFill>
                <a:latin typeface="Lato"/>
              </a:rPr>
              <a:t>Ayon sa kuwento ng lolo at lola ko, malaki raw ang naging pagbabago ng aming komunidad noong taong 1900. Dahil sa pananakop ng mga Amerikano sa Pilipinas, nagkaroon ng malaking pagbabago rito. </a:t>
            </a:r>
            <a:endParaRPr b="0" lang="en-PH" sz="2200" spc="-1" strike="noStrike">
              <a:solidFill>
                <a:srgbClr val="000000"/>
              </a:solidFill>
              <a:latin typeface="Arial"/>
              <a:ea typeface="PingFang SC"/>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Rectangle 28"/>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3" name="Rectangle 29"/>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Patuloy ang Pagbabago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94" name="" descr=""/>
          <p:cNvPicPr/>
          <p:nvPr/>
        </p:nvPicPr>
        <p:blipFill>
          <a:blip r:embed="rId1"/>
          <a:stretch/>
        </p:blipFill>
        <p:spPr>
          <a:xfrm>
            <a:off x="8926200" y="1856520"/>
            <a:ext cx="3593520" cy="3003480"/>
          </a:xfrm>
          <a:prstGeom prst="rect">
            <a:avLst/>
          </a:prstGeom>
          <a:ln w="0">
            <a:noFill/>
          </a:ln>
        </p:spPr>
      </p:pic>
      <p:sp>
        <p:nvSpPr>
          <p:cNvPr id="195" name=""/>
          <p:cNvSpPr/>
          <p:nvPr/>
        </p:nvSpPr>
        <p:spPr>
          <a:xfrm>
            <a:off x="900000" y="2016000"/>
            <a:ext cx="7740000" cy="1764000"/>
          </a:xfrm>
          <a:prstGeom prst="wedgeRoundRectCallout">
            <a:avLst>
              <a:gd name="adj1" fmla="val 62657"/>
              <a:gd name="adj2" fmla="val 26287"/>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Nagpagawa sila ng mga daan, tulay, at riles ng tren. Nabago rin ang pangalan ng mga kalye. Ang dating mga kalesa at karwahe ay napalitan ng mga sasakyang trambiya at tren.</a:t>
            </a:r>
            <a:endParaRPr b="0" lang="en-PH" sz="2200" spc="-1" strike="noStrike">
              <a:solidFill>
                <a:srgbClr val="000000"/>
              </a:solidFill>
              <a:latin typeface="Arial"/>
              <a:ea typeface="PingFang SC"/>
            </a:endParaRPr>
          </a:p>
        </p:txBody>
      </p:sp>
      <p:pic>
        <p:nvPicPr>
          <p:cNvPr id="196" name="" descr=""/>
          <p:cNvPicPr/>
          <p:nvPr/>
        </p:nvPicPr>
        <p:blipFill>
          <a:blip r:embed="rId2"/>
          <a:stretch/>
        </p:blipFill>
        <p:spPr>
          <a:xfrm>
            <a:off x="893880" y="4032000"/>
            <a:ext cx="2606760" cy="1800000"/>
          </a:xfrm>
          <a:prstGeom prst="rect">
            <a:avLst/>
          </a:prstGeom>
          <a:ln w="0">
            <a:solidFill>
              <a:srgbClr val="3465a4"/>
            </a:solidFill>
          </a:ln>
        </p:spPr>
      </p:pic>
      <p:pic>
        <p:nvPicPr>
          <p:cNvPr id="197" name="" descr=""/>
          <p:cNvPicPr/>
          <p:nvPr/>
        </p:nvPicPr>
        <p:blipFill>
          <a:blip r:embed="rId3"/>
          <a:stretch/>
        </p:blipFill>
        <p:spPr>
          <a:xfrm>
            <a:off x="3579120" y="4032000"/>
            <a:ext cx="2585520" cy="1800000"/>
          </a:xfrm>
          <a:prstGeom prst="rect">
            <a:avLst/>
          </a:prstGeom>
          <a:ln w="0">
            <a:solidFill>
              <a:srgbClr val="3465a4"/>
            </a:solidFill>
          </a:ln>
        </p:spPr>
      </p:pic>
      <p:pic>
        <p:nvPicPr>
          <p:cNvPr id="198" name="" descr=""/>
          <p:cNvPicPr/>
          <p:nvPr/>
        </p:nvPicPr>
        <p:blipFill>
          <a:blip r:embed="rId4"/>
          <a:stretch/>
        </p:blipFill>
        <p:spPr>
          <a:xfrm>
            <a:off x="6279120" y="4032000"/>
            <a:ext cx="2540880" cy="1800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Rectangle 30"/>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0" name="Rectangle 31"/>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Patuloy ang Pagbabago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01" name="" descr=""/>
          <p:cNvPicPr/>
          <p:nvPr/>
        </p:nvPicPr>
        <p:blipFill>
          <a:blip r:embed="rId1"/>
          <a:stretch/>
        </p:blipFill>
        <p:spPr>
          <a:xfrm>
            <a:off x="8926200" y="1856520"/>
            <a:ext cx="3593520" cy="3003480"/>
          </a:xfrm>
          <a:prstGeom prst="rect">
            <a:avLst/>
          </a:prstGeom>
          <a:ln w="0">
            <a:noFill/>
          </a:ln>
        </p:spPr>
      </p:pic>
      <p:sp>
        <p:nvSpPr>
          <p:cNvPr id="202" name=""/>
          <p:cNvSpPr/>
          <p:nvPr/>
        </p:nvSpPr>
        <p:spPr>
          <a:xfrm>
            <a:off x="900000" y="2016000"/>
            <a:ext cx="7740000" cy="1584000"/>
          </a:xfrm>
          <a:prstGeom prst="wedgeRoundRectCallout">
            <a:avLst>
              <a:gd name="adj1" fmla="val 62657"/>
              <a:gd name="adj2" fmla="val 34953"/>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Ang mga kasuotan ng mga tao ay nabago rin. Ang dating suot na kimona, saya, at tsinelas ng mga babae ay napalitan ng bestida at </a:t>
            </a:r>
            <a:r>
              <a:rPr b="0" i="1" lang="en-PH" sz="2200" spc="-1" strike="noStrike">
                <a:solidFill>
                  <a:srgbClr val="000000"/>
                </a:solidFill>
                <a:latin typeface="Lato"/>
              </a:rPr>
              <a:t>high heels.</a:t>
            </a:r>
            <a:r>
              <a:rPr b="0" lang="en-PH" sz="2200" spc="-1" strike="noStrike">
                <a:solidFill>
                  <a:srgbClr val="000000"/>
                </a:solidFill>
                <a:latin typeface="Lato"/>
              </a:rPr>
              <a:t> May mga lalaki na nagsusuot ng amerikana sa halip na kamiseta.</a:t>
            </a:r>
            <a:endParaRPr b="0" lang="en-PH" sz="2200" spc="-1" strike="noStrike">
              <a:solidFill>
                <a:srgbClr val="000000"/>
              </a:solidFill>
              <a:latin typeface="Arial"/>
              <a:ea typeface="PingFang SC"/>
            </a:endParaRPr>
          </a:p>
        </p:txBody>
      </p:sp>
      <p:pic>
        <p:nvPicPr>
          <p:cNvPr id="203" name="" descr=""/>
          <p:cNvPicPr/>
          <p:nvPr/>
        </p:nvPicPr>
        <p:blipFill>
          <a:blip r:embed="rId2"/>
          <a:stretch/>
        </p:blipFill>
        <p:spPr>
          <a:xfrm>
            <a:off x="2277000" y="3751920"/>
            <a:ext cx="2331000" cy="2368080"/>
          </a:xfrm>
          <a:prstGeom prst="rect">
            <a:avLst/>
          </a:prstGeom>
          <a:ln w="0">
            <a:solidFill>
              <a:srgbClr val="3465a4"/>
            </a:solidFill>
          </a:ln>
        </p:spPr>
      </p:pic>
      <p:pic>
        <p:nvPicPr>
          <p:cNvPr id="204" name="" descr=""/>
          <p:cNvPicPr/>
          <p:nvPr/>
        </p:nvPicPr>
        <p:blipFill>
          <a:blip r:embed="rId3"/>
          <a:stretch/>
        </p:blipFill>
        <p:spPr>
          <a:xfrm>
            <a:off x="5265000" y="3751920"/>
            <a:ext cx="2331000" cy="23680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Rectangle 32"/>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6" name="Rectangle 33"/>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Patuloy ang Pagbabago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07" name="" descr=""/>
          <p:cNvPicPr/>
          <p:nvPr/>
        </p:nvPicPr>
        <p:blipFill>
          <a:blip r:embed="rId1"/>
          <a:stretch/>
        </p:blipFill>
        <p:spPr>
          <a:xfrm>
            <a:off x="8926200" y="1856520"/>
            <a:ext cx="3593520" cy="3003480"/>
          </a:xfrm>
          <a:prstGeom prst="rect">
            <a:avLst/>
          </a:prstGeom>
          <a:ln w="0">
            <a:noFill/>
          </a:ln>
        </p:spPr>
      </p:pic>
      <p:sp>
        <p:nvSpPr>
          <p:cNvPr id="208" name=""/>
          <p:cNvSpPr/>
          <p:nvPr/>
        </p:nvSpPr>
        <p:spPr>
          <a:xfrm>
            <a:off x="2700000" y="2016000"/>
            <a:ext cx="5940000" cy="864000"/>
          </a:xfrm>
          <a:prstGeom prst="wedgeRoundRectCallout">
            <a:avLst>
              <a:gd name="adj1" fmla="val 72930"/>
              <a:gd name="adj2" fmla="val 55620"/>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Nagtayo rin sila ng mga matataas na gusali</a:t>
            </a:r>
            <a:endParaRPr b="0" lang="en-PH" sz="2200" spc="-1" strike="noStrike">
              <a:solidFill>
                <a:srgbClr val="000000"/>
              </a:solidFill>
              <a:latin typeface="Arial"/>
              <a:ea typeface="PingFang SC"/>
            </a:endParaRPr>
          </a:p>
        </p:txBody>
      </p:sp>
      <p:pic>
        <p:nvPicPr>
          <p:cNvPr id="209" name="" descr=""/>
          <p:cNvPicPr/>
          <p:nvPr/>
        </p:nvPicPr>
        <p:blipFill>
          <a:blip r:embed="rId2"/>
          <a:stretch/>
        </p:blipFill>
        <p:spPr>
          <a:xfrm>
            <a:off x="974160" y="3240000"/>
            <a:ext cx="3525840" cy="2565720"/>
          </a:xfrm>
          <a:prstGeom prst="rect">
            <a:avLst/>
          </a:prstGeom>
          <a:ln w="0">
            <a:solidFill>
              <a:srgbClr val="3465a4"/>
            </a:solidFill>
          </a:ln>
        </p:spPr>
      </p:pic>
      <p:pic>
        <p:nvPicPr>
          <p:cNvPr id="210" name="" descr=""/>
          <p:cNvPicPr/>
          <p:nvPr/>
        </p:nvPicPr>
        <p:blipFill>
          <a:blip r:embed="rId3"/>
          <a:stretch/>
        </p:blipFill>
        <p:spPr>
          <a:xfrm>
            <a:off x="4934160" y="3240000"/>
            <a:ext cx="3525840" cy="25657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Rectangle 34"/>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2" name="Rectangle 35"/>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Patuloy ang Pagbabago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13" name="" descr=""/>
          <p:cNvPicPr/>
          <p:nvPr/>
        </p:nvPicPr>
        <p:blipFill>
          <a:blip r:embed="rId1"/>
          <a:stretch/>
        </p:blipFill>
        <p:spPr>
          <a:xfrm>
            <a:off x="8926200" y="1856520"/>
            <a:ext cx="3593520" cy="3003480"/>
          </a:xfrm>
          <a:prstGeom prst="rect">
            <a:avLst/>
          </a:prstGeom>
          <a:ln w="0">
            <a:noFill/>
          </a:ln>
        </p:spPr>
      </p:pic>
      <p:sp>
        <p:nvSpPr>
          <p:cNvPr id="214" name=""/>
          <p:cNvSpPr/>
          <p:nvPr/>
        </p:nvSpPr>
        <p:spPr>
          <a:xfrm>
            <a:off x="900000" y="1908000"/>
            <a:ext cx="7920000" cy="2052000"/>
          </a:xfrm>
          <a:prstGeom prst="wedgeRoundRectCallout">
            <a:avLst>
              <a:gd name="adj1" fmla="val 64296"/>
              <a:gd name="adj2" fmla="val -1870"/>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Ang disenyo ng mga bahay ay nabago rin. Nagtayo sila ng bungalo, bahay na </a:t>
            </a:r>
            <a:r>
              <a:rPr b="0" i="1" lang="en-PH" sz="2200" spc="-1" strike="noStrike">
                <a:solidFill>
                  <a:srgbClr val="000000"/>
                </a:solidFill>
                <a:latin typeface="Lato"/>
              </a:rPr>
              <a:t>split level</a:t>
            </a:r>
            <a:r>
              <a:rPr b="0" lang="en-PH" sz="2200" spc="-1" strike="noStrike">
                <a:solidFill>
                  <a:srgbClr val="000000"/>
                </a:solidFill>
                <a:latin typeface="Lato"/>
              </a:rPr>
              <a:t>, at </a:t>
            </a:r>
            <a:r>
              <a:rPr b="0" i="1" lang="en-PH" sz="2200" spc="-1" strike="noStrike">
                <a:solidFill>
                  <a:srgbClr val="000000"/>
                </a:solidFill>
                <a:latin typeface="Lato"/>
              </a:rPr>
              <a:t>apartment</a:t>
            </a:r>
            <a:r>
              <a:rPr b="0" lang="en-PH" sz="2200" spc="-1" strike="noStrike">
                <a:solidFill>
                  <a:srgbClr val="000000"/>
                </a:solidFill>
                <a:latin typeface="Lato"/>
              </a:rPr>
              <a:t>. Gumamit sila ng bakal at yero sa pagpapatayo nito. Gumamit din sila ng koryente, telepono, at radyo. Ang tubig ay kinukuha mula sa gripo.</a:t>
            </a:r>
            <a:endParaRPr b="0" lang="en-PH" sz="2200" spc="-1" strike="noStrike">
              <a:solidFill>
                <a:srgbClr val="000000"/>
              </a:solidFill>
              <a:latin typeface="Arial"/>
              <a:ea typeface="PingFang SC"/>
            </a:endParaRPr>
          </a:p>
        </p:txBody>
      </p:sp>
      <p:pic>
        <p:nvPicPr>
          <p:cNvPr id="215" name="" descr=""/>
          <p:cNvPicPr/>
          <p:nvPr/>
        </p:nvPicPr>
        <p:blipFill>
          <a:blip r:embed="rId2"/>
          <a:stretch/>
        </p:blipFill>
        <p:spPr>
          <a:xfrm>
            <a:off x="1620000" y="4140000"/>
            <a:ext cx="3060000" cy="1980000"/>
          </a:xfrm>
          <a:prstGeom prst="rect">
            <a:avLst/>
          </a:prstGeom>
          <a:ln w="0">
            <a:solidFill>
              <a:srgbClr val="3465a4"/>
            </a:solidFill>
          </a:ln>
        </p:spPr>
      </p:pic>
      <p:pic>
        <p:nvPicPr>
          <p:cNvPr id="216" name="" descr=""/>
          <p:cNvPicPr/>
          <p:nvPr/>
        </p:nvPicPr>
        <p:blipFill>
          <a:blip r:embed="rId3"/>
          <a:stretch/>
        </p:blipFill>
        <p:spPr>
          <a:xfrm>
            <a:off x="5400000" y="4140000"/>
            <a:ext cx="3063960" cy="1980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Rectangle 36"/>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8" name="Rectangle 37"/>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Patuloy ang Pagbabago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19" name="" descr=""/>
          <p:cNvPicPr/>
          <p:nvPr/>
        </p:nvPicPr>
        <p:blipFill>
          <a:blip r:embed="rId1"/>
          <a:stretch/>
        </p:blipFill>
        <p:spPr>
          <a:xfrm>
            <a:off x="8926200" y="1856520"/>
            <a:ext cx="3593520" cy="3003480"/>
          </a:xfrm>
          <a:prstGeom prst="rect">
            <a:avLst/>
          </a:prstGeom>
          <a:ln w="0">
            <a:noFill/>
          </a:ln>
        </p:spPr>
      </p:pic>
      <p:sp>
        <p:nvSpPr>
          <p:cNvPr id="220" name=""/>
          <p:cNvSpPr/>
          <p:nvPr/>
        </p:nvSpPr>
        <p:spPr>
          <a:xfrm>
            <a:off x="900000" y="1908000"/>
            <a:ext cx="7920000" cy="1872000"/>
          </a:xfrm>
          <a:prstGeom prst="wedgeRoundRectCallout">
            <a:avLst>
              <a:gd name="adj1" fmla="val 64296"/>
              <a:gd name="adj2" fmla="val 2754"/>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Patuloy ang pagkakaroon ng mga pagbabago. Nabago ang paraan ng paglilibang. Nagpatayo sila ng mga sinehan. Ang mga pelikulang Ingles ay ipinalabas sa mga sinehan. Nang lumaon, ang mga Pilipino ay gumawa na rin ng mga pelikulang Filipino.</a:t>
            </a:r>
            <a:endParaRPr b="0" lang="en-PH" sz="2200" spc="-1" strike="noStrike">
              <a:solidFill>
                <a:srgbClr val="000000"/>
              </a:solidFill>
              <a:latin typeface="Arial"/>
              <a:ea typeface="PingFang SC"/>
            </a:endParaRPr>
          </a:p>
        </p:txBody>
      </p:sp>
      <p:pic>
        <p:nvPicPr>
          <p:cNvPr id="221" name="" descr=""/>
          <p:cNvPicPr/>
          <p:nvPr/>
        </p:nvPicPr>
        <p:blipFill>
          <a:blip r:embed="rId2"/>
          <a:stretch/>
        </p:blipFill>
        <p:spPr>
          <a:xfrm>
            <a:off x="2844000" y="3888000"/>
            <a:ext cx="4860000" cy="2232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Rectangle 38"/>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23" name="Rectangle 39"/>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Patuloy ang Pagbabago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24" name="" descr=""/>
          <p:cNvPicPr/>
          <p:nvPr/>
        </p:nvPicPr>
        <p:blipFill>
          <a:blip r:embed="rId1"/>
          <a:stretch/>
        </p:blipFill>
        <p:spPr>
          <a:xfrm>
            <a:off x="8926200" y="1856520"/>
            <a:ext cx="3593520" cy="3003480"/>
          </a:xfrm>
          <a:prstGeom prst="rect">
            <a:avLst/>
          </a:prstGeom>
          <a:ln w="0">
            <a:noFill/>
          </a:ln>
        </p:spPr>
      </p:pic>
      <p:sp>
        <p:nvSpPr>
          <p:cNvPr id="225" name=""/>
          <p:cNvSpPr/>
          <p:nvPr/>
        </p:nvSpPr>
        <p:spPr>
          <a:xfrm>
            <a:off x="900000" y="1908000"/>
            <a:ext cx="7920000" cy="1692000"/>
          </a:xfrm>
          <a:prstGeom prst="wedgeRoundRectCallout">
            <a:avLst>
              <a:gd name="adj1" fmla="val 64296"/>
              <a:gd name="adj2" fmla="val 8370"/>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Nahilig ang mga Pilipino sa pakikinig ng mga tugtugin, balita, at drama sa radyo. Makalipas ang ilang taon, nakapanonood na rin sila ng mga pelikula at palabas sa </a:t>
            </a:r>
            <a:r>
              <a:rPr b="0" i="1" lang="en-PH" sz="2200" spc="-1" strike="noStrike">
                <a:solidFill>
                  <a:srgbClr val="000000"/>
                </a:solidFill>
                <a:latin typeface="Lato"/>
              </a:rPr>
              <a:t>black</a:t>
            </a:r>
            <a:r>
              <a:rPr b="0" lang="en-PH" sz="2200" spc="-1" strike="noStrike">
                <a:solidFill>
                  <a:srgbClr val="000000"/>
                </a:solidFill>
                <a:latin typeface="Lato"/>
              </a:rPr>
              <a:t> and </a:t>
            </a:r>
            <a:r>
              <a:rPr b="0" i="1" lang="en-PH" sz="2200" spc="-1" strike="noStrike">
                <a:solidFill>
                  <a:srgbClr val="000000"/>
                </a:solidFill>
                <a:latin typeface="Lato"/>
              </a:rPr>
              <a:t>white</a:t>
            </a:r>
            <a:r>
              <a:rPr b="0" lang="en-PH" sz="2200" spc="-1" strike="noStrike">
                <a:solidFill>
                  <a:srgbClr val="000000"/>
                </a:solidFill>
                <a:latin typeface="Lato"/>
              </a:rPr>
              <a:t> na telebisyon.</a:t>
            </a:r>
            <a:endParaRPr b="0" lang="en-PH" sz="2200" spc="-1" strike="noStrike">
              <a:solidFill>
                <a:srgbClr val="000000"/>
              </a:solidFill>
              <a:latin typeface="Arial"/>
              <a:ea typeface="PingFang SC"/>
            </a:endParaRPr>
          </a:p>
        </p:txBody>
      </p:sp>
      <p:pic>
        <p:nvPicPr>
          <p:cNvPr id="226" name="" descr=""/>
          <p:cNvPicPr/>
          <p:nvPr/>
        </p:nvPicPr>
        <p:blipFill>
          <a:blip r:embed="rId2"/>
          <a:stretch/>
        </p:blipFill>
        <p:spPr>
          <a:xfrm>
            <a:off x="2988000" y="3744000"/>
            <a:ext cx="4291200" cy="2340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89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36" name="" descr=""/>
          <p:cNvPicPr/>
          <p:nvPr/>
        </p:nvPicPr>
        <p:blipFill>
          <a:blip r:embed="rId1"/>
          <a:stretch/>
        </p:blipFill>
        <p:spPr>
          <a:xfrm>
            <a:off x="8247240" y="1368000"/>
            <a:ext cx="3992760" cy="4032000"/>
          </a:xfrm>
          <a:prstGeom prst="rect">
            <a:avLst/>
          </a:prstGeom>
          <a:ln w="0">
            <a:noFill/>
          </a:ln>
        </p:spPr>
      </p:pic>
      <p:sp>
        <p:nvSpPr>
          <p:cNvPr id="137" name=""/>
          <p:cNvSpPr/>
          <p:nvPr/>
        </p:nvSpPr>
        <p:spPr>
          <a:xfrm>
            <a:off x="720000" y="1980000"/>
            <a:ext cx="6840000" cy="3240000"/>
          </a:xfrm>
          <a:prstGeom prst="wedgeRoundRectCallout">
            <a:avLst>
              <a:gd name="adj1" fmla="val 89106"/>
              <a:gd name="adj2" fmla="val 11134"/>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Ang ating komunidad ay nagbabago.</a:t>
            </a:r>
            <a:endParaRPr b="0" lang="en-PH" sz="2200" spc="-1" strike="noStrike">
              <a:solidFill>
                <a:srgbClr val="000000"/>
              </a:solidFill>
              <a:latin typeface="Arial"/>
              <a:ea typeface="PingFang SC"/>
            </a:endParaRPr>
          </a:p>
          <a:p>
            <a:pPr>
              <a:lnSpc>
                <a:spcPct val="100000"/>
              </a:lnSpc>
              <a:spcBef>
                <a:spcPts val="850"/>
              </a:spcBef>
              <a:spcAft>
                <a:spcPts val="850"/>
              </a:spcAft>
            </a:pPr>
            <a:r>
              <a:rPr b="0" lang="en-PH" sz="2200" spc="-1" strike="noStrike">
                <a:solidFill>
                  <a:srgbClr val="000000"/>
                </a:solidFill>
                <a:latin typeface="Lato"/>
              </a:rPr>
              <a:t>Ang aming komunidad ay nasa kapatagan ng Luzon. May kuwento ang aking lola tungkol dito. Ito ay ayon sa narinig din niya sa kanyang lola.</a:t>
            </a:r>
            <a:endParaRPr b="0" lang="en-PH" sz="2200" spc="-1" strike="noStrike">
              <a:solidFill>
                <a:srgbClr val="000000"/>
              </a:solidFill>
              <a:latin typeface="Arial"/>
              <a:ea typeface="PingFang SC"/>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Rectangle 40"/>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28" name="Rectangle 41"/>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Patuloy ang Pagbabago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29" name="" descr=""/>
          <p:cNvPicPr/>
          <p:nvPr/>
        </p:nvPicPr>
        <p:blipFill>
          <a:blip r:embed="rId1"/>
          <a:stretch/>
        </p:blipFill>
        <p:spPr>
          <a:xfrm>
            <a:off x="9250200" y="1856520"/>
            <a:ext cx="3593520" cy="3003480"/>
          </a:xfrm>
          <a:prstGeom prst="rect">
            <a:avLst/>
          </a:prstGeom>
          <a:ln w="0">
            <a:noFill/>
          </a:ln>
        </p:spPr>
      </p:pic>
      <p:sp>
        <p:nvSpPr>
          <p:cNvPr id="230" name=""/>
          <p:cNvSpPr/>
          <p:nvPr/>
        </p:nvSpPr>
        <p:spPr>
          <a:xfrm>
            <a:off x="720000" y="1872000"/>
            <a:ext cx="8640000" cy="4320000"/>
          </a:xfrm>
          <a:prstGeom prst="wedgeRoundRectCallout">
            <a:avLst>
              <a:gd name="adj1" fmla="val 61476"/>
              <a:gd name="adj2" fmla="val 9652"/>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283"/>
              </a:spcBef>
              <a:spcAft>
                <a:spcPts val="283"/>
              </a:spcAft>
            </a:pPr>
            <a:r>
              <a:rPr b="0" lang="en-PH" sz="2200" spc="-1" strike="noStrike">
                <a:solidFill>
                  <a:srgbClr val="000000"/>
                </a:solidFill>
                <a:latin typeface="Lato"/>
              </a:rPr>
              <a:t>Makalipas pa ang mga taon, nagkaroon ng koryente sa ating bansa. Higit na naging mabilis ang mga pagbabago. Gumamit na ng makinarya sa mga bukirin. Mas marami at iba’t iba na rin ang uri ng mga sasakyan.</a:t>
            </a:r>
            <a:endParaRPr b="0" lang="en-PH" sz="2200" spc="-1" strike="noStrike">
              <a:solidFill>
                <a:srgbClr val="000000"/>
              </a:solidFill>
              <a:latin typeface="Arial"/>
              <a:ea typeface="PingFang SC"/>
            </a:endParaRPr>
          </a:p>
          <a:p>
            <a:pPr>
              <a:lnSpc>
                <a:spcPct val="100000"/>
              </a:lnSpc>
              <a:spcBef>
                <a:spcPts val="283"/>
              </a:spcBef>
              <a:spcAft>
                <a:spcPts val="283"/>
              </a:spcAft>
            </a:pPr>
            <a:r>
              <a:rPr b="0" lang="en-PH" sz="2200" spc="-1" strike="noStrike">
                <a:solidFill>
                  <a:srgbClr val="000000"/>
                </a:solidFill>
                <a:latin typeface="Lato"/>
              </a:rPr>
              <a:t>Iba’t iba na ang uri at disenyo ng mga bahay. Nagkaroon na rin ng telepono. </a:t>
            </a:r>
            <a:endParaRPr b="0" lang="en-PH" sz="2200" spc="-1" strike="noStrike">
              <a:solidFill>
                <a:srgbClr val="000000"/>
              </a:solidFill>
              <a:latin typeface="Arial"/>
              <a:ea typeface="PingFang SC"/>
            </a:endParaRPr>
          </a:p>
          <a:p>
            <a:pPr>
              <a:lnSpc>
                <a:spcPct val="100000"/>
              </a:lnSpc>
              <a:spcBef>
                <a:spcPts val="283"/>
              </a:spcBef>
              <a:spcAft>
                <a:spcPts val="283"/>
              </a:spcAft>
            </a:pPr>
            <a:r>
              <a:rPr b="0" lang="en-PH" sz="2200" spc="-1" strike="noStrike">
                <a:solidFill>
                  <a:srgbClr val="000000"/>
                </a:solidFill>
                <a:latin typeface="Lato"/>
              </a:rPr>
              <a:t>Ang pagbabago sa aming komunidad ay makikita rin sa pagdami ng mga tao rito. Ayon sa lola ko, kaunti lang daw ang mga tao sa kanilang komunidad sa bukirin noong taong 1950. May mahigit isang libo lamang sila noon. Ngayon ay halos tatlong libo na ang dami ng tao sa aming barangay.</a:t>
            </a:r>
            <a:endParaRPr b="0" lang="en-PH" sz="2200" spc="-1" strike="noStrike">
              <a:solidFill>
                <a:srgbClr val="000000"/>
              </a:solidFill>
              <a:latin typeface="Arial"/>
              <a:ea typeface="PingFang SC"/>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Rectangle 42"/>
          <p:cNvSpPr/>
          <p:nvPr/>
        </p:nvSpPr>
        <p:spPr>
          <a:xfrm>
            <a:off x="-113040" y="532080"/>
            <a:ext cx="8933040" cy="126792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32" name="Rectangle 43"/>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marL="216000" indent="-216000">
              <a:lnSpc>
                <a:spcPct val="100000"/>
              </a:lnSpc>
              <a:buClr>
                <a:srgbClr val="ffffff"/>
              </a:buClr>
              <a:buFont typeface="Symbol" charset="2"/>
              <a:buChar char=""/>
            </a:pPr>
            <a:r>
              <a:rPr b="1" i="1" lang="en-PH" sz="3600" spc="-1" strike="noStrike">
                <a:solidFill>
                  <a:srgbClr val="ffffff"/>
                </a:solidFill>
                <a:latin typeface="Lato"/>
                <a:ea typeface="DejaVu Sans"/>
              </a:rPr>
              <a:t>Ngayon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33" name="" descr=""/>
          <p:cNvPicPr/>
          <p:nvPr/>
        </p:nvPicPr>
        <p:blipFill>
          <a:blip r:embed="rId1"/>
          <a:stretch/>
        </p:blipFill>
        <p:spPr>
          <a:xfrm>
            <a:off x="9250200" y="1856520"/>
            <a:ext cx="3593520" cy="3003480"/>
          </a:xfrm>
          <a:prstGeom prst="rect">
            <a:avLst/>
          </a:prstGeom>
          <a:ln w="0">
            <a:noFill/>
          </a:ln>
        </p:spPr>
      </p:pic>
      <p:sp>
        <p:nvSpPr>
          <p:cNvPr id="234" name=""/>
          <p:cNvSpPr/>
          <p:nvPr/>
        </p:nvSpPr>
        <p:spPr>
          <a:xfrm>
            <a:off x="720000" y="2376000"/>
            <a:ext cx="8640000" cy="2880000"/>
          </a:xfrm>
          <a:prstGeom prst="wedgeRoundRectCallout">
            <a:avLst>
              <a:gd name="adj1" fmla="val 60902"/>
              <a:gd name="adj2" fmla="val 8703"/>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283"/>
              </a:spcBef>
              <a:spcAft>
                <a:spcPts val="283"/>
              </a:spcAft>
            </a:pPr>
            <a:r>
              <a:rPr b="0" lang="en-PH" sz="2200" spc="-1" strike="noStrike">
                <a:solidFill>
                  <a:srgbClr val="000000"/>
                </a:solidFill>
                <a:latin typeface="Lato"/>
              </a:rPr>
              <a:t>Marami at mabilis ang mga pagbabagong nagaganap ngayon sa ating komunidad. Dumami nang husto ang mga bahay. Makabago</a:t>
            </a:r>
            <a:endParaRPr b="0" lang="en-PH" sz="2200" spc="-1" strike="noStrike">
              <a:solidFill>
                <a:srgbClr val="000000"/>
              </a:solidFill>
              <a:latin typeface="Arial"/>
              <a:ea typeface="PingFang SC"/>
            </a:endParaRPr>
          </a:p>
          <a:p>
            <a:pPr>
              <a:lnSpc>
                <a:spcPct val="100000"/>
              </a:lnSpc>
              <a:spcBef>
                <a:spcPts val="283"/>
              </a:spcBef>
              <a:spcAft>
                <a:spcPts val="283"/>
              </a:spcAft>
            </a:pPr>
            <a:r>
              <a:rPr b="0" lang="en-PH" sz="2200" spc="-1" strike="noStrike">
                <a:solidFill>
                  <a:srgbClr val="000000"/>
                </a:solidFill>
                <a:latin typeface="Lato"/>
              </a:rPr>
              <a:t>at iba’t iba na ang mga sasakyan. Mas tumaas pa at naglakihan ang mga gusali. Marami na ang mga </a:t>
            </a:r>
            <a:r>
              <a:rPr b="0" i="1" lang="en-PH" sz="2200" spc="-1" strike="noStrike">
                <a:solidFill>
                  <a:srgbClr val="000000"/>
                </a:solidFill>
                <a:latin typeface="Lato"/>
              </a:rPr>
              <a:t>shopping mall</a:t>
            </a:r>
            <a:r>
              <a:rPr b="0" lang="en-PH" sz="2200" spc="-1" strike="noStrike">
                <a:solidFill>
                  <a:srgbClr val="000000"/>
                </a:solidFill>
                <a:latin typeface="Lato"/>
              </a:rPr>
              <a:t> o lugar ng pamilihan at sinehan. Ngayon ang mga babae ay nagsusuot ng shorts at pantalon. Ang mga lalaki ay nagsusuot ng polo at </a:t>
            </a:r>
            <a:r>
              <a:rPr b="0" i="1" lang="en-PH" sz="2200" spc="-1" strike="noStrike">
                <a:solidFill>
                  <a:srgbClr val="000000"/>
                </a:solidFill>
                <a:latin typeface="Lato"/>
              </a:rPr>
              <a:t>T-shirt.</a:t>
            </a:r>
            <a:endParaRPr b="0" lang="en-PH" sz="2200" spc="-1" strike="noStrike">
              <a:solidFill>
                <a:srgbClr val="000000"/>
              </a:solidFill>
              <a:latin typeface="Arial"/>
              <a:ea typeface="PingFang SC"/>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Rectangle 2"/>
          <p:cNvSpPr/>
          <p:nvPr/>
        </p:nvSpPr>
        <p:spPr>
          <a:xfrm>
            <a:off x="-113040" y="532080"/>
            <a:ext cx="89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39" name="Rectangle 4"/>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40" name="" descr=""/>
          <p:cNvPicPr/>
          <p:nvPr/>
        </p:nvPicPr>
        <p:blipFill>
          <a:blip r:embed="rId1"/>
          <a:stretch/>
        </p:blipFill>
        <p:spPr>
          <a:xfrm>
            <a:off x="9138600" y="1368000"/>
            <a:ext cx="3101400" cy="3132000"/>
          </a:xfrm>
          <a:prstGeom prst="rect">
            <a:avLst/>
          </a:prstGeom>
          <a:ln w="0">
            <a:noFill/>
          </a:ln>
        </p:spPr>
      </p:pic>
      <p:sp>
        <p:nvSpPr>
          <p:cNvPr id="141" name=""/>
          <p:cNvSpPr/>
          <p:nvPr/>
        </p:nvSpPr>
        <p:spPr>
          <a:xfrm>
            <a:off x="900000" y="1440000"/>
            <a:ext cx="8460000" cy="1080000"/>
          </a:xfrm>
          <a:prstGeom prst="wedgeRoundRectCallout">
            <a:avLst>
              <a:gd name="adj1" fmla="val 64675"/>
              <a:gd name="adj2" fmla="val 61625"/>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Ayon sa kanya, kakaunti lamang ang tao sa aming komunidad noon. Ang mga daan ay hindi pa sementado.</a:t>
            </a:r>
            <a:endParaRPr b="0" lang="en-PH" sz="2200" spc="-1" strike="noStrike">
              <a:solidFill>
                <a:srgbClr val="000000"/>
              </a:solidFill>
              <a:latin typeface="Arial"/>
              <a:ea typeface="PingFang SC"/>
            </a:endParaRPr>
          </a:p>
        </p:txBody>
      </p:sp>
      <p:pic>
        <p:nvPicPr>
          <p:cNvPr id="142" name="" descr=""/>
          <p:cNvPicPr/>
          <p:nvPr/>
        </p:nvPicPr>
        <p:blipFill>
          <a:blip r:embed="rId2"/>
          <a:stretch/>
        </p:blipFill>
        <p:spPr>
          <a:xfrm>
            <a:off x="2713680" y="2687400"/>
            <a:ext cx="5422320" cy="34326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Rectangle 5"/>
          <p:cNvSpPr/>
          <p:nvPr/>
        </p:nvSpPr>
        <p:spPr>
          <a:xfrm>
            <a:off x="-113040" y="532080"/>
            <a:ext cx="89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4" name="Rectangle 8"/>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45" name="" descr=""/>
          <p:cNvPicPr/>
          <p:nvPr/>
        </p:nvPicPr>
        <p:blipFill>
          <a:blip r:embed="rId1"/>
          <a:stretch/>
        </p:blipFill>
        <p:spPr>
          <a:xfrm>
            <a:off x="9138600" y="1368000"/>
            <a:ext cx="3101400" cy="3132000"/>
          </a:xfrm>
          <a:prstGeom prst="rect">
            <a:avLst/>
          </a:prstGeom>
          <a:ln w="0">
            <a:noFill/>
          </a:ln>
        </p:spPr>
      </p:pic>
      <p:sp>
        <p:nvSpPr>
          <p:cNvPr id="146" name=""/>
          <p:cNvSpPr/>
          <p:nvPr/>
        </p:nvSpPr>
        <p:spPr>
          <a:xfrm>
            <a:off x="900000" y="1440000"/>
            <a:ext cx="8460000" cy="1080000"/>
          </a:xfrm>
          <a:prstGeom prst="wedgeRoundRectCallout">
            <a:avLst>
              <a:gd name="adj1" fmla="val 64675"/>
              <a:gd name="adj2" fmla="val 61625"/>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Ang kanilang bahay ay yari sa nipa at kawayan. Ito ay malapit sa kanilang bukid. Malayo-layo ang bahay nila sa ilog.</a:t>
            </a:r>
            <a:endParaRPr b="0" lang="en-PH" sz="2200" spc="-1" strike="noStrike">
              <a:solidFill>
                <a:srgbClr val="000000"/>
              </a:solidFill>
              <a:latin typeface="Arial"/>
              <a:ea typeface="PingFang SC"/>
            </a:endParaRPr>
          </a:p>
        </p:txBody>
      </p:sp>
      <p:pic>
        <p:nvPicPr>
          <p:cNvPr id="147" name="" descr=""/>
          <p:cNvPicPr/>
          <p:nvPr/>
        </p:nvPicPr>
        <p:blipFill>
          <a:blip r:embed="rId2"/>
          <a:stretch/>
        </p:blipFill>
        <p:spPr>
          <a:xfrm>
            <a:off x="2740320" y="2687760"/>
            <a:ext cx="5395680" cy="34218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Rectangle 9"/>
          <p:cNvSpPr/>
          <p:nvPr/>
        </p:nvSpPr>
        <p:spPr>
          <a:xfrm>
            <a:off x="-113040" y="532080"/>
            <a:ext cx="89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9" name="Rectangle 10"/>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50" name="" descr=""/>
          <p:cNvPicPr/>
          <p:nvPr/>
        </p:nvPicPr>
        <p:blipFill>
          <a:blip r:embed="rId1"/>
          <a:stretch/>
        </p:blipFill>
        <p:spPr>
          <a:xfrm>
            <a:off x="9138600" y="1368000"/>
            <a:ext cx="3101400" cy="3132000"/>
          </a:xfrm>
          <a:prstGeom prst="rect">
            <a:avLst/>
          </a:prstGeom>
          <a:ln w="0">
            <a:noFill/>
          </a:ln>
        </p:spPr>
      </p:pic>
      <p:sp>
        <p:nvSpPr>
          <p:cNvPr id="151" name=""/>
          <p:cNvSpPr/>
          <p:nvPr/>
        </p:nvSpPr>
        <p:spPr>
          <a:xfrm>
            <a:off x="720000" y="1365840"/>
            <a:ext cx="9000000" cy="1622160"/>
          </a:xfrm>
          <a:prstGeom prst="wedgeRoundRectCallout">
            <a:avLst>
              <a:gd name="adj1" fmla="val 59791"/>
              <a:gd name="adj2" fmla="val 35555"/>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Dinadayo pa nila ang ilog upang mag-igib ng tubig na ginagamit nilang panghugas ng mga kagamitan. Naliligo sila sa ilog at pinaliliguan din nila ang kanilang kalabaw doon. Kinukuha naman nila ang kanilang inumin sa isang bukal.</a:t>
            </a:r>
            <a:endParaRPr b="0" lang="en-PH" sz="2200" spc="-1" strike="noStrike">
              <a:solidFill>
                <a:srgbClr val="000000"/>
              </a:solidFill>
              <a:latin typeface="Arial"/>
              <a:ea typeface="PingFang SC"/>
            </a:endParaRPr>
          </a:p>
        </p:txBody>
      </p:sp>
      <p:pic>
        <p:nvPicPr>
          <p:cNvPr id="152" name="" descr=""/>
          <p:cNvPicPr/>
          <p:nvPr/>
        </p:nvPicPr>
        <p:blipFill>
          <a:blip r:embed="rId2"/>
          <a:stretch/>
        </p:blipFill>
        <p:spPr>
          <a:xfrm>
            <a:off x="2740320" y="3096000"/>
            <a:ext cx="5395680" cy="30499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Rectangle 11"/>
          <p:cNvSpPr/>
          <p:nvPr/>
        </p:nvSpPr>
        <p:spPr>
          <a:xfrm>
            <a:off x="-113040" y="532080"/>
            <a:ext cx="89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4" name="Rectangle 12"/>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55" name="" descr=""/>
          <p:cNvPicPr/>
          <p:nvPr/>
        </p:nvPicPr>
        <p:blipFill>
          <a:blip r:embed="rId1"/>
          <a:stretch/>
        </p:blipFill>
        <p:spPr>
          <a:xfrm>
            <a:off x="9138600" y="1368000"/>
            <a:ext cx="3101400" cy="3132000"/>
          </a:xfrm>
          <a:prstGeom prst="rect">
            <a:avLst/>
          </a:prstGeom>
          <a:ln w="0">
            <a:noFill/>
          </a:ln>
        </p:spPr>
      </p:pic>
      <p:sp>
        <p:nvSpPr>
          <p:cNvPr id="156" name=""/>
          <p:cNvSpPr/>
          <p:nvPr/>
        </p:nvSpPr>
        <p:spPr>
          <a:xfrm>
            <a:off x="720000" y="1620000"/>
            <a:ext cx="8100000" cy="4140000"/>
          </a:xfrm>
          <a:prstGeom prst="wedgeRoundRectCallout">
            <a:avLst>
              <a:gd name="adj1" fmla="val 73634"/>
              <a:gd name="adj2" fmla="val 504"/>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Para may makain, nagtanim sila ng palay, mga gulay, at punongkahoy. Nanghuhuli sila ng isda at nangangalap ng suso sa may ilog. Ito rin ang kanilang hanapbuhay.</a:t>
            </a:r>
            <a:endParaRPr b="0" lang="en-PH" sz="2200" spc="-1" strike="noStrike">
              <a:solidFill>
                <a:srgbClr val="000000"/>
              </a:solidFill>
              <a:latin typeface="Arial"/>
              <a:ea typeface="PingFang SC"/>
            </a:endParaRPr>
          </a:p>
          <a:p>
            <a:pPr>
              <a:lnSpc>
                <a:spcPct val="100000"/>
              </a:lnSpc>
              <a:spcBef>
                <a:spcPts val="850"/>
              </a:spcBef>
              <a:spcAft>
                <a:spcPts val="850"/>
              </a:spcAft>
            </a:pPr>
            <a:r>
              <a:rPr b="0" lang="en-PH" sz="2200" spc="-1" strike="noStrike">
                <a:solidFill>
                  <a:srgbClr val="000000"/>
                </a:solidFill>
                <a:latin typeface="Lato"/>
              </a:rPr>
              <a:t>Upang mapadali ang pagkakaroon nila ng tubig, nagtulong-tulong ang mga tao na gumawa ng balon para sa buong komunidad. Mula noon, sa balon na kumukuha ng inumin ang lahat ng nakatira sa komunidad. Hindi nagtagal, nagkaroon na rin sila ng kani-kanilang balon. Makalipas ang ilan pang taon, gumamit na sila ng pambomba ng tubig.</a:t>
            </a:r>
            <a:endParaRPr b="0" lang="en-PH" sz="2200" spc="-1" strike="noStrike">
              <a:solidFill>
                <a:srgbClr val="000000"/>
              </a:solidFill>
              <a:latin typeface="Arial"/>
              <a:ea typeface="PingFang SC"/>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Rectangle 13"/>
          <p:cNvSpPr/>
          <p:nvPr/>
        </p:nvSpPr>
        <p:spPr>
          <a:xfrm>
            <a:off x="-113040" y="532080"/>
            <a:ext cx="89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8" name="Rectangle 14"/>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59" name="" descr=""/>
          <p:cNvPicPr/>
          <p:nvPr/>
        </p:nvPicPr>
        <p:blipFill>
          <a:blip r:embed="rId1"/>
          <a:stretch/>
        </p:blipFill>
        <p:spPr>
          <a:xfrm>
            <a:off x="9138600" y="1368000"/>
            <a:ext cx="3101400" cy="3132000"/>
          </a:xfrm>
          <a:prstGeom prst="rect">
            <a:avLst/>
          </a:prstGeom>
          <a:ln w="0">
            <a:noFill/>
          </a:ln>
        </p:spPr>
      </p:pic>
      <p:sp>
        <p:nvSpPr>
          <p:cNvPr id="160" name=""/>
          <p:cNvSpPr/>
          <p:nvPr/>
        </p:nvSpPr>
        <p:spPr>
          <a:xfrm>
            <a:off x="900000" y="1440000"/>
            <a:ext cx="8460000" cy="1440000"/>
          </a:xfrm>
          <a:prstGeom prst="wedgeRoundRectCallout">
            <a:avLst>
              <a:gd name="adj1" fmla="val 64675"/>
              <a:gd name="adj2" fmla="val 33726"/>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Wala pang koryente noon. Kandila ang kanilang ginagamit na ilaw. Nang lumaon, gumamit na sila ng gasera. Sa pagluluto naman ng pagkain, kahoy ang kanilang ginagamit sa kalan.</a:t>
            </a:r>
            <a:endParaRPr b="0" lang="en-PH" sz="2200" spc="-1" strike="noStrike">
              <a:solidFill>
                <a:srgbClr val="000000"/>
              </a:solidFill>
              <a:latin typeface="Arial"/>
              <a:ea typeface="PingFang SC"/>
            </a:endParaRPr>
          </a:p>
        </p:txBody>
      </p:sp>
      <p:pic>
        <p:nvPicPr>
          <p:cNvPr id="161" name="" descr=""/>
          <p:cNvPicPr/>
          <p:nvPr/>
        </p:nvPicPr>
        <p:blipFill>
          <a:blip r:embed="rId2"/>
          <a:stretch/>
        </p:blipFill>
        <p:spPr>
          <a:xfrm>
            <a:off x="1078560" y="3331800"/>
            <a:ext cx="2557440" cy="2511360"/>
          </a:xfrm>
          <a:prstGeom prst="rect">
            <a:avLst/>
          </a:prstGeom>
          <a:ln w="0">
            <a:solidFill>
              <a:srgbClr val="3465a4"/>
            </a:solidFill>
          </a:ln>
        </p:spPr>
      </p:pic>
      <p:pic>
        <p:nvPicPr>
          <p:cNvPr id="162" name="" descr=""/>
          <p:cNvPicPr/>
          <p:nvPr/>
        </p:nvPicPr>
        <p:blipFill>
          <a:blip r:embed="rId3"/>
          <a:stretch/>
        </p:blipFill>
        <p:spPr>
          <a:xfrm>
            <a:off x="3811680" y="3331440"/>
            <a:ext cx="2560320" cy="2511720"/>
          </a:xfrm>
          <a:prstGeom prst="rect">
            <a:avLst/>
          </a:prstGeom>
          <a:ln w="0">
            <a:solidFill>
              <a:srgbClr val="3465a4"/>
            </a:solidFill>
          </a:ln>
        </p:spPr>
      </p:pic>
      <p:pic>
        <p:nvPicPr>
          <p:cNvPr id="163" name="" descr=""/>
          <p:cNvPicPr/>
          <p:nvPr/>
        </p:nvPicPr>
        <p:blipFill>
          <a:blip r:embed="rId4"/>
          <a:stretch/>
        </p:blipFill>
        <p:spPr>
          <a:xfrm>
            <a:off x="6514560" y="3332520"/>
            <a:ext cx="2593440" cy="25466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Rectangle 16"/>
          <p:cNvSpPr/>
          <p:nvPr/>
        </p:nvSpPr>
        <p:spPr>
          <a:xfrm>
            <a:off x="-113040" y="532080"/>
            <a:ext cx="89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5" name="Rectangle 17"/>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66" name="" descr=""/>
          <p:cNvPicPr/>
          <p:nvPr/>
        </p:nvPicPr>
        <p:blipFill>
          <a:blip r:embed="rId1"/>
          <a:stretch/>
        </p:blipFill>
        <p:spPr>
          <a:xfrm>
            <a:off x="9138600" y="1368000"/>
            <a:ext cx="3101400" cy="3132000"/>
          </a:xfrm>
          <a:prstGeom prst="rect">
            <a:avLst/>
          </a:prstGeom>
          <a:ln w="0">
            <a:noFill/>
          </a:ln>
        </p:spPr>
      </p:pic>
      <p:sp>
        <p:nvSpPr>
          <p:cNvPr id="167" name=""/>
          <p:cNvSpPr/>
          <p:nvPr/>
        </p:nvSpPr>
        <p:spPr>
          <a:xfrm>
            <a:off x="900000" y="1440000"/>
            <a:ext cx="8100000" cy="2160000"/>
          </a:xfrm>
          <a:prstGeom prst="wedgeRoundRectCallout">
            <a:avLst>
              <a:gd name="adj1" fmla="val 70384"/>
              <a:gd name="adj2" fmla="val 15851"/>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Kung nais daw nilang maglakbay noon, kariton na hila ng kalabaw ang sasakyan nila. Ang iba ay gumamit ng kalesa na hila ng kabayo. Kapag marami o mabigat ang mga dala, ang kariton na hinihila ng kalabaw ang ginagamit. Gumamit din sila ng karwahe. Ang sasakyang ito ay mas mabilis dahil hinihila ito ng dalawa o tatlong kabayo.</a:t>
            </a:r>
            <a:endParaRPr b="0" lang="en-PH" sz="2200" spc="-1" strike="noStrike">
              <a:solidFill>
                <a:srgbClr val="000000"/>
              </a:solidFill>
              <a:latin typeface="Arial"/>
              <a:ea typeface="PingFang SC"/>
            </a:endParaRPr>
          </a:p>
        </p:txBody>
      </p:sp>
      <p:pic>
        <p:nvPicPr>
          <p:cNvPr id="168" name="" descr=""/>
          <p:cNvPicPr/>
          <p:nvPr/>
        </p:nvPicPr>
        <p:blipFill>
          <a:blip r:embed="rId2"/>
          <a:stretch/>
        </p:blipFill>
        <p:spPr>
          <a:xfrm>
            <a:off x="1343520" y="3801960"/>
            <a:ext cx="3300480" cy="2282040"/>
          </a:xfrm>
          <a:prstGeom prst="rect">
            <a:avLst/>
          </a:prstGeom>
          <a:ln w="0">
            <a:solidFill>
              <a:srgbClr val="3465a4"/>
            </a:solidFill>
          </a:ln>
        </p:spPr>
      </p:pic>
      <p:pic>
        <p:nvPicPr>
          <p:cNvPr id="169" name="" descr=""/>
          <p:cNvPicPr/>
          <p:nvPr/>
        </p:nvPicPr>
        <p:blipFill>
          <a:blip r:embed="rId3"/>
          <a:stretch/>
        </p:blipFill>
        <p:spPr>
          <a:xfrm>
            <a:off x="5453280" y="3801960"/>
            <a:ext cx="3222720" cy="22820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Rectangle 18"/>
          <p:cNvSpPr/>
          <p:nvPr/>
        </p:nvSpPr>
        <p:spPr>
          <a:xfrm>
            <a:off x="-113040" y="532080"/>
            <a:ext cx="89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1" name="Rectangle 19"/>
          <p:cNvSpPr/>
          <p:nvPr/>
        </p:nvSpPr>
        <p:spPr>
          <a:xfrm>
            <a:off x="426960" y="532080"/>
            <a:ext cx="929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Nagbabago ang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72" name="" descr=""/>
          <p:cNvPicPr/>
          <p:nvPr/>
        </p:nvPicPr>
        <p:blipFill>
          <a:blip r:embed="rId1"/>
          <a:stretch/>
        </p:blipFill>
        <p:spPr>
          <a:xfrm>
            <a:off x="9138600" y="1368000"/>
            <a:ext cx="3101400" cy="3132000"/>
          </a:xfrm>
          <a:prstGeom prst="rect">
            <a:avLst/>
          </a:prstGeom>
          <a:ln w="0">
            <a:noFill/>
          </a:ln>
        </p:spPr>
      </p:pic>
      <p:sp>
        <p:nvSpPr>
          <p:cNvPr id="173" name=""/>
          <p:cNvSpPr/>
          <p:nvPr/>
        </p:nvSpPr>
        <p:spPr>
          <a:xfrm>
            <a:off x="900000" y="1692000"/>
            <a:ext cx="8100000" cy="1620000"/>
          </a:xfrm>
          <a:prstGeom prst="wedgeRoundRectCallout">
            <a:avLst>
              <a:gd name="adj1" fmla="val 70384"/>
              <a:gd name="adj2" fmla="val 26689"/>
              <a:gd name="adj3" fmla="val 16667"/>
            </a:avLst>
          </a:prstGeom>
          <a:solidFill>
            <a:srgbClr val="ffffff"/>
          </a:solidFill>
          <a:ln w="19080">
            <a:solidFill>
              <a:srgbClr val="203864"/>
            </a:solidFill>
            <a:round/>
          </a:ln>
        </p:spPr>
        <p:style>
          <a:lnRef idx="0"/>
          <a:fillRef idx="0"/>
          <a:effectRef idx="0"/>
          <a:fontRef idx="minor"/>
        </p:style>
        <p:txBody>
          <a:bodyPr lIns="99360" rIns="99360" tIns="54360" bIns="54360" anchor="ctr">
            <a:noAutofit/>
          </a:bodyPr>
          <a:p>
            <a:pPr>
              <a:lnSpc>
                <a:spcPct val="100000"/>
              </a:lnSpc>
              <a:spcBef>
                <a:spcPts val="850"/>
              </a:spcBef>
              <a:spcAft>
                <a:spcPts val="850"/>
              </a:spcAft>
            </a:pPr>
            <a:r>
              <a:rPr b="0" lang="en-PH" sz="2200" spc="-1" strike="noStrike">
                <a:solidFill>
                  <a:srgbClr val="000000"/>
                </a:solidFill>
                <a:latin typeface="Lato"/>
              </a:rPr>
              <a:t>Kapag malayo ang kanilang lalakbayin tulad ng pagpunta sa ibang ibayo o pulo, sila ay sumasakay sa bangka. Dahil sa mabagal at matagal ito, hindi raw sila gaanong naglalakbay.</a:t>
            </a:r>
            <a:endParaRPr b="0" lang="en-PH" sz="2200" spc="-1" strike="noStrike">
              <a:solidFill>
                <a:srgbClr val="000000"/>
              </a:solidFill>
              <a:latin typeface="Arial"/>
              <a:ea typeface="PingFang SC"/>
            </a:endParaRPr>
          </a:p>
        </p:txBody>
      </p:sp>
      <p:pic>
        <p:nvPicPr>
          <p:cNvPr id="174" name="" descr=""/>
          <p:cNvPicPr/>
          <p:nvPr/>
        </p:nvPicPr>
        <p:blipFill>
          <a:blip r:embed="rId2"/>
          <a:stretch/>
        </p:blipFill>
        <p:spPr>
          <a:xfrm>
            <a:off x="1343520" y="3801960"/>
            <a:ext cx="3300480" cy="2282040"/>
          </a:xfrm>
          <a:prstGeom prst="rect">
            <a:avLst/>
          </a:prstGeom>
          <a:ln w="0">
            <a:solidFill>
              <a:srgbClr val="3465a4"/>
            </a:solidFill>
          </a:ln>
        </p:spPr>
      </p:pic>
      <p:pic>
        <p:nvPicPr>
          <p:cNvPr id="175" name="" descr=""/>
          <p:cNvPicPr/>
          <p:nvPr/>
        </p:nvPicPr>
        <p:blipFill>
          <a:blip r:embed="rId3"/>
          <a:stretch/>
        </p:blipFill>
        <p:spPr>
          <a:xfrm>
            <a:off x="5453280" y="3801960"/>
            <a:ext cx="3222720" cy="22820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1901</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2023-08-17T09:34:43Z</dcterms:modified>
  <cp:revision>209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